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24"/>
  </p:notesMasterIdLst>
  <p:sldIdLst>
    <p:sldId id="256" r:id="rId2"/>
    <p:sldId id="281" r:id="rId3"/>
    <p:sldId id="257" r:id="rId4"/>
    <p:sldId id="282" r:id="rId5"/>
    <p:sldId id="261" r:id="rId6"/>
    <p:sldId id="262" r:id="rId7"/>
    <p:sldId id="263" r:id="rId8"/>
    <p:sldId id="264" r:id="rId9"/>
    <p:sldId id="265" r:id="rId10"/>
    <p:sldId id="287" r:id="rId11"/>
    <p:sldId id="266" r:id="rId12"/>
    <p:sldId id="269" r:id="rId13"/>
    <p:sldId id="270" r:id="rId14"/>
    <p:sldId id="271" r:id="rId15"/>
    <p:sldId id="273" r:id="rId16"/>
    <p:sldId id="274" r:id="rId17"/>
    <p:sldId id="275" r:id="rId18"/>
    <p:sldId id="285" r:id="rId19"/>
    <p:sldId id="286" r:id="rId20"/>
    <p:sldId id="284" r:id="rId21"/>
    <p:sldId id="283" r:id="rId22"/>
    <p:sldId id="280" r:id="rId23"/>
  </p:sldIdLst>
  <p:sldSz cx="9144000" cy="6858000" type="screen4x3"/>
  <p:notesSz cx="7099300" cy="10234613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D3F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923" autoAdjust="0"/>
  </p:normalViewPr>
  <p:slideViewPr>
    <p:cSldViewPr>
      <p:cViewPr>
        <p:scale>
          <a:sx n="75" d="100"/>
          <a:sy n="75" d="100"/>
        </p:scale>
        <p:origin x="691" y="60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F41F269-8905-4C3F-89F6-BA8382C6D6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2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4DA9BFB-DB74-442C-B5C9-81E5220ABF58}" type="slidenum">
              <a:rPr lang="en-GB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E6DA3B6-DB55-4D2F-A694-2543B6BE72BB}" type="slidenum">
              <a:rPr lang="en-GB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50E9EA7-56F4-44BB-A972-F85F0BBDF59E}" type="slidenum">
              <a:rPr lang="en-GB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FFCAB10-798F-4BEA-B0F1-AEA634056BFD}" type="slidenum">
              <a:rPr lang="en-GB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290C25F-5520-4722-AC92-6D54FFC84802}" type="slidenum">
              <a:rPr lang="en-GB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657788B0-9C12-467D-8DA8-28DD36CE60AF}" type="slidenum">
              <a:rPr lang="en-GB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6143030-D96A-405E-B828-5313D592E863}" type="slidenum">
              <a:rPr lang="en-GB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3712F5D1-8190-4D30-9B53-525B3552B41B}" type="slidenum">
              <a:rPr lang="en-GB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BBE3C730-CF69-4BFF-8A8E-CB5A26F20FF6}" type="slidenum">
              <a:rPr lang="en-GB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3BF88FF-B3C2-4571-AB5A-CD98B888AA8E}" type="slidenum">
              <a:rPr lang="en-GB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E238B88-D507-4F30-AFFF-46D26BEF11B7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2B169E0-F31E-431A-8ABB-BBFBD73C80B0}" type="slidenum">
              <a:rPr lang="en-GB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8BC10CE-FDB2-40E3-B0DA-4AE86D9F2B02}" type="slidenum">
              <a:rPr lang="en-GB" smtClean="0">
                <a:solidFill>
                  <a:srgbClr val="000000"/>
                </a:solidFill>
              </a:rPr>
              <a:pPr eaLnBrk="1" hangingPunct="1"/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5D27ED3-E4E7-490D-946A-10C9997D2F22}" type="slidenum">
              <a:rPr lang="en-GB" smtClean="0">
                <a:solidFill>
                  <a:srgbClr val="000000"/>
                </a:solidFill>
              </a:rPr>
              <a:pPr eaLnBrk="1" hangingPunct="1"/>
              <a:t>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57B5162-71B6-4944-B06B-BAE7A775AC77}" type="slidenum">
              <a:rPr lang="en-GB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C6EE952-C75F-4D01-A77A-DD68ADD20684}" type="slidenum">
              <a:rPr lang="en-GB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C6EE952-C75F-4D01-A77A-DD68ADD20684}" type="slidenum">
              <a:rPr lang="en-GB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1178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D2E7-04A8-45B8-839C-01E0A567F74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95DC-3A1B-45A8-8F70-B785161F04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30BC-4B58-4BB8-9CA7-1A1B95129A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ABA-0CC5-4F1F-8C9F-3B82BA18C7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DFE-D9FC-482D-B7C2-AC8FFE420D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C634-71E2-4CDA-A123-7FC27DFBABE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F2DA-DB7C-48AA-8AEC-D9EE42DEC1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DE59-8F69-4F1B-9039-385601E26C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30ED-8B14-4BA5-B602-3CDA88CAEA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E1F0-F312-4E93-812F-D84B11BF87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D166-D6FE-415E-B495-5087B64E8BD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E20B-4CA7-43F5-8381-EB63FF60BA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DC6BCFA-3846-48EE-96C6-8DF745FB68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6" descr="C:\Users\user\Desktop\scann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1984">
            <a:off x="5549690" y="2661868"/>
            <a:ext cx="2338745" cy="17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3255646" y="3306644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26684" y="692696"/>
            <a:ext cx="7772400" cy="155726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9600" dirty="0" smtClean="0"/>
              <a:t>Hardware</a:t>
            </a:r>
          </a:p>
        </p:txBody>
      </p:sp>
      <p:pic>
        <p:nvPicPr>
          <p:cNvPr id="12" name="Picture 21" descr="C:\Users\user\Desktop\tow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746237"/>
            <a:ext cx="1223962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C:\Users\user\Desktop\monito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56710" y="2780928"/>
            <a:ext cx="2410215" cy="271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239" y="3068960"/>
            <a:ext cx="2917858" cy="27579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731" y="5573802"/>
            <a:ext cx="962764" cy="75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ropbox\Easy4me\_FTP_Easy4Me_Neu\workfiles\images\asus_mau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1" y="5635537"/>
            <a:ext cx="676140" cy="4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942920"/>
            <a:ext cx="1900026" cy="153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43833"/>
            <a:ext cx="4877286" cy="3743317"/>
          </a:xfrm>
          <a:prstGeom prst="rect">
            <a:avLst/>
          </a:prstGeom>
          <a:effectLst>
            <a:outerShdw blurRad="266700" dist="762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856984" cy="147002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SSD – Solid State Disk</a:t>
            </a:r>
            <a:endParaRPr lang="de-AT" sz="1800" dirty="0" smtClean="0">
              <a:latin typeface="Calibri" pitchFamily="34" charset="0"/>
            </a:endParaRP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1C90299-1D26-483C-ABF1-ACE7760FC04B}" type="slidenum">
              <a:rPr lang="en-GB">
                <a:solidFill>
                  <a:srgbClr val="000000"/>
                </a:solidFill>
              </a:rPr>
              <a:pPr eaLnBrk="1" hangingPunct="1"/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Legende mit Linie 1 (ohne Rahmen) 7"/>
          <p:cNvSpPr/>
          <p:nvPr/>
        </p:nvSpPr>
        <p:spPr>
          <a:xfrm flipH="1">
            <a:off x="4932040" y="5495977"/>
            <a:ext cx="2016224" cy="404118"/>
          </a:xfrm>
          <a:prstGeom prst="callout1">
            <a:avLst>
              <a:gd name="adj1" fmla="val 48959"/>
              <a:gd name="adj2" fmla="val 97199"/>
              <a:gd name="adj3" fmla="val -58941"/>
              <a:gd name="adj4" fmla="val 135831"/>
            </a:avLst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Anschlüsse für Strom und Daten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32040" y="2636912"/>
            <a:ext cx="3528392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AT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Keine </a:t>
            </a:r>
            <a:r>
              <a:rPr lang="de-AT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beweglichen </a:t>
            </a:r>
            <a:r>
              <a:rPr lang="de-AT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Teile 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AT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Sehr schnell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AT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Unempfindlich </a:t>
            </a:r>
            <a:r>
              <a:rPr lang="de-AT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gegen </a:t>
            </a:r>
            <a:r>
              <a:rPr lang="de-AT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Stöße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9144000" cy="10525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CD/DVD/Blue-ray</a:t>
            </a:r>
            <a:r>
              <a:rPr lang="ar-SA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‏</a:t>
            </a:r>
            <a:endParaRPr lang="en-GB" sz="4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536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F5F6CE55-1563-4EFF-97AA-868D388117BB}" type="slidenum">
              <a:rPr lang="en-GB">
                <a:solidFill>
                  <a:srgbClr val="000000"/>
                </a:solidFill>
              </a:rPr>
              <a:pPr eaLnBrk="1" hangingPunct="1"/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5099050" y="5773738"/>
            <a:ext cx="3505200" cy="58737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CD, DVD und Blue-ray Disks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sind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rgbClr val="FF3300"/>
                </a:solidFill>
              </a:rPr>
              <a:t>optische</a:t>
            </a:r>
            <a:r>
              <a:rPr lang="en-GB" sz="1600" b="1" dirty="0" smtClean="0">
                <a:solidFill>
                  <a:srgbClr val="FF3300"/>
                </a:solidFill>
              </a:rPr>
              <a:t>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Speichermedien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259388" y="1752600"/>
            <a:ext cx="3200400" cy="1220788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CD-R: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kann </a:t>
            </a: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einmal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beschrieben werden</a:t>
            </a:r>
          </a:p>
          <a:p>
            <a:pPr marL="0" indent="0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CD-RW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kann </a:t>
            </a: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oft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beschrieben werden</a:t>
            </a:r>
          </a:p>
        </p:txBody>
      </p:sp>
      <p:pic>
        <p:nvPicPr>
          <p:cNvPr id="13321" name="Picture 9" descr="C:\Users\user\Desktop\cdromdv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1115">
            <a:off x="5081588" y="3105150"/>
            <a:ext cx="3705225" cy="2305050"/>
          </a:xfrm>
          <a:prstGeom prst="rect">
            <a:avLst/>
          </a:prstGeom>
          <a:noFill/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user\Dropbox\Easy4me\_FTP_Easy4Me_Neu\workfiles\images\cd-laufwe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4949825" cy="3559175"/>
          </a:xfrm>
          <a:prstGeom prst="rect">
            <a:avLst/>
          </a:prstGeom>
          <a:noFill/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1188" y="5186363"/>
            <a:ext cx="3889375" cy="341312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Laufwerk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für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optische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Speichermedien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95388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Externe</a:t>
            </a:r>
            <a:r>
              <a:rPr lang="en-GB" dirty="0" smtClean="0">
                <a:latin typeface="Calibri" pitchFamily="34" charset="0"/>
              </a:rPr>
              <a:t> Speichermedien</a:t>
            </a:r>
          </a:p>
        </p:txBody>
      </p:sp>
      <p:sp>
        <p:nvSpPr>
          <p:cNvPr id="1638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09793AD-85F0-4244-A5C9-62FCA147FD87}" type="slidenum">
              <a:rPr lang="en-GB">
                <a:solidFill>
                  <a:srgbClr val="000000"/>
                </a:solidFill>
              </a:rPr>
              <a:pPr eaLnBrk="1" hangingPunct="1"/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6732588" y="5516563"/>
            <a:ext cx="1800225" cy="31115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USB-Speicherstick</a:t>
            </a:r>
          </a:p>
        </p:txBody>
      </p:sp>
      <p:pic>
        <p:nvPicPr>
          <p:cNvPr id="14344" name="Picture 8" descr="C:\Users\user\Dropbox\Easy4me\_FTP_Easy4Me_Neu\workfiles\images\usbstick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6032">
            <a:off x="6188075" y="4065588"/>
            <a:ext cx="2536825" cy="103505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0" name="Gruppieren 4"/>
          <p:cNvGrpSpPr>
            <a:grpSpLocks/>
          </p:cNvGrpSpPr>
          <p:nvPr/>
        </p:nvGrpSpPr>
        <p:grpSpPr bwMode="auto">
          <a:xfrm>
            <a:off x="6061075" y="1766888"/>
            <a:ext cx="1670050" cy="1165225"/>
            <a:chOff x="5232933" y="1681892"/>
            <a:chExt cx="1670418" cy="1164751"/>
          </a:xfrm>
        </p:grpSpPr>
        <p:pic>
          <p:nvPicPr>
            <p:cNvPr id="14346" name="Picture 10" descr="C:\Users\user\Desktop\sd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814190">
              <a:off x="6088785" y="1681892"/>
              <a:ext cx="814566" cy="1080647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" name="Picture 9" descr="C:\Users\user\Desktop\sd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933" y="1765995"/>
              <a:ext cx="828858" cy="1080648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9" name="Picture 13" descr="C:\Users\user\Desktop\usb-festplat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38003">
            <a:off x="431800" y="2098675"/>
            <a:ext cx="4910138" cy="328930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223000" y="3224213"/>
            <a:ext cx="1800225" cy="309562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SD Speicherkarten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123728" y="5701601"/>
            <a:ext cx="3096369" cy="309958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Externe Festplatte </a:t>
            </a: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oder SSD 2,5 </a:t>
            </a: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Zoll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Erweiterungskarten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1741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0453961-E845-4711-A980-AE92CDA33D4F}" type="slidenum">
              <a:rPr lang="en-GB">
                <a:solidFill>
                  <a:srgbClr val="000000"/>
                </a:solidFill>
              </a:rPr>
              <a:pPr eaLnBrk="1" hangingPunct="1"/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11188" y="1196975"/>
            <a:ext cx="8137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>
                <a:solidFill>
                  <a:srgbClr val="234271"/>
                </a:solidFill>
              </a:rPr>
              <a:t>Zusatzkarten erweitern die Fähigkeiten des Computers!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>
                <a:solidFill>
                  <a:srgbClr val="234271"/>
                </a:solidFill>
              </a:rPr>
              <a:t>Sie werden in die Steckplätze auf der Hauptplatine eingesetzt.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936701" y="5926162"/>
            <a:ext cx="30972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>
                <a:solidFill>
                  <a:srgbClr val="234271"/>
                </a:solidFill>
              </a:rPr>
              <a:t>Grafikkarte für anspruchsvolle Spiele</a:t>
            </a:r>
          </a:p>
        </p:txBody>
      </p:sp>
      <p:grpSp>
        <p:nvGrpSpPr>
          <p:cNvPr id="17415" name="Gruppieren 2"/>
          <p:cNvGrpSpPr>
            <a:grpSpLocks/>
          </p:cNvGrpSpPr>
          <p:nvPr/>
        </p:nvGrpSpPr>
        <p:grpSpPr bwMode="auto">
          <a:xfrm>
            <a:off x="1930300" y="2182539"/>
            <a:ext cx="5233988" cy="3527425"/>
            <a:chOff x="3779911" y="2708920"/>
            <a:chExt cx="5233695" cy="3528392"/>
          </a:xfrm>
        </p:grpSpPr>
        <p:pic>
          <p:nvPicPr>
            <p:cNvPr id="15370" name="Picture 10" descr="C:\Users\user\Desktop\grafikkar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79911" y="2708920"/>
              <a:ext cx="5233695" cy="3528392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6588042" y="5444933"/>
              <a:ext cx="936573" cy="220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AT" sz="900" dirty="0">
                  <a:solidFill>
                    <a:schemeClr val="tx2">
                      <a:lumMod val="50000"/>
                    </a:schemeClr>
                  </a:solidFill>
                </a:rPr>
                <a:t>© Thiago Silva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Netzteil</a:t>
            </a: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77B0048-2599-4CD8-AE48-C13A6DFDD86C}" type="slidenum">
              <a:rPr lang="en-GB">
                <a:solidFill>
                  <a:srgbClr val="000000"/>
                </a:solidFill>
              </a:rPr>
              <a:pPr eaLnBrk="1" hangingPunct="1"/>
              <a:t>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403350" y="1268413"/>
            <a:ext cx="61214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bg2">
                    <a:lumMod val="50000"/>
                  </a:schemeClr>
                </a:solidFill>
              </a:rPr>
              <a:t>dient zur Stromversorgung des Computers</a:t>
            </a:r>
          </a:p>
        </p:txBody>
      </p:sp>
      <p:pic>
        <p:nvPicPr>
          <p:cNvPr id="16390" name="Picture 6" descr="C:\Users\user\Dropbox\Easy4me\_FTP_Easy4Me_Neu\workfiles\images\netzte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1989138"/>
            <a:ext cx="5695950" cy="4138612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Drucker</a:t>
            </a:r>
          </a:p>
        </p:txBody>
      </p:sp>
      <p:sp>
        <p:nvSpPr>
          <p:cNvPr id="2048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8F3C7A9-C9C0-489E-95A6-4B5538E503D5}" type="slidenum">
              <a:rPr lang="en-GB">
                <a:solidFill>
                  <a:srgbClr val="000000"/>
                </a:solidFill>
              </a:rPr>
              <a:pPr eaLnBrk="1" hangingPunct="1"/>
              <a:t>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446213" y="5949950"/>
            <a:ext cx="1901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>
                <a:solidFill>
                  <a:srgbClr val="002060"/>
                </a:solidFill>
              </a:rPr>
              <a:t>Nadeldrucker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(</a:t>
            </a:r>
            <a:r>
              <a:rPr lang="de-AT" sz="1200" dirty="0">
                <a:solidFill>
                  <a:srgbClr val="002060"/>
                </a:solidFill>
              </a:rPr>
              <a:t>veraltet</a:t>
            </a:r>
            <a:r>
              <a:rPr lang="en-GB" sz="1200" dirty="0">
                <a:solidFill>
                  <a:srgbClr val="002060"/>
                </a:solidFill>
              </a:rPr>
              <a:t>)</a:t>
            </a:r>
            <a:r>
              <a:rPr lang="ar-SA" sz="1600" dirty="0">
                <a:solidFill>
                  <a:srgbClr val="002060"/>
                </a:solidFill>
              </a:rPr>
              <a:t>‏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5285053" y="6096000"/>
            <a:ext cx="237146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1400" dirty="0">
                <a:solidFill>
                  <a:srgbClr val="002060"/>
                </a:solidFill>
              </a:rPr>
              <a:t>Plotter </a:t>
            </a:r>
            <a:r>
              <a:rPr lang="de-AT" sz="1200" dirty="0">
                <a:solidFill>
                  <a:srgbClr val="002060"/>
                </a:solidFill>
              </a:rPr>
              <a:t>sind Großformatdrucker</a:t>
            </a:r>
            <a:endParaRPr lang="de-AT" sz="1400" dirty="0">
              <a:solidFill>
                <a:srgbClr val="002060"/>
              </a:solidFill>
            </a:endParaRPr>
          </a:p>
        </p:txBody>
      </p:sp>
      <p:pic>
        <p:nvPicPr>
          <p:cNvPr id="18444" name="Picture 12" descr="C:\Users\user\Dropbox\Easy4me\_FTP_Easy4Me_Neu\workfiles\images\nadeldruck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3886200"/>
            <a:ext cx="2724150" cy="2049463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C:\Users\user\Dropbox\Easy4me\_FTP_Easy4Me_Neu\x_images\Plotterch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25" y="3762375"/>
            <a:ext cx="3951288" cy="240347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684268" y="975724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90503" y="3223925"/>
            <a:ext cx="122531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 smtClean="0">
                <a:solidFill>
                  <a:srgbClr val="002060"/>
                </a:solidFill>
              </a:rPr>
              <a:t>Laserdrucker</a:t>
            </a:r>
            <a:r>
              <a:rPr lang="ar-SA" sz="1600" dirty="0" smtClean="0">
                <a:solidFill>
                  <a:srgbClr val="002060"/>
                </a:solidFill>
              </a:rPr>
              <a:t>‏</a:t>
            </a:r>
            <a:endParaRPr lang="en-GB" sz="1600" dirty="0">
              <a:solidFill>
                <a:srgbClr val="00206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860032" y="909067"/>
            <a:ext cx="2796481" cy="2624708"/>
            <a:chOff x="4860032" y="909067"/>
            <a:chExt cx="2796481" cy="2624708"/>
          </a:xfrm>
        </p:grpSpPr>
        <p:grpSp>
          <p:nvGrpSpPr>
            <p:cNvPr id="20487" name="Gruppieren 14"/>
            <p:cNvGrpSpPr>
              <a:grpSpLocks/>
            </p:cNvGrpSpPr>
            <p:nvPr/>
          </p:nvGrpSpPr>
          <p:grpSpPr bwMode="auto">
            <a:xfrm>
              <a:off x="4916488" y="981075"/>
              <a:ext cx="2740025" cy="2552700"/>
              <a:chOff x="703880" y="3717032"/>
              <a:chExt cx="2139928" cy="2060784"/>
            </a:xfrm>
          </p:grpSpPr>
          <p:sp>
            <p:nvSpPr>
              <p:cNvPr id="20490" name="Text Box 11"/>
              <p:cNvSpPr txBox="1">
                <a:spLocks noChangeArrowheads="1"/>
              </p:cNvSpPr>
              <p:nvPr/>
            </p:nvSpPr>
            <p:spPr bwMode="auto">
              <a:xfrm>
                <a:off x="765175" y="5527675"/>
                <a:ext cx="1333084" cy="250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24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GB" sz="1400">
                    <a:solidFill>
                      <a:srgbClr val="002060"/>
                    </a:solidFill>
                  </a:rPr>
                  <a:t>Tintenstrahldrucker</a:t>
                </a:r>
              </a:p>
            </p:txBody>
          </p:sp>
          <p:pic>
            <p:nvPicPr>
              <p:cNvPr id="17" name="Picture 17" descr="C:\Users\user\Desktop\images\tintendrucker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880" y="3717032"/>
                <a:ext cx="2139928" cy="1723728"/>
              </a:xfrm>
              <a:prstGeom prst="rect">
                <a:avLst/>
              </a:prstGeom>
              <a:noFill/>
              <a:effectLst>
                <a:outerShdw blurRad="228600" dist="165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Ellipse 1"/>
            <p:cNvSpPr/>
            <p:nvPr/>
          </p:nvSpPr>
          <p:spPr>
            <a:xfrm>
              <a:off x="4860032" y="1268760"/>
              <a:ext cx="134940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555869" y="909067"/>
              <a:ext cx="134940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79296" cy="13716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latin typeface="Calibri" pitchFamily="34" charset="0"/>
              </a:rPr>
              <a:t>Scanner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A205EDA-5B88-463C-92AF-334D50FF885B}" type="slidenum">
              <a:rPr lang="en-GB">
                <a:solidFill>
                  <a:srgbClr val="000000"/>
                </a:solidFill>
              </a:rPr>
              <a:pPr eaLnBrk="1" hangingPunct="1"/>
              <a:t>16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9464" name="Picture 8" descr="C:\Users\user\Dropbox\Easy4me\_FTP_Easy4Me_Neu\workfiles\images\scann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65066"/>
            <a:ext cx="4752527" cy="4054190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ropbox\Easy4me\_FTP_Easy4Me_Neu\workfiles\images\barcodescann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426" y="2564904"/>
            <a:ext cx="2106222" cy="2358969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1560" y="5507908"/>
            <a:ext cx="27813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Scanner digitalisieren Dokumente und Bilder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14942" y="4935789"/>
            <a:ext cx="190147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Barcodescanner </a:t>
            </a:r>
            <a:br>
              <a:rPr lang="de-AT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das Lesen von Barcodes</a:t>
            </a:r>
            <a:endParaRPr lang="de-AT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4" name="Picture 4" descr="C:\Users\user\AppData\Local\Microsoft\Windows\Temporary Internet Files\Content.IE5\H38FLDV1\MP900400547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12244">
            <a:off x="6050581" y="4148731"/>
            <a:ext cx="728722" cy="485617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62310"/>
            <a:ext cx="8229600" cy="80645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Tastatur</a:t>
            </a:r>
          </a:p>
        </p:txBody>
      </p:sp>
      <p:sp>
        <p:nvSpPr>
          <p:cNvPr id="2253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C2CE38B-F70C-41F2-81CE-4490866A02A9}" type="slidenum">
              <a:rPr lang="en-GB">
                <a:solidFill>
                  <a:srgbClr val="000000"/>
                </a:solidFill>
              </a:rPr>
              <a:pPr eaLnBrk="1" hangingPunct="1"/>
              <a:t>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619250" y="1641177"/>
            <a:ext cx="5761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/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zur Eingabe von Zeichen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3" name="Picture 3" descr="C:\Users\user\Dropbox\Easy4me\_FTP_Easy4Me_Neu\workfiles\images\tastatu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150100" cy="316835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892" y="620688"/>
            <a:ext cx="8229600" cy="979512"/>
          </a:xfrm>
        </p:spPr>
        <p:txBody>
          <a:bodyPr/>
          <a:lstStyle/>
          <a:p>
            <a:r>
              <a:rPr lang="de-AT" dirty="0" smtClean="0"/>
              <a:t>NAS </a:t>
            </a:r>
            <a:r>
              <a:rPr lang="de-AT" sz="3600" dirty="0" smtClean="0"/>
              <a:t>(Network </a:t>
            </a:r>
            <a:r>
              <a:rPr lang="de-AT" sz="3600" dirty="0" err="1" smtClean="0"/>
              <a:t>Attached</a:t>
            </a:r>
            <a:r>
              <a:rPr lang="de-AT" sz="3600" dirty="0" smtClean="0"/>
              <a:t> Storage)</a:t>
            </a:r>
            <a:br>
              <a:rPr lang="de-AT" sz="3600" dirty="0" smtClean="0"/>
            </a:br>
            <a:r>
              <a:rPr lang="de-AT" sz="2400" dirty="0" smtClean="0"/>
              <a:t>stellt Speicher im Netzwerk zur Verfügung</a:t>
            </a:r>
            <a:endParaRPr lang="de-AT" sz="2400" dirty="0"/>
          </a:p>
        </p:txBody>
      </p:sp>
      <p:pic>
        <p:nvPicPr>
          <p:cNvPr id="5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126" y="4145658"/>
            <a:ext cx="1159673" cy="1167404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597" y="5089655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489155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13"/>
          <p:cNvCxnSpPr/>
          <p:nvPr/>
        </p:nvCxnSpPr>
        <p:spPr>
          <a:xfrm flipH="1">
            <a:off x="1487056" y="3284984"/>
            <a:ext cx="1981817" cy="566151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endCxn id="12" idx="1"/>
          </p:cNvCxnSpPr>
          <p:nvPr/>
        </p:nvCxnSpPr>
        <p:spPr>
          <a:xfrm>
            <a:off x="5076056" y="3413161"/>
            <a:ext cx="2232248" cy="513969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932040" y="3676072"/>
            <a:ext cx="1252779" cy="833048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644008" y="3851135"/>
            <a:ext cx="563090" cy="1161417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419029" y="3938982"/>
            <a:ext cx="34658" cy="1216197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3468873" y="3851135"/>
            <a:ext cx="527063" cy="119997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2555776" y="3676072"/>
            <a:ext cx="1080121" cy="871008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995936" y="5965801"/>
            <a:ext cx="981579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Clients</a:t>
            </a:r>
            <a:endParaRPr lang="de-A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52" y="2196456"/>
            <a:ext cx="1371603" cy="1371603"/>
          </a:xfrm>
          <a:prstGeom prst="rect">
            <a:avLst/>
          </a:prstGeom>
        </p:spPr>
      </p:pic>
      <p:pic>
        <p:nvPicPr>
          <p:cNvPr id="21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617" y="4995758"/>
            <a:ext cx="1589980" cy="158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37" y="3997332"/>
            <a:ext cx="1379390" cy="111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37">
            <a:off x="6519151" y="4353286"/>
            <a:ext cx="706365" cy="128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26479" y="5048917"/>
            <a:ext cx="1463899" cy="158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5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892" y="116632"/>
            <a:ext cx="8229600" cy="1483568"/>
          </a:xfrm>
        </p:spPr>
        <p:txBody>
          <a:bodyPr/>
          <a:lstStyle/>
          <a:p>
            <a:r>
              <a:rPr lang="de-AT" dirty="0" smtClean="0"/>
              <a:t>Netzwerke</a:t>
            </a: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2400" dirty="0" smtClean="0">
                <a:solidFill>
                  <a:srgbClr val="C00000"/>
                </a:solidFill>
              </a:rPr>
              <a:t>Ressourcen</a:t>
            </a:r>
            <a:r>
              <a:rPr lang="de-AT" sz="2400" dirty="0" smtClean="0"/>
              <a:t> gemeinsam nutzen</a:t>
            </a:r>
            <a:endParaRPr lang="de-AT" sz="24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1619672" y="4077072"/>
            <a:ext cx="6552728" cy="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1621133" y="4074840"/>
            <a:ext cx="0" cy="649132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2267744" y="3212976"/>
            <a:ext cx="0" cy="86409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2823"/>
            <a:ext cx="1584176" cy="1584176"/>
          </a:xfrm>
          <a:prstGeom prst="rect">
            <a:avLst/>
          </a:prstGeom>
        </p:spPr>
      </p:pic>
      <p:cxnSp>
        <p:nvCxnSpPr>
          <p:cNvPr id="33" name="Gerade Verbindung 32"/>
          <p:cNvCxnSpPr/>
          <p:nvPr/>
        </p:nvCxnSpPr>
        <p:spPr>
          <a:xfrm>
            <a:off x="4211960" y="3212976"/>
            <a:ext cx="0" cy="864096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3423772" y="2492654"/>
            <a:ext cx="1651647" cy="14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Gerade Verbindung 33"/>
          <p:cNvCxnSpPr/>
          <p:nvPr/>
        </p:nvCxnSpPr>
        <p:spPr>
          <a:xfrm>
            <a:off x="3922133" y="4062789"/>
            <a:ext cx="0" cy="1152128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031" y="5038226"/>
            <a:ext cx="1379390" cy="111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Gerade Verbindung 35"/>
          <p:cNvCxnSpPr/>
          <p:nvPr/>
        </p:nvCxnSpPr>
        <p:spPr>
          <a:xfrm>
            <a:off x="5580112" y="4074840"/>
            <a:ext cx="0" cy="1152128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37">
            <a:off x="5154921" y="4939826"/>
            <a:ext cx="706365" cy="128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Gerade Verbindung 36"/>
          <p:cNvCxnSpPr/>
          <p:nvPr/>
        </p:nvCxnSpPr>
        <p:spPr>
          <a:xfrm>
            <a:off x="8172400" y="4077072"/>
            <a:ext cx="0" cy="1152128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 flipH="1">
            <a:off x="6341533" y="4399406"/>
            <a:ext cx="2376264" cy="1873583"/>
            <a:chOff x="395288" y="2746237"/>
            <a:chExt cx="3471637" cy="2751043"/>
          </a:xfrm>
        </p:grpSpPr>
        <p:pic>
          <p:nvPicPr>
            <p:cNvPr id="29" name="Picture 21" descr="C:\Users\user\Desktop\tower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746237"/>
              <a:ext cx="1223962" cy="2733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0" descr="C:\Users\user\Desktop\monitor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56710" y="2780928"/>
              <a:ext cx="2410215" cy="27163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9" name="Gerade Verbindung 38"/>
          <p:cNvCxnSpPr/>
          <p:nvPr/>
        </p:nvCxnSpPr>
        <p:spPr>
          <a:xfrm>
            <a:off x="6516216" y="3501008"/>
            <a:ext cx="0" cy="576064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287601" y="2069516"/>
            <a:ext cx="167225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Datenspeicher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767231" y="2069516"/>
            <a:ext cx="99257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Drucker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837204" y="2572206"/>
            <a:ext cx="85151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WLAN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549424" y="1127685"/>
            <a:ext cx="9669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Internet</a:t>
            </a:r>
            <a:endParaRPr lang="de-AT" dirty="0">
              <a:solidFill>
                <a:srgbClr val="C00000"/>
              </a:solidFill>
            </a:endParaRPr>
          </a:p>
        </p:txBody>
      </p:sp>
      <p:pic>
        <p:nvPicPr>
          <p:cNvPr id="27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56" y="4509120"/>
            <a:ext cx="1876138" cy="187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Pfeil nach oben 41"/>
          <p:cNvSpPr/>
          <p:nvPr/>
        </p:nvSpPr>
        <p:spPr>
          <a:xfrm rot="1566577">
            <a:off x="6842631" y="1329584"/>
            <a:ext cx="1347309" cy="1795812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  <a:lumMod val="78000"/>
                  <a:lumOff val="22000"/>
                </a:schemeClr>
              </a:gs>
              <a:gs pos="4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60" y="2572206"/>
            <a:ext cx="1331044" cy="114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928100" cy="7651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4800" dirty="0" smtClean="0"/>
              <a:t>Computertypen und Mobilgeräte</a:t>
            </a: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592138" y="3476625"/>
            <a:ext cx="23764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PC - Personal Computer</a:t>
            </a:r>
            <a:br>
              <a:rPr lang="de-AT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Tower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068230" y="3148012"/>
            <a:ext cx="1763713" cy="4413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Tablet PC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grpSp>
        <p:nvGrpSpPr>
          <p:cNvPr id="5129" name="Gruppieren 1"/>
          <p:cNvGrpSpPr>
            <a:grpSpLocks/>
          </p:cNvGrpSpPr>
          <p:nvPr/>
        </p:nvGrpSpPr>
        <p:grpSpPr bwMode="auto">
          <a:xfrm>
            <a:off x="1369641" y="4723606"/>
            <a:ext cx="2554287" cy="1398587"/>
            <a:chOff x="4398114" y="1583330"/>
            <a:chExt cx="2376488" cy="1174043"/>
          </a:xfrm>
        </p:grpSpPr>
        <p:pic>
          <p:nvPicPr>
            <p:cNvPr id="5138" name="Picture 16" descr="C:\Users\user\Desktop\desktop-pc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969" y="1583330"/>
              <a:ext cx="2214778" cy="738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Rectangle 13"/>
            <p:cNvSpPr>
              <a:spLocks noChangeArrowheads="1"/>
            </p:cNvSpPr>
            <p:nvPr/>
          </p:nvSpPr>
          <p:spPr bwMode="auto">
            <a:xfrm>
              <a:off x="4398114" y="2368032"/>
              <a:ext cx="2376488" cy="38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  <a:t>PC </a:t>
              </a:r>
              <a:r>
                <a:rPr lang="de-AT" sz="1100" dirty="0">
                  <a:solidFill>
                    <a:schemeClr val="accent1">
                      <a:lumMod val="75000"/>
                    </a:schemeClr>
                  </a:solidFill>
                </a:rPr>
                <a:t>- Personal Computer</a:t>
              </a:r>
              <a: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  <a:t/>
              </a:r>
              <a:b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  <a:t>Desktop Gehäuse</a:t>
              </a:r>
            </a:p>
          </p:txBody>
        </p:sp>
      </p:grp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516216" y="2996682"/>
            <a:ext cx="1323975" cy="4413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Smartphone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864099" y="6035266"/>
            <a:ext cx="2682875" cy="4413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Notebook / Laptop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Touchpad und eventuell Touchscreen</a:t>
            </a:r>
          </a:p>
        </p:txBody>
      </p:sp>
      <p:pic>
        <p:nvPicPr>
          <p:cNvPr id="5133" name="Picture 20" descr="C:\Users\user\Desktop\monito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63675"/>
            <a:ext cx="1762125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1" descr="C:\Users\user\Desktop\tow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54125"/>
            <a:ext cx="947737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5" y="3751262"/>
            <a:ext cx="2168525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463675"/>
            <a:ext cx="1900026" cy="153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37">
            <a:off x="7171530" y="1424897"/>
            <a:ext cx="750887" cy="136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67544"/>
          </a:xfrm>
        </p:spPr>
        <p:txBody>
          <a:bodyPr/>
          <a:lstStyle/>
          <a:p>
            <a:r>
              <a:rPr lang="de-AT" dirty="0"/>
              <a:t>Speichergrößen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43890"/>
              </p:ext>
            </p:extLst>
          </p:nvPr>
        </p:nvGraphicFramePr>
        <p:xfrm>
          <a:off x="457200" y="2132856"/>
          <a:ext cx="8229600" cy="3816424"/>
        </p:xfrm>
        <a:graphic>
          <a:graphicData uri="http://schemas.openxmlformats.org/drawingml/2006/table">
            <a:tbl>
              <a:tblPr bandRow="1">
                <a:effectLst>
                  <a:outerShdw blurRad="330200" dist="165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6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KB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(Kilobyte)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 1024 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1024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MB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(Megabyte)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 1024 Kilobyte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20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1. Mill.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GB</a:t>
                      </a:r>
                      <a:r>
                        <a:rPr lang="en-GB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(Gigabyte</a:t>
                      </a:r>
                      <a:r>
                        <a:rPr lang="de-AT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20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=1024 Megabyte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30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ca. 1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Mrd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.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TB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(Terabyte)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=1024 Gigabyte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40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ca. 1. Bill.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1560" y="14847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500"/>
              </a:spcBef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Die kleinste Speichereinheit ist 1 </a:t>
            </a:r>
            <a:r>
              <a:rPr lang="de-AT" b="1" dirty="0" smtClean="0">
                <a:solidFill>
                  <a:srgbClr val="FF3300"/>
                </a:solidFill>
              </a:rPr>
              <a:t>Bit</a:t>
            </a:r>
            <a:r>
              <a:rPr lang="de-AT" dirty="0" smtClean="0">
                <a:solidFill>
                  <a:srgbClr val="000000"/>
                </a:solidFill>
              </a:rPr>
              <a:t>.      </a:t>
            </a:r>
            <a:r>
              <a:rPr lang="de-AT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 Bit ergeben 1 </a:t>
            </a:r>
            <a:r>
              <a:rPr lang="de-AT" b="1" dirty="0" smtClean="0">
                <a:solidFill>
                  <a:srgbClr val="FF3300"/>
                </a:solidFill>
              </a:rPr>
              <a:t>Byte</a:t>
            </a:r>
            <a:r>
              <a:rPr lang="de-AT" dirty="0" smtClean="0">
                <a:solidFill>
                  <a:srgbClr val="000000"/>
                </a:solidFill>
              </a:rPr>
              <a:t> 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(= 1 Zeichen)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94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Was passt darauf</a:t>
            </a:r>
            <a:r>
              <a:rPr lang="en-GB" dirty="0" smtClean="0"/>
              <a:t>?</a:t>
            </a:r>
            <a:endParaRPr lang="de-AT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7146"/>
              </p:ext>
            </p:extLst>
          </p:nvPr>
        </p:nvGraphicFramePr>
        <p:xfrm>
          <a:off x="899592" y="1900908"/>
          <a:ext cx="7704856" cy="3616324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CD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Ca. 700 MB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DVD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Bis ca. 8 GB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486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Festplatte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Einige 100 GB bis mehrere TB </a:t>
                      </a:r>
                      <a:r>
                        <a:rPr lang="de-AT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(Terabyte)</a:t>
                      </a:r>
                      <a:endParaRPr lang="de-A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86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USB-Sticks,</a:t>
                      </a:r>
                      <a:r>
                        <a:rPr lang="de-AT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Speicherkarten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Bis 256 GB und mehr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/>
              <a:t>Wie viel Speicher braucht ...</a:t>
            </a:r>
            <a:endParaRPr lang="de-AT" dirty="0" smtClean="0"/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2BAF5D4-CDFE-4260-9984-C478AEC0FA54}" type="slidenum">
              <a:rPr lang="en-GB">
                <a:solidFill>
                  <a:srgbClr val="000000"/>
                </a:solidFill>
              </a:rPr>
              <a:pPr eaLnBrk="1" hangingPunct="1"/>
              <a:t>22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43244"/>
              </p:ext>
            </p:extLst>
          </p:nvPr>
        </p:nvGraphicFramePr>
        <p:xfrm>
          <a:off x="827584" y="2060848"/>
          <a:ext cx="7704856" cy="4032448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Brief (ohne Bilder)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 KB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Digitalfoto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Bis einige</a:t>
                      </a:r>
                      <a:r>
                        <a:rPr lang="de-AT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Megabyte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E-Book </a:t>
                      </a:r>
                      <a:b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de-AT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(mehrere hundert</a:t>
                      </a:r>
                      <a:r>
                        <a:rPr lang="de-AT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Seiten)</a:t>
                      </a:r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Bis einige Megabyte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86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PowerPoint</a:t>
                      </a:r>
                      <a:r>
                        <a:rPr lang="de-AT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Präsentation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Je nach Anzahl der Bilder: </a:t>
                      </a:r>
                      <a:r>
                        <a:rPr lang="de-AT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de-AT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lang="de-AT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mehrere Megabyte</a:t>
                      </a:r>
                      <a:endParaRPr lang="de-AT" sz="2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94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Video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Je nach Komprimierung</a:t>
                      </a:r>
                      <a:r>
                        <a:rPr lang="de-AT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und Länge: </a:t>
                      </a:r>
                      <a:br>
                        <a:rPr lang="de-AT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Einige Megabyte bis mehrere Gigabyte</a:t>
                      </a:r>
                      <a:endParaRPr lang="de-A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Peripheriegeräte</a:t>
            </a:r>
          </a:p>
        </p:txBody>
      </p:sp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0050784-81EA-4447-862C-CB229C4ABFB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01663" y="4725144"/>
            <a:ext cx="885825" cy="1224806"/>
            <a:chOff x="601663" y="4725144"/>
            <a:chExt cx="885825" cy="1224806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601663" y="5638800"/>
              <a:ext cx="885825" cy="311150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Webcam</a:t>
              </a:r>
            </a:p>
          </p:txBody>
        </p:sp>
        <p:pic>
          <p:nvPicPr>
            <p:cNvPr id="4123" name="Picture 27" descr="C:\Users\user\Desktop\webcam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85" y="4725144"/>
              <a:ext cx="581179" cy="7755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ieren 1"/>
          <p:cNvGrpSpPr/>
          <p:nvPr/>
        </p:nvGrpSpPr>
        <p:grpSpPr>
          <a:xfrm>
            <a:off x="5923677" y="4247545"/>
            <a:ext cx="2824787" cy="1730742"/>
            <a:chOff x="384174" y="1282881"/>
            <a:chExt cx="3355560" cy="1936569"/>
          </a:xfrm>
        </p:grpSpPr>
        <p:sp>
          <p:nvSpPr>
            <p:cNvPr id="4108" name="Rectangle 11"/>
            <p:cNvSpPr>
              <a:spLocks noChangeArrowheads="1"/>
            </p:cNvSpPr>
            <p:nvPr/>
          </p:nvSpPr>
          <p:spPr bwMode="auto">
            <a:xfrm>
              <a:off x="2141392" y="2818405"/>
              <a:ext cx="817562" cy="309563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Tastatur</a:t>
              </a:r>
            </a:p>
          </p:txBody>
        </p:sp>
        <p:pic>
          <p:nvPicPr>
            <p:cNvPr id="4124" name="Picture 28" descr="C:\Users\user\Desktop\tastatur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4" y="1282881"/>
              <a:ext cx="3355560" cy="19365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4408438" y="1178772"/>
            <a:ext cx="2069493" cy="2130541"/>
            <a:chOff x="2053767" y="4339189"/>
            <a:chExt cx="2069493" cy="2130541"/>
          </a:xfrm>
        </p:grpSpPr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2664650" y="6158580"/>
              <a:ext cx="847725" cy="311150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Scanner</a:t>
              </a:r>
            </a:p>
          </p:txBody>
        </p:sp>
        <p:pic>
          <p:nvPicPr>
            <p:cNvPr id="32" name="Picture 8" descr="C:\Users\user\Dropbox\Easy4me\_FTP_Easy4Me_Neu\workfiles\images\scanner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767" y="4339189"/>
              <a:ext cx="2069493" cy="1764222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4408438" y="5533246"/>
            <a:ext cx="1210044" cy="416704"/>
            <a:chOff x="3252075" y="2340387"/>
            <a:chExt cx="1210044" cy="416704"/>
          </a:xfrm>
        </p:grpSpPr>
        <p:sp>
          <p:nvSpPr>
            <p:cNvPr id="4109" name="Rectangle 12"/>
            <p:cNvSpPr>
              <a:spLocks noChangeArrowheads="1"/>
            </p:cNvSpPr>
            <p:nvPr/>
          </p:nvSpPr>
          <p:spPr bwMode="auto">
            <a:xfrm>
              <a:off x="3252075" y="2426494"/>
              <a:ext cx="619125" cy="309563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Maus</a:t>
              </a:r>
            </a:p>
          </p:txBody>
        </p:sp>
        <p:pic>
          <p:nvPicPr>
            <p:cNvPr id="22" name="Picture 2" descr="C:\Users\user\Dropbox\Easy4me\_FTP_Easy4Me_Neu\workfiles\images\asus_maus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200" y="2340387"/>
              <a:ext cx="590919" cy="416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2339752" y="4365104"/>
            <a:ext cx="1408819" cy="1584846"/>
            <a:chOff x="5991155" y="4365104"/>
            <a:chExt cx="1408819" cy="1584846"/>
          </a:xfrm>
        </p:grpSpPr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6092825" y="5638800"/>
              <a:ext cx="1277938" cy="311150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Digitalkamera</a:t>
              </a:r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1155" y="4365104"/>
              <a:ext cx="1408819" cy="10988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4" name="Foliennummernplatzhalter 4"/>
          <p:cNvSpPr txBox="1">
            <a:spLocks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7432" tIns="45720" rIns="4572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2953DB7-15B7-4D27-9601-2CF68DFD5039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5" name="Gruppieren 3"/>
          <p:cNvGrpSpPr>
            <a:grpSpLocks/>
          </p:cNvGrpSpPr>
          <p:nvPr/>
        </p:nvGrpSpPr>
        <p:grpSpPr bwMode="auto">
          <a:xfrm>
            <a:off x="2419795" y="1760536"/>
            <a:ext cx="1920217" cy="1548777"/>
            <a:chOff x="703880" y="3920094"/>
            <a:chExt cx="2579081" cy="2148594"/>
          </a:xfrm>
        </p:grpSpPr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872991" y="5638688"/>
              <a:ext cx="2409970" cy="43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AT" sz="1400" dirty="0" smtClean="0">
                  <a:solidFill>
                    <a:srgbClr val="002060"/>
                  </a:solidFill>
                </a:rPr>
                <a:t>Tintenstrahldrucker</a:t>
              </a:r>
              <a:endParaRPr lang="de-AT" sz="1400" dirty="0">
                <a:solidFill>
                  <a:srgbClr val="002060"/>
                </a:solidFill>
              </a:endParaRPr>
            </a:p>
          </p:txBody>
        </p:sp>
        <p:pic>
          <p:nvPicPr>
            <p:cNvPr id="27" name="Picture 17" descr="C:\Users\user\Desktop\images\tintendruck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80" y="3920094"/>
              <a:ext cx="1887819" cy="15205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uppieren 27"/>
          <p:cNvGrpSpPr/>
          <p:nvPr/>
        </p:nvGrpSpPr>
        <p:grpSpPr>
          <a:xfrm>
            <a:off x="477790" y="1674925"/>
            <a:ext cx="1530262" cy="1625237"/>
            <a:chOff x="692520" y="4806208"/>
            <a:chExt cx="1530262" cy="1625237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844995" y="6121487"/>
              <a:ext cx="1225313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AT" sz="1400" dirty="0" smtClean="0">
                  <a:solidFill>
                    <a:srgbClr val="002060"/>
                  </a:solidFill>
                </a:rPr>
                <a:t>Laserdrucker</a:t>
              </a:r>
              <a:endParaRPr lang="de-AT" sz="1600" dirty="0">
                <a:solidFill>
                  <a:srgbClr val="002060"/>
                </a:solidFill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57608">
              <a:off x="692520" y="4806208"/>
              <a:ext cx="1530262" cy="13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uppieren 30"/>
          <p:cNvGrpSpPr/>
          <p:nvPr/>
        </p:nvGrpSpPr>
        <p:grpSpPr>
          <a:xfrm>
            <a:off x="6801502" y="1196752"/>
            <a:ext cx="2021716" cy="2143775"/>
            <a:chOff x="6084168" y="3068959"/>
            <a:chExt cx="2021716" cy="2143775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6705988" y="4902775"/>
              <a:ext cx="778075" cy="30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GB" sz="1400" dirty="0">
                  <a:solidFill>
                    <a:srgbClr val="002060"/>
                  </a:solidFill>
                </a:rPr>
                <a:t>Monitor</a:t>
              </a:r>
              <a:endParaRPr lang="en-GB" sz="1600" dirty="0">
                <a:solidFill>
                  <a:srgbClr val="002060"/>
                </a:solidFill>
              </a:endParaRPr>
            </a:p>
          </p:txBody>
        </p:sp>
        <p:pic>
          <p:nvPicPr>
            <p:cNvPr id="34" name="Picture 4" descr="C:\Users\user\Dropbox\Easy4me\_FTP_Easy4Me_Neu\x_images\asus_tf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068959"/>
              <a:ext cx="2021716" cy="1722933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287" y="287732"/>
            <a:ext cx="2304505" cy="962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>
            <a:defPPr>
              <a:defRPr lang="en-GB"/>
            </a:defPPr>
            <a:lvl1pPr algn="ctr">
              <a:defRPr sz="12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de-DE" sz="2800" dirty="0"/>
              <a:t>Schnittstellen</a:t>
            </a:r>
            <a:r>
              <a:rPr lang="de-DE" dirty="0"/>
              <a:t/>
            </a:r>
            <a:br>
              <a:rPr lang="de-DE" dirty="0"/>
            </a:br>
            <a:r>
              <a:rPr lang="de-AT" b="0" dirty="0"/>
              <a:t>verbinden Computer mit Peripheriegeräten! </a:t>
            </a:r>
            <a:endParaRPr lang="de-DE" b="0" dirty="0"/>
          </a:p>
        </p:txBody>
      </p:sp>
      <p:pic>
        <p:nvPicPr>
          <p:cNvPr id="1027" name="Picture 3" descr="C:\Users\user\Dropbox\Easy4me\_FTP_Easy4Me_Neu\workfiles\images\anschlues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18" y="2550377"/>
            <a:ext cx="7361237" cy="2314575"/>
          </a:xfrm>
          <a:prstGeom prst="rect">
            <a:avLst/>
          </a:prstGeom>
          <a:noFill/>
          <a:effectLst>
            <a:outerShdw blurRad="266700" dist="215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gende mit Linie 2 2"/>
          <p:cNvSpPr/>
          <p:nvPr/>
        </p:nvSpPr>
        <p:spPr>
          <a:xfrm>
            <a:off x="7237446" y="1803553"/>
            <a:ext cx="1711771" cy="504056"/>
          </a:xfrm>
          <a:prstGeom prst="borderCallout2">
            <a:avLst>
              <a:gd name="adj1" fmla="val 48699"/>
              <a:gd name="adj2" fmla="val -1025"/>
              <a:gd name="adj3" fmla="val 109027"/>
              <a:gd name="adj4" fmla="val -13455"/>
              <a:gd name="adj5" fmla="val 249412"/>
              <a:gd name="adj6" fmla="val -12399"/>
            </a:avLst>
          </a:prstGeom>
          <a:solidFill>
            <a:schemeClr val="bg1">
              <a:lumMod val="95000"/>
            </a:schemeClr>
          </a:solidFill>
          <a:ln w="22225">
            <a:solidFill>
              <a:srgbClr val="00B0F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Audio Anschlüsse 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Mikrofone, Kopfhörer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916990" y="3047810"/>
            <a:ext cx="1080120" cy="152395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5116790" y="2977494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Legende mit Linie 2 14"/>
          <p:cNvSpPr/>
          <p:nvPr/>
        </p:nvSpPr>
        <p:spPr>
          <a:xfrm>
            <a:off x="3448121" y="908720"/>
            <a:ext cx="1716440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65738"/>
              <a:gd name="adj6" fmla="val 119587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USB-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Schnittstelle:</a:t>
            </a:r>
            <a:b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Drucker, Scanner, …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Legende mit Linie 2 15"/>
          <p:cNvSpPr/>
          <p:nvPr/>
        </p:nvSpPr>
        <p:spPr>
          <a:xfrm>
            <a:off x="2129397" y="1774812"/>
            <a:ext cx="1716440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02113"/>
              <a:gd name="adj6" fmla="val 118629"/>
            </a:avLst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VGA-</a:t>
            </a: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für Monitore (veraltet)</a:t>
            </a:r>
            <a:endParaRPr lang="de-AT" sz="12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532978" y="3990537"/>
            <a:ext cx="1440160" cy="67423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Legende mit Linie 2 18"/>
          <p:cNvSpPr/>
          <p:nvPr/>
        </p:nvSpPr>
        <p:spPr>
          <a:xfrm>
            <a:off x="3196826" y="5363855"/>
            <a:ext cx="1512168" cy="561537"/>
          </a:xfrm>
          <a:prstGeom prst="borderCallout2">
            <a:avLst>
              <a:gd name="adj1" fmla="val -1888"/>
              <a:gd name="adj2" fmla="val 49563"/>
              <a:gd name="adj3" fmla="val -95216"/>
              <a:gd name="adj4" fmla="val 50276"/>
              <a:gd name="adj5" fmla="val -125573"/>
              <a:gd name="adj6" fmla="val 49977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C0000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rgbClr val="C00000"/>
                </a:solidFill>
                <a:latin typeface="Calibri" pitchFamily="34" charset="0"/>
              </a:rPr>
              <a:t>DVI-</a:t>
            </a:r>
            <a: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  <a:t>für Monitore</a:t>
            </a:r>
            <a:endParaRPr lang="de-AT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262348" y="4206561"/>
            <a:ext cx="982233" cy="4195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Legende mit Linie 2 20"/>
          <p:cNvSpPr/>
          <p:nvPr/>
        </p:nvSpPr>
        <p:spPr>
          <a:xfrm>
            <a:off x="323528" y="5363856"/>
            <a:ext cx="2462763" cy="561537"/>
          </a:xfrm>
          <a:prstGeom prst="borderCallout2">
            <a:avLst>
              <a:gd name="adj1" fmla="val 47621"/>
              <a:gd name="adj2" fmla="val 100837"/>
              <a:gd name="adj3" fmla="val 10165"/>
              <a:gd name="adj4" fmla="val 109289"/>
              <a:gd name="adj5" fmla="val -136676"/>
              <a:gd name="adj6" fmla="val 109586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C0000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HDMI</a:t>
            </a: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-Schnittstelle für Monitore: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de-AT" sz="12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überträgt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Video-</a:t>
            </a: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 und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Audiosignale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207248" y="4165158"/>
            <a:ext cx="603642" cy="422688"/>
          </a:xfrm>
          <a:prstGeom prst="round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Legende mit Linie 2 22"/>
          <p:cNvSpPr/>
          <p:nvPr/>
        </p:nvSpPr>
        <p:spPr>
          <a:xfrm>
            <a:off x="5116790" y="5352805"/>
            <a:ext cx="1716440" cy="531282"/>
          </a:xfrm>
          <a:prstGeom prst="borderCallout2">
            <a:avLst>
              <a:gd name="adj1" fmla="val -3586"/>
              <a:gd name="adj2" fmla="val 49904"/>
              <a:gd name="adj3" fmla="val -27374"/>
              <a:gd name="adj4" fmla="val 29879"/>
              <a:gd name="adj5" fmla="val -137850"/>
              <a:gd name="adj6" fmla="val 28941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7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SATA-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</a:t>
            </a: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externe 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Festplatten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…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1439822" y="3846521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Legende mit Linie 2 26"/>
          <p:cNvSpPr/>
          <p:nvPr/>
        </p:nvSpPr>
        <p:spPr>
          <a:xfrm>
            <a:off x="364262" y="1803553"/>
            <a:ext cx="1552402" cy="561537"/>
          </a:xfrm>
          <a:prstGeom prst="borderCallout2">
            <a:avLst>
              <a:gd name="adj1" fmla="val 98051"/>
              <a:gd name="adj2" fmla="val 49417"/>
              <a:gd name="adj3" fmla="val 165877"/>
              <a:gd name="adj4" fmla="val 52116"/>
              <a:gd name="adj5" fmla="val 306288"/>
              <a:gd name="adj6" fmla="val 91947"/>
            </a:avLst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PS2-</a:t>
            </a: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für Tastatur (veraltet)</a:t>
            </a:r>
            <a:endParaRPr lang="de-AT" sz="12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466549" y="4231160"/>
            <a:ext cx="67197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</a:t>
            </a:r>
            <a:endParaRPr lang="de-AT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117" y="3128087"/>
            <a:ext cx="787704" cy="13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bgerundetes Rechteck 9"/>
          <p:cNvSpPr/>
          <p:nvPr/>
        </p:nvSpPr>
        <p:spPr>
          <a:xfrm>
            <a:off x="6083962" y="3101555"/>
            <a:ext cx="725434" cy="741325"/>
          </a:xfrm>
          <a:prstGeom prst="round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6137417" y="4152668"/>
            <a:ext cx="67197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</a:t>
            </a:r>
            <a:endParaRPr lang="de-AT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6098723" y="3884796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Legende mit Linie 2 10"/>
          <p:cNvSpPr/>
          <p:nvPr/>
        </p:nvSpPr>
        <p:spPr>
          <a:xfrm>
            <a:off x="6588224" y="908720"/>
            <a:ext cx="2408348" cy="504056"/>
          </a:xfrm>
          <a:prstGeom prst="borderCallout2">
            <a:avLst>
              <a:gd name="adj1" fmla="val 48699"/>
              <a:gd name="adj2" fmla="val -1025"/>
              <a:gd name="adj3" fmla="val 109027"/>
              <a:gd name="adj4" fmla="val -11306"/>
              <a:gd name="adj5" fmla="val 429226"/>
              <a:gd name="adj6" fmla="val -11929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7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Netzwerk-Schnittstelle</a:t>
            </a:r>
            <a:b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100 Mbit/s oder  schneller: 1 Gbit/s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/>
      <p:bldP spid="10" grpId="0" animBg="1"/>
      <p:bldP spid="13" grpId="0"/>
      <p:bldP spid="2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hristian\Documents\My Dropbox\Easy4me (1)\_FTP_Easy4Me_Neu\workfiles\images\pc_inn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50" y="1460499"/>
            <a:ext cx="4371975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Computer / Zentraleinheit</a:t>
            </a:r>
          </a:p>
        </p:txBody>
      </p:sp>
      <p:sp>
        <p:nvSpPr>
          <p:cNvPr id="1024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C7D3B69-AB3A-48D2-B369-0D04490064DD}" type="slidenum">
              <a:rPr lang="en-GB">
                <a:solidFill>
                  <a:srgbClr val="000000"/>
                </a:solidFill>
              </a:rPr>
              <a:pPr eaLnBrk="1" hangingPunct="1"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3132138" y="3068638"/>
            <a:ext cx="719137" cy="72072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3924300" y="3357563"/>
            <a:ext cx="431800" cy="1079500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4427538" y="2205038"/>
            <a:ext cx="1800225" cy="50482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4427538" y="3357563"/>
            <a:ext cx="1800225" cy="50482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977674" y="5707569"/>
            <a:ext cx="1511945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Datenkabel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004050" y="4818691"/>
            <a:ext cx="1872206" cy="112675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6977673" y="4733219"/>
            <a:ext cx="1842799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RAM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H="1" flipV="1">
            <a:off x="4160476" y="4232701"/>
            <a:ext cx="2715780" cy="73839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6993339" y="3756957"/>
            <a:ext cx="1511945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Festplatte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H="1" flipV="1">
            <a:off x="4892972" y="3509207"/>
            <a:ext cx="1983284" cy="47285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6986689" y="2345389"/>
            <a:ext cx="1511945" cy="7333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CD, DVD-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Laufwerk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flipH="1" flipV="1">
            <a:off x="5045372" y="2380780"/>
            <a:ext cx="1983284" cy="38540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1048389" y="1884342"/>
            <a:ext cx="1002661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Netzteil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2137951" y="2205038"/>
            <a:ext cx="705857" cy="9890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251520" y="3013701"/>
            <a:ext cx="1799529" cy="991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mit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Lüfter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und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Kühler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2137951" y="3459755"/>
            <a:ext cx="1065897" cy="4945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169949" y="4733219"/>
            <a:ext cx="1881771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Steckkartenplätze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2051049" y="5013176"/>
            <a:ext cx="1152799" cy="19578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Christian\Documents\My Dropbox\Easy4me (1)\_FTP_Easy4Me_Neu\workfiles\images\cpu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813" y="3013701"/>
            <a:ext cx="438124" cy="4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hristian\Documents\My Dropbox\Easy4me (1)\_FTP_Easy4Me_Neu\workfiles\images\ra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31339">
            <a:off x="7375839" y="4876098"/>
            <a:ext cx="1597279" cy="40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ropbox\Easy4me\_FTP_Easy4Me_Neu\x_images\mainboard_M5E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05" y="1984841"/>
            <a:ext cx="7921328" cy="444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190501"/>
            <a:ext cx="8785671" cy="790227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err="1" smtClean="0"/>
              <a:t>Hauptplatine</a:t>
            </a:r>
            <a:r>
              <a:rPr lang="en-GB" sz="3600" dirty="0" smtClean="0"/>
              <a:t> / Mainboard / Motherboard</a:t>
            </a:r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0D644C0-326E-4E8B-823B-6E294869C963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Legende mit Linie 2 10"/>
          <p:cNvSpPr/>
          <p:nvPr/>
        </p:nvSpPr>
        <p:spPr>
          <a:xfrm>
            <a:off x="2483768" y="1268760"/>
            <a:ext cx="1788448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15744"/>
              <a:gd name="adj6" fmla="val 11869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Steckplätze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Arbeitsspeicher </a:t>
            </a: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RAM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Legende mit Linie 2 11"/>
          <p:cNvSpPr/>
          <p:nvPr/>
        </p:nvSpPr>
        <p:spPr>
          <a:xfrm>
            <a:off x="663925" y="2001486"/>
            <a:ext cx="1788448" cy="389823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71300"/>
              <a:gd name="adj6" fmla="val 15143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Steckplatz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Legende mit Linie 2 12"/>
          <p:cNvSpPr/>
          <p:nvPr/>
        </p:nvSpPr>
        <p:spPr>
          <a:xfrm>
            <a:off x="1259632" y="5733256"/>
            <a:ext cx="2004472" cy="389823"/>
          </a:xfrm>
          <a:prstGeom prst="borderCallout2">
            <a:avLst>
              <a:gd name="adj1" fmla="val 52122"/>
              <a:gd name="adj2" fmla="val 101775"/>
              <a:gd name="adj3" fmla="val 58766"/>
              <a:gd name="adj4" fmla="val 122778"/>
              <a:gd name="adj5" fmla="val -221292"/>
              <a:gd name="adj6" fmla="val 149029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Steckplätze z.B. Grafikkarte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Legende mit Linie 2 13"/>
          <p:cNvSpPr/>
          <p:nvPr/>
        </p:nvSpPr>
        <p:spPr>
          <a:xfrm>
            <a:off x="245782" y="5127409"/>
            <a:ext cx="2004472" cy="389823"/>
          </a:xfrm>
          <a:prstGeom prst="borderCallout2">
            <a:avLst>
              <a:gd name="adj1" fmla="val 2001"/>
              <a:gd name="adj2" fmla="val 50698"/>
              <a:gd name="adj3" fmla="val -95608"/>
              <a:gd name="adj4" fmla="val 50647"/>
              <a:gd name="adj5" fmla="val -131074"/>
              <a:gd name="adj6" fmla="val 58963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Schnittstellen (USB, Video…)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ropbox\Easy4me\_FTP_Easy4Me_Neu\workfiles\images\corei7-unte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30175">
            <a:off x="2774193" y="3328377"/>
            <a:ext cx="1631662" cy="1694639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de-AT" dirty="0" smtClean="0"/>
              <a:t>Prozessor</a:t>
            </a:r>
            <a:r>
              <a:rPr lang="en-GB" dirty="0" smtClean="0"/>
              <a:t> (CPU)</a:t>
            </a:r>
            <a:r>
              <a:rPr lang="ar-SA" dirty="0" smtClean="0"/>
              <a:t>‏</a:t>
            </a:r>
            <a:endParaRPr lang="en-GB" dirty="0" smtClean="0"/>
          </a:p>
        </p:txBody>
      </p:sp>
      <p:sp>
        <p:nvSpPr>
          <p:cNvPr id="1229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D3C148C5-8696-41E6-874E-88FD63659CE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7999040" cy="8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Rechengeschwindigkeit ist von der Taktfrequenz abhängig!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Taktfrequenz wird in Gigahertz (Ghz) angegeben</a:t>
            </a:r>
            <a:endParaRPr lang="de-AT" sz="2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5" name="Picture 3" descr="C:\Users\Christian\Documents\My Dropbox\Easy4me (1)\_FTP_Easy4Me_Neu\workfiles\images\cpu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5802" y="2747367"/>
            <a:ext cx="2114550" cy="240982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14571" y="2833273"/>
            <a:ext cx="1944216" cy="7047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CPU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entral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rocessing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nit</a:t>
            </a:r>
            <a:endParaRPr lang="en-GB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724128" y="5233088"/>
            <a:ext cx="1950996" cy="676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Prozessorkühler 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mit Ventilator</a:t>
            </a:r>
          </a:p>
        </p:txBody>
      </p:sp>
      <p:pic>
        <p:nvPicPr>
          <p:cNvPr id="9" name="Picture 3" descr="C:\Users\user\Dropbox\Easy4me\_FTP_Easy4Me_Neu\workfiles\images\core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0063">
            <a:off x="899822" y="3813154"/>
            <a:ext cx="2124548" cy="1807021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19100" y="332655"/>
            <a:ext cx="8229600" cy="1573931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/>
              <a:t>Hauptspeicher – RAM Arbeitsspeicher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1CC9B7D2-6787-4D3A-B35A-9D08964E066A}" type="slidenum">
              <a:rPr lang="en-GB">
                <a:solidFill>
                  <a:srgbClr val="000000"/>
                </a:solidFill>
              </a:rPr>
              <a:pPr eaLnBrk="1" hangingPunct="1"/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24000" y="2060848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500"/>
              </a:spcBef>
              <a:buClr>
                <a:srgbClr val="FF3300"/>
              </a:buClr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GB" sz="2400" dirty="0">
                <a:solidFill>
                  <a:srgbClr val="000000"/>
                </a:solidFill>
              </a:rPr>
              <a:t>andom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GB" sz="2400" dirty="0">
                <a:solidFill>
                  <a:srgbClr val="000000"/>
                </a:solidFill>
              </a:rPr>
              <a:t>ccess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GB" sz="2400" dirty="0">
                <a:solidFill>
                  <a:srgbClr val="000000"/>
                </a:solidFill>
              </a:rPr>
              <a:t>emory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611560" y="4354661"/>
            <a:ext cx="7992888" cy="16077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Der Hauptspeicher wird in Gigabyte angegeben – aktuell: ab 4 GB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Auf RAM können Daten gelesen und gespeichert werden.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Wird die Stromversorgung unterbrochen, geht der Inhalt des Hauptspeichers verloren!</a:t>
            </a:r>
            <a:endParaRPr lang="de-AT" sz="2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098" name="Picture 2" descr="C:\Users\Christian\Documents\My Dropbox\Easy4me (1)\_FTP_Easy4Me_Neu\workfiles\images\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968552" cy="125051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user\Dropbox\Easy4me\_FTP_Easy4Me_Neu\workfiles\images\festplat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96" y="2205038"/>
            <a:ext cx="5949950" cy="3806825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7002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Festplatte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1C90299-1D26-483C-ABF1-ACE7760FC04B}" type="slidenum">
              <a:rPr lang="en-GB">
                <a:solidFill>
                  <a:srgbClr val="000000"/>
                </a:solidFill>
              </a:rPr>
              <a:pPr eaLnBrk="1" hangingPunct="1"/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Legende mit Linie 1 (ohne Rahmen) 1"/>
          <p:cNvSpPr/>
          <p:nvPr/>
        </p:nvSpPr>
        <p:spPr>
          <a:xfrm>
            <a:off x="408553" y="1840885"/>
            <a:ext cx="2861469" cy="692150"/>
          </a:xfrm>
          <a:prstGeom prst="callout1">
            <a:avLst>
              <a:gd name="adj1" fmla="val 91469"/>
              <a:gd name="adj2" fmla="val 95846"/>
              <a:gd name="adj3" fmla="val 185266"/>
              <a:gd name="adj4" fmla="val 101744"/>
            </a:avLst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Metallscheiben mit 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magnetischer </a:t>
            </a: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Beschichtung</a:t>
            </a:r>
          </a:p>
        </p:txBody>
      </p:sp>
      <p:sp>
        <p:nvSpPr>
          <p:cNvPr id="8" name="Legende mit Linie 1 (ohne Rahmen) 7"/>
          <p:cNvSpPr/>
          <p:nvPr/>
        </p:nvSpPr>
        <p:spPr>
          <a:xfrm flipH="1">
            <a:off x="5436096" y="1582085"/>
            <a:ext cx="1224136" cy="404118"/>
          </a:xfrm>
          <a:prstGeom prst="callout1">
            <a:avLst>
              <a:gd name="adj1" fmla="val 72005"/>
              <a:gd name="adj2" fmla="val 84601"/>
              <a:gd name="adj3" fmla="val 409104"/>
              <a:gd name="adj4" fmla="val 176829"/>
            </a:avLst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Lesekopf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465</Words>
  <Application>Microsoft Office PowerPoint</Application>
  <PresentationFormat>Bildschirmpräsentation (4:3)</PresentationFormat>
  <Paragraphs>165</Paragraphs>
  <Slides>22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Lucida Sans Unicode</vt:lpstr>
      <vt:lpstr>Palatino Linotype</vt:lpstr>
      <vt:lpstr>Tahoma</vt:lpstr>
      <vt:lpstr>Times New Roman</vt:lpstr>
      <vt:lpstr>Wingdings</vt:lpstr>
      <vt:lpstr>Executive</vt:lpstr>
      <vt:lpstr>Hardware</vt:lpstr>
      <vt:lpstr>Computertypen und Mobilgeräte</vt:lpstr>
      <vt:lpstr>Peripheriegeräte</vt:lpstr>
      <vt:lpstr>PowerPoint-Präsentation</vt:lpstr>
      <vt:lpstr>Computer / Zentraleinheit</vt:lpstr>
      <vt:lpstr>Hauptplatine / Mainboard / Motherboard</vt:lpstr>
      <vt:lpstr>Prozessor (CPU)‏</vt:lpstr>
      <vt:lpstr>Hauptspeicher – RAM Arbeitsspeicher</vt:lpstr>
      <vt:lpstr>Festplatte</vt:lpstr>
      <vt:lpstr>SSD – Solid State Disk</vt:lpstr>
      <vt:lpstr>CD/DVD/Blue-ray‏</vt:lpstr>
      <vt:lpstr>Externe Speichermedien</vt:lpstr>
      <vt:lpstr>Erweiterungskarten</vt:lpstr>
      <vt:lpstr>Netzteil</vt:lpstr>
      <vt:lpstr>Drucker</vt:lpstr>
      <vt:lpstr>Scanner</vt:lpstr>
      <vt:lpstr>Tastatur</vt:lpstr>
      <vt:lpstr>NAS (Network Attached Storage) stellt Speicher im Netzwerk zur Verfügung</vt:lpstr>
      <vt:lpstr>Netzwerke Ressourcen gemeinsam nutzen</vt:lpstr>
      <vt:lpstr>Speichergrößen</vt:lpstr>
      <vt:lpstr>Was passt darauf?</vt:lpstr>
      <vt:lpstr>Wie viel Speicher braucht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</dc:title>
  <dc:creator>user</dc:creator>
  <cp:lastModifiedBy>Klotz Alois</cp:lastModifiedBy>
  <cp:revision>129</cp:revision>
  <dcterms:modified xsi:type="dcterms:W3CDTF">2019-09-24T15:21:46Z</dcterms:modified>
</cp:coreProperties>
</file>