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57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8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olors2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3" r:id="rId1"/>
    <p:sldMasterId id="2147483723" r:id="rId2"/>
  </p:sldMasterIdLst>
  <p:notesMasterIdLst>
    <p:notesMasterId r:id="rId64"/>
  </p:notesMasterIdLst>
  <p:handoutMasterIdLst>
    <p:handoutMasterId r:id="rId65"/>
  </p:handoutMasterIdLst>
  <p:sldIdLst>
    <p:sldId id="282" r:id="rId3"/>
    <p:sldId id="399" r:id="rId4"/>
    <p:sldId id="400" r:id="rId5"/>
    <p:sldId id="401" r:id="rId6"/>
    <p:sldId id="402" r:id="rId7"/>
    <p:sldId id="405" r:id="rId8"/>
    <p:sldId id="406" r:id="rId9"/>
    <p:sldId id="396" r:id="rId10"/>
    <p:sldId id="395" r:id="rId11"/>
    <p:sldId id="342" r:id="rId12"/>
    <p:sldId id="397" r:id="rId13"/>
    <p:sldId id="398" r:id="rId14"/>
    <p:sldId id="354" r:id="rId15"/>
    <p:sldId id="345" r:id="rId16"/>
    <p:sldId id="346" r:id="rId17"/>
    <p:sldId id="347" r:id="rId18"/>
    <p:sldId id="348" r:id="rId19"/>
    <p:sldId id="349" r:id="rId20"/>
    <p:sldId id="368" r:id="rId21"/>
    <p:sldId id="403" r:id="rId22"/>
    <p:sldId id="356" r:id="rId23"/>
    <p:sldId id="407" r:id="rId24"/>
    <p:sldId id="408" r:id="rId25"/>
    <p:sldId id="409" r:id="rId26"/>
    <p:sldId id="410" r:id="rId27"/>
    <p:sldId id="411" r:id="rId28"/>
    <p:sldId id="412" r:id="rId29"/>
    <p:sldId id="413" r:id="rId30"/>
    <p:sldId id="414" r:id="rId31"/>
    <p:sldId id="415" r:id="rId32"/>
    <p:sldId id="416" r:id="rId33"/>
    <p:sldId id="417" r:id="rId34"/>
    <p:sldId id="418" r:id="rId35"/>
    <p:sldId id="419" r:id="rId36"/>
    <p:sldId id="423" r:id="rId37"/>
    <p:sldId id="424" r:id="rId38"/>
    <p:sldId id="425" r:id="rId39"/>
    <p:sldId id="426" r:id="rId40"/>
    <p:sldId id="427" r:id="rId41"/>
    <p:sldId id="428" r:id="rId42"/>
    <p:sldId id="429" r:id="rId43"/>
    <p:sldId id="430" r:id="rId44"/>
    <p:sldId id="431" r:id="rId45"/>
    <p:sldId id="432" r:id="rId46"/>
    <p:sldId id="433" r:id="rId47"/>
    <p:sldId id="359" r:id="rId48"/>
    <p:sldId id="360" r:id="rId49"/>
    <p:sldId id="361" r:id="rId50"/>
    <p:sldId id="393" r:id="rId51"/>
    <p:sldId id="394" r:id="rId52"/>
    <p:sldId id="363" r:id="rId53"/>
    <p:sldId id="364" r:id="rId54"/>
    <p:sldId id="365" r:id="rId55"/>
    <p:sldId id="366" r:id="rId56"/>
    <p:sldId id="367" r:id="rId57"/>
    <p:sldId id="437" r:id="rId58"/>
    <p:sldId id="404" r:id="rId59"/>
    <p:sldId id="379" r:id="rId60"/>
    <p:sldId id="434" r:id="rId61"/>
    <p:sldId id="436" r:id="rId62"/>
    <p:sldId id="312" r:id="rId63"/>
  </p:sldIdLst>
  <p:sldSz cx="9144000" cy="5143500" type="screen16x9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4">
          <p15:clr>
            <a:srgbClr val="A4A3A4"/>
          </p15:clr>
        </p15:guide>
        <p15:guide id="2" orient="horz" pos="2902">
          <p15:clr>
            <a:srgbClr val="A4A3A4"/>
          </p15:clr>
        </p15:guide>
        <p15:guide id="3" pos="345">
          <p15:clr>
            <a:srgbClr val="A4A3A4"/>
          </p15:clr>
        </p15:guide>
        <p15:guide id="4" pos="53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20F"/>
    <a:srgbClr val="E6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818" autoAdjust="0"/>
  </p:normalViewPr>
  <p:slideViewPr>
    <p:cSldViewPr snapToGrid="0" snapToObjects="1">
      <p:cViewPr varScale="1">
        <p:scale>
          <a:sx n="147" d="100"/>
          <a:sy n="147" d="100"/>
        </p:scale>
        <p:origin x="462" y="120"/>
      </p:cViewPr>
      <p:guideLst>
        <p:guide orient="horz" pos="524"/>
        <p:guide orient="horz" pos="2902"/>
        <p:guide pos="345"/>
        <p:guide pos="5366"/>
      </p:guideLst>
    </p:cSldViewPr>
  </p:slideViewPr>
  <p:outlineViewPr>
    <p:cViewPr>
      <p:scale>
        <a:sx n="33" d="100"/>
        <a:sy n="33" d="100"/>
      </p:scale>
      <p:origin x="36" y="48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1266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-Arbeitsblat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-Arbeitsblat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-Arbeitsblat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-Arbeitsblat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AT" sz="1000" b="1" dirty="0"/>
              <a:t>AHS-Unterstufen, Mittelschulen und Sonderschulen mit digitalen Klassen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Übersicht!$B$3</c:f>
              <c:strCache>
                <c:ptCount val="1"/>
                <c:pt idx="0">
                  <c:v>2019/20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Übersicht!$A$4</c:f>
              <c:strCache>
                <c:ptCount val="1"/>
                <c:pt idx="0">
                  <c:v>Schulen mit digitalen Klassen</c:v>
                </c:pt>
              </c:strCache>
            </c:strRef>
          </c:cat>
          <c:val>
            <c:numRef>
              <c:f>Übersicht!$B$4</c:f>
              <c:numCache>
                <c:formatCode>General</c:formatCode>
                <c:ptCount val="1"/>
                <c:pt idx="0">
                  <c:v>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D8-40B0-8F97-5762CF551EF9}"/>
            </c:ext>
          </c:extLst>
        </c:ser>
        <c:ser>
          <c:idx val="1"/>
          <c:order val="1"/>
          <c:tx>
            <c:strRef>
              <c:f>Übersicht!$C$3</c:f>
              <c:strCache>
                <c:ptCount val="1"/>
                <c:pt idx="0">
                  <c:v>2021/22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Übersicht!$A$4</c:f>
              <c:strCache>
                <c:ptCount val="1"/>
                <c:pt idx="0">
                  <c:v>Schulen mit digitalen Klassen</c:v>
                </c:pt>
              </c:strCache>
            </c:strRef>
          </c:cat>
          <c:val>
            <c:numRef>
              <c:f>Übersicht!$C$4</c:f>
              <c:numCache>
                <c:formatCode>General</c:formatCode>
                <c:ptCount val="1"/>
                <c:pt idx="0">
                  <c:v>1490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D8-40B0-8F97-5762CF551EF9}"/>
            </c:ext>
          </c:extLst>
        </c:ser>
        <c:ser>
          <c:idx val="2"/>
          <c:order val="2"/>
          <c:tx>
            <c:strRef>
              <c:f>Übersicht!$D$3</c:f>
              <c:strCache>
                <c:ptCount val="1"/>
                <c:pt idx="0">
                  <c:v>2022/23</c:v>
                </c:pt>
              </c:strCache>
            </c:strRef>
          </c:tx>
          <c:spPr>
            <a:solidFill>
              <a:srgbClr val="DC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Übersicht!$A$4</c:f>
              <c:strCache>
                <c:ptCount val="1"/>
                <c:pt idx="0">
                  <c:v>Schulen mit digitalen Klassen</c:v>
                </c:pt>
              </c:strCache>
            </c:strRef>
          </c:cat>
          <c:val>
            <c:numRef>
              <c:f>Übersicht!$D$4</c:f>
              <c:numCache>
                <c:formatCode>General</c:formatCode>
                <c:ptCount val="1"/>
                <c:pt idx="0">
                  <c:v>1537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D8-40B0-8F97-5762CF551EF9}"/>
            </c:ext>
          </c:extLst>
        </c:ser>
        <c:ser>
          <c:idx val="3"/>
          <c:order val="3"/>
          <c:tx>
            <c:strRef>
              <c:f>Übersicht!$E$3</c:f>
              <c:strCache>
                <c:ptCount val="1"/>
                <c:pt idx="0">
                  <c:v>2023/24</c:v>
                </c:pt>
              </c:strCache>
            </c:strRef>
          </c:tx>
          <c:spPr>
            <a:solidFill>
              <a:srgbClr val="B4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Übersicht!$A$4</c:f>
              <c:strCache>
                <c:ptCount val="1"/>
                <c:pt idx="0">
                  <c:v>Schulen mit digitalen Klassen</c:v>
                </c:pt>
              </c:strCache>
            </c:strRef>
          </c:cat>
          <c:val>
            <c:numRef>
              <c:f>Übersicht!$E$4</c:f>
              <c:numCache>
                <c:formatCode>General</c:formatCode>
                <c:ptCount val="1"/>
                <c:pt idx="0">
                  <c:v>1547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D8-40B0-8F97-5762CF551EF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87042400"/>
        <c:axId val="487045024"/>
      </c:barChart>
      <c:catAx>
        <c:axId val="4870424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87045024"/>
        <c:crosses val="autoZero"/>
        <c:auto val="1"/>
        <c:lblAlgn val="ctr"/>
        <c:lblOffset val="100"/>
        <c:noMultiLvlLbl val="0"/>
      </c:catAx>
      <c:valAx>
        <c:axId val="487045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de-DE"/>
          </a:p>
        </c:txPr>
        <c:crossAx val="487042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861712386061932"/>
          <c:y val="0.90411599152515565"/>
          <c:w val="0.71522329551207142"/>
          <c:h val="6.77715586756474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AT" sz="1000" b="1" dirty="0"/>
              <a:t>Entwicklung </a:t>
            </a:r>
            <a:r>
              <a:rPr lang="de-AT" sz="1000" b="1" dirty="0" smtClean="0"/>
              <a:t>der Anzahl digitaler </a:t>
            </a:r>
            <a:r>
              <a:rPr lang="de-AT" sz="1000" b="1" dirty="0"/>
              <a:t>Klassen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Übersicht!$B$6</c:f>
              <c:strCache>
                <c:ptCount val="1"/>
                <c:pt idx="0">
                  <c:v>2019/20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Übersicht!$A$7</c:f>
              <c:strCache>
                <c:ptCount val="1"/>
                <c:pt idx="0">
                  <c:v>digitale Klassen</c:v>
                </c:pt>
              </c:strCache>
            </c:strRef>
          </c:cat>
          <c:val>
            <c:numRef>
              <c:f>Übersicht!$B$7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23-4F89-A1E2-5F6B471A2E60}"/>
            </c:ext>
          </c:extLst>
        </c:ser>
        <c:ser>
          <c:idx val="1"/>
          <c:order val="1"/>
          <c:tx>
            <c:strRef>
              <c:f>Übersicht!$C$6</c:f>
              <c:strCache>
                <c:ptCount val="1"/>
                <c:pt idx="0">
                  <c:v>2021/22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Übersicht!$A$7</c:f>
              <c:strCache>
                <c:ptCount val="1"/>
                <c:pt idx="0">
                  <c:v>digitale Klassen</c:v>
                </c:pt>
              </c:strCache>
            </c:strRef>
          </c:cat>
          <c:val>
            <c:numRef>
              <c:f>Übersicht!$C$7</c:f>
              <c:numCache>
                <c:formatCode>General</c:formatCode>
                <c:ptCount val="1"/>
                <c:pt idx="0">
                  <c:v>7433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23-4F89-A1E2-5F6B471A2E60}"/>
            </c:ext>
          </c:extLst>
        </c:ser>
        <c:ser>
          <c:idx val="2"/>
          <c:order val="2"/>
          <c:tx>
            <c:strRef>
              <c:f>Übersicht!$D$6</c:f>
              <c:strCache>
                <c:ptCount val="1"/>
                <c:pt idx="0">
                  <c:v>2022/23</c:v>
                </c:pt>
              </c:strCache>
            </c:strRef>
          </c:tx>
          <c:spPr>
            <a:solidFill>
              <a:srgbClr val="DC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Übersicht!$A$7</c:f>
              <c:strCache>
                <c:ptCount val="1"/>
                <c:pt idx="0">
                  <c:v>digitale Klassen</c:v>
                </c:pt>
              </c:strCache>
            </c:strRef>
          </c:cat>
          <c:val>
            <c:numRef>
              <c:f>Übersicht!$D$7</c:f>
              <c:numCache>
                <c:formatCode>General</c:formatCode>
                <c:ptCount val="1"/>
                <c:pt idx="0">
                  <c:v>11962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23-4F89-A1E2-5F6B471A2E60}"/>
            </c:ext>
          </c:extLst>
        </c:ser>
        <c:ser>
          <c:idx val="3"/>
          <c:order val="3"/>
          <c:tx>
            <c:strRef>
              <c:f>Übersicht!$E$6</c:f>
              <c:strCache>
                <c:ptCount val="1"/>
                <c:pt idx="0">
                  <c:v>2023/24</c:v>
                </c:pt>
              </c:strCache>
            </c:strRef>
          </c:tx>
          <c:spPr>
            <a:solidFill>
              <a:srgbClr val="B4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Übersicht!$A$7</c:f>
              <c:strCache>
                <c:ptCount val="1"/>
                <c:pt idx="0">
                  <c:v>digitale Klassen</c:v>
                </c:pt>
              </c:strCache>
            </c:strRef>
          </c:cat>
          <c:val>
            <c:numRef>
              <c:f>Übersicht!$E$7</c:f>
              <c:numCache>
                <c:formatCode>General</c:formatCode>
                <c:ptCount val="1"/>
                <c:pt idx="0">
                  <c:v>16341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23-4F89-A1E2-5F6B471A2E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16553336"/>
        <c:axId val="816554976"/>
      </c:barChart>
      <c:catAx>
        <c:axId val="8165533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16554976"/>
        <c:crosses val="autoZero"/>
        <c:auto val="1"/>
        <c:lblAlgn val="ctr"/>
        <c:lblOffset val="100"/>
        <c:noMultiLvlLbl val="0"/>
      </c:catAx>
      <c:valAx>
        <c:axId val="816554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de-DE"/>
          </a:p>
        </c:txPr>
        <c:crossAx val="816553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357261904761906"/>
          <c:y val="0.89912708333333313"/>
          <c:w val="0.6160093253968254"/>
          <c:h val="7.441458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AT" sz="1000" b="1" dirty="0" smtClean="0"/>
              <a:t>Entwicklung der für IT-gestützten</a:t>
            </a:r>
            <a:r>
              <a:rPr lang="de-AT" sz="1000" b="1" baseline="0" dirty="0" smtClean="0"/>
              <a:t> Unterricht eingesetzten Geräte </a:t>
            </a:r>
            <a:br>
              <a:rPr lang="de-AT" sz="1000" b="1" baseline="0" dirty="0" smtClean="0"/>
            </a:br>
            <a:r>
              <a:rPr lang="de-AT" sz="1000" b="1" baseline="0" dirty="0" smtClean="0"/>
              <a:t>der Schülerinnen und Schüler</a:t>
            </a:r>
            <a:endParaRPr lang="de-AT" sz="1000" b="1" dirty="0"/>
          </a:p>
        </c:rich>
      </c:tx>
      <c:layout>
        <c:manualLayout>
          <c:xMode val="edge"/>
          <c:yMode val="edge"/>
          <c:x val="0.13557420634920636"/>
          <c:y val="8.81944444444444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Übersicht!$B$9</c:f>
              <c:strCache>
                <c:ptCount val="1"/>
                <c:pt idx="0">
                  <c:v>2019/20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Übersicht!$A$10</c:f>
              <c:strCache>
                <c:ptCount val="1"/>
                <c:pt idx="0">
                  <c:v>Schülergeräte</c:v>
                </c:pt>
              </c:strCache>
            </c:strRef>
          </c:cat>
          <c:val>
            <c:numRef>
              <c:f>Übersicht!$B$10</c:f>
              <c:numCache>
                <c:formatCode>General</c:formatCode>
                <c:ptCount val="1"/>
                <c:pt idx="0">
                  <c:v>22080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E1-44E0-8962-F3470A111A12}"/>
            </c:ext>
          </c:extLst>
        </c:ser>
        <c:ser>
          <c:idx val="1"/>
          <c:order val="1"/>
          <c:tx>
            <c:strRef>
              <c:f>Übersicht!$C$9</c:f>
              <c:strCache>
                <c:ptCount val="1"/>
                <c:pt idx="0">
                  <c:v>2021/22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Übersicht!$A$10</c:f>
              <c:strCache>
                <c:ptCount val="1"/>
                <c:pt idx="0">
                  <c:v>Schülergeräte</c:v>
                </c:pt>
              </c:strCache>
            </c:strRef>
          </c:cat>
          <c:val>
            <c:numRef>
              <c:f>Übersicht!$C$10</c:f>
              <c:numCache>
                <c:formatCode>General</c:formatCode>
                <c:ptCount val="1"/>
                <c:pt idx="0">
                  <c:v>154328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E1-44E0-8962-F3470A111A12}"/>
            </c:ext>
          </c:extLst>
        </c:ser>
        <c:ser>
          <c:idx val="2"/>
          <c:order val="2"/>
          <c:tx>
            <c:strRef>
              <c:f>Übersicht!$D$9</c:f>
              <c:strCache>
                <c:ptCount val="1"/>
                <c:pt idx="0">
                  <c:v>2022/23</c:v>
                </c:pt>
              </c:strCache>
            </c:strRef>
          </c:tx>
          <c:spPr>
            <a:solidFill>
              <a:srgbClr val="DC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Übersicht!$A$10</c:f>
              <c:strCache>
                <c:ptCount val="1"/>
                <c:pt idx="0">
                  <c:v>Schülergeräte</c:v>
                </c:pt>
              </c:strCache>
            </c:strRef>
          </c:cat>
          <c:val>
            <c:numRef>
              <c:f>Übersicht!$D$10</c:f>
              <c:numCache>
                <c:formatCode>General</c:formatCode>
                <c:ptCount val="1"/>
                <c:pt idx="0">
                  <c:v>240302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E1-44E0-8962-F3470A111A12}"/>
            </c:ext>
          </c:extLst>
        </c:ser>
        <c:ser>
          <c:idx val="3"/>
          <c:order val="3"/>
          <c:tx>
            <c:strRef>
              <c:f>Übersicht!$E$9</c:f>
              <c:strCache>
                <c:ptCount val="1"/>
                <c:pt idx="0">
                  <c:v>2023/24</c:v>
                </c:pt>
              </c:strCache>
            </c:strRef>
          </c:tx>
          <c:spPr>
            <a:solidFill>
              <a:srgbClr val="B4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Übersicht!$A$10</c:f>
              <c:strCache>
                <c:ptCount val="1"/>
                <c:pt idx="0">
                  <c:v>Schülergeräte</c:v>
                </c:pt>
              </c:strCache>
            </c:strRef>
          </c:cat>
          <c:val>
            <c:numRef>
              <c:f>Übersicht!$E$10</c:f>
              <c:numCache>
                <c:formatCode>General</c:formatCode>
                <c:ptCount val="1"/>
                <c:pt idx="0">
                  <c:v>322999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1-44E0-8962-F3470A111A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8282144"/>
        <c:axId val="1298280504"/>
      </c:barChart>
      <c:catAx>
        <c:axId val="12982821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98280504"/>
        <c:crosses val="autoZero"/>
        <c:auto val="1"/>
        <c:lblAlgn val="ctr"/>
        <c:lblOffset val="100"/>
        <c:noMultiLvlLbl val="0"/>
      </c:catAx>
      <c:valAx>
        <c:axId val="1298280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de-DE"/>
          </a:p>
        </c:txPr>
        <c:crossAx val="1298282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081468253968257"/>
          <c:y val="0.89912708333333335"/>
          <c:w val="0.64372757936507941"/>
          <c:h val="7.441458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de-D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de-AT" sz="1000" b="1" dirty="0"/>
              <a:t>Vom Bund bereitgestellte Geräte für Pädagoginnen und Pädagogen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Übersicht!$B$12</c:f>
              <c:strCache>
                <c:ptCount val="1"/>
                <c:pt idx="0">
                  <c:v>2019/20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Übersicht!$A$13</c:f>
              <c:strCache>
                <c:ptCount val="1"/>
                <c:pt idx="0">
                  <c:v>Klassengeräte</c:v>
                </c:pt>
              </c:strCache>
            </c:strRef>
          </c:cat>
          <c:val>
            <c:numRef>
              <c:f>Übersicht!$B$13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7-4F91-BEEE-6BD6D9C3D45F}"/>
            </c:ext>
          </c:extLst>
        </c:ser>
        <c:ser>
          <c:idx val="1"/>
          <c:order val="1"/>
          <c:tx>
            <c:strRef>
              <c:f>Übersicht!$C$12</c:f>
              <c:strCache>
                <c:ptCount val="1"/>
                <c:pt idx="0">
                  <c:v>2021/22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Übersicht!$A$13</c:f>
              <c:strCache>
                <c:ptCount val="1"/>
                <c:pt idx="0">
                  <c:v>Klassengeräte</c:v>
                </c:pt>
              </c:strCache>
            </c:strRef>
          </c:cat>
          <c:val>
            <c:numRef>
              <c:f>Übersicht!$C$13</c:f>
              <c:numCache>
                <c:formatCode>General</c:formatCode>
                <c:ptCount val="1"/>
                <c:pt idx="0">
                  <c:v>29406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37-4F91-BEEE-6BD6D9C3D45F}"/>
            </c:ext>
          </c:extLst>
        </c:ser>
        <c:ser>
          <c:idx val="2"/>
          <c:order val="2"/>
          <c:tx>
            <c:strRef>
              <c:f>Übersicht!$D$12</c:f>
              <c:strCache>
                <c:ptCount val="1"/>
                <c:pt idx="0">
                  <c:v>2022/23</c:v>
                </c:pt>
              </c:strCache>
            </c:strRef>
          </c:tx>
          <c:spPr>
            <a:solidFill>
              <a:srgbClr val="DC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Übersicht!$A$13</c:f>
              <c:strCache>
                <c:ptCount val="1"/>
                <c:pt idx="0">
                  <c:v>Klassengeräte</c:v>
                </c:pt>
              </c:strCache>
            </c:strRef>
          </c:cat>
          <c:val>
            <c:numRef>
              <c:f>Übersicht!$D$13</c:f>
              <c:numCache>
                <c:formatCode>General</c:formatCode>
                <c:ptCount val="1"/>
                <c:pt idx="0">
                  <c:v>41020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37-4F91-BEEE-6BD6D9C3D45F}"/>
            </c:ext>
          </c:extLst>
        </c:ser>
        <c:ser>
          <c:idx val="3"/>
          <c:order val="3"/>
          <c:tx>
            <c:strRef>
              <c:f>Übersicht!$E$12</c:f>
              <c:strCache>
                <c:ptCount val="1"/>
                <c:pt idx="0">
                  <c:v>2023/24</c:v>
                </c:pt>
              </c:strCache>
            </c:strRef>
          </c:tx>
          <c:spPr>
            <a:solidFill>
              <a:srgbClr val="B40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Übersicht!$A$13</c:f>
              <c:strCache>
                <c:ptCount val="1"/>
                <c:pt idx="0">
                  <c:v>Klassengeräte</c:v>
                </c:pt>
              </c:strCache>
            </c:strRef>
          </c:cat>
          <c:val>
            <c:numRef>
              <c:f>Übersicht!$E$13</c:f>
              <c:numCache>
                <c:formatCode>General</c:formatCode>
                <c:ptCount val="1"/>
                <c:pt idx="0">
                  <c:v>41020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37-4F91-BEEE-6BD6D9C3D4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9499064"/>
        <c:axId val="979496440"/>
      </c:barChart>
      <c:catAx>
        <c:axId val="9794990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79496440"/>
        <c:crosses val="autoZero"/>
        <c:auto val="1"/>
        <c:lblAlgn val="ctr"/>
        <c:lblOffset val="100"/>
        <c:noMultiLvlLbl val="0"/>
      </c:catAx>
      <c:valAx>
        <c:axId val="979496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de-DE"/>
          </a:p>
        </c:txPr>
        <c:crossAx val="979499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585436507936511"/>
          <c:y val="0.89912708333333313"/>
          <c:w val="0.64876726190476197"/>
          <c:h val="7.441458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de-D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1"/>
          <c:order val="0"/>
          <c:tx>
            <c:strRef>
              <c:f>Tabelle1!$B$1</c:f>
              <c:strCache>
                <c:ptCount val="1"/>
                <c:pt idx="0">
                  <c:v>Wintersemester 2023/24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C2B-4BB0-8B0C-28456D7C8AE2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C2B-4BB0-8B0C-28456D7C8AE2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AE1-419E-AF72-493850F86ED0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AE1-419E-AF72-493850F86ED0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C2B-4BB0-8B0C-28456D7C8AE2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AE1-419E-AF72-493850F86ED0}"/>
              </c:ext>
            </c:extLst>
          </c:dPt>
          <c:dPt>
            <c:idx val="6"/>
            <c:bubble3D val="0"/>
            <c:spPr>
              <a:solidFill>
                <a:schemeClr val="dk1">
                  <a:tint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AE1-419E-AF72-493850F86ED0}"/>
              </c:ext>
            </c:extLst>
          </c:dPt>
          <c:dPt>
            <c:idx val="7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C2B-4BB0-8B0C-28456D7C8AE2}"/>
              </c:ext>
            </c:extLst>
          </c:dPt>
          <c:dPt>
            <c:idx val="8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C2B-4BB0-8B0C-28456D7C8AE2}"/>
              </c:ext>
            </c:extLst>
          </c:dPt>
          <c:dLbls>
            <c:dLbl>
              <c:idx val="0"/>
              <c:layout>
                <c:manualLayout>
                  <c:x val="3.8405811843330702E-2"/>
                  <c:y val="2.833916541015459E-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C2B-4BB0-8B0C-28456D7C8AE2}"/>
                </c:ext>
              </c:extLst>
            </c:dLbl>
            <c:dLbl>
              <c:idx val="1"/>
              <c:layout>
                <c:manualLayout>
                  <c:x val="4.6210071420517647E-2"/>
                  <c:y val="4.806892085027749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2B-4BB0-8B0C-28456D7C8AE2}"/>
                </c:ext>
              </c:extLst>
            </c:dLbl>
            <c:dLbl>
              <c:idx val="2"/>
              <c:layout>
                <c:manualLayout>
                  <c:x val="3.8682004739759634E-2"/>
                  <c:y val="5.221469865641026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E1-419E-AF72-493850F86ED0}"/>
                </c:ext>
              </c:extLst>
            </c:dLbl>
            <c:dLbl>
              <c:idx val="3"/>
              <c:layout>
                <c:manualLayout>
                  <c:x val="3.649246055458568E-2"/>
                  <c:y val="2.252550667294780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AE1-419E-AF72-493850F86ED0}"/>
                </c:ext>
              </c:extLst>
            </c:dLbl>
            <c:dLbl>
              <c:idx val="4"/>
              <c:layout>
                <c:manualLayout>
                  <c:x val="-4.2145679741980892E-2"/>
                  <c:y val="-1.2697085366680319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2B-4BB0-8B0C-28456D7C8AE2}"/>
                </c:ext>
              </c:extLst>
            </c:dLbl>
            <c:dLbl>
              <c:idx val="5"/>
              <c:layout>
                <c:manualLayout>
                  <c:x val="-1.7012241103640607E-2"/>
                  <c:y val="-4.914780284599405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AE1-419E-AF72-493850F86ED0}"/>
                </c:ext>
              </c:extLst>
            </c:dLbl>
            <c:dLbl>
              <c:idx val="6"/>
              <c:layout>
                <c:manualLayout>
                  <c:x val="-3.3254866046445258E-2"/>
                  <c:y val="-9.4484771187585432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E1-419E-AF72-493850F86ED0}"/>
                </c:ext>
              </c:extLst>
            </c:dLbl>
            <c:dLbl>
              <c:idx val="7"/>
              <c:layout>
                <c:manualLayout>
                  <c:x val="-2.723988358751013E-2"/>
                  <c:y val="2.076790878605268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2B-4BB0-8B0C-28456D7C8AE2}"/>
                </c:ext>
              </c:extLst>
            </c:dLbl>
            <c:dLbl>
              <c:idx val="8"/>
              <c:layout>
                <c:manualLayout>
                  <c:x val="-5.7944534075916383E-2"/>
                  <c:y val="-7.709107438760345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2B-4BB0-8B0C-28456D7C8A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Tabelle1!$B$2:$B$10</c:f>
              <c:numCache>
                <c:formatCode>General</c:formatCode>
                <c:ptCount val="9"/>
                <c:pt idx="0">
                  <c:v>40</c:v>
                </c:pt>
                <c:pt idx="1">
                  <c:v>21</c:v>
                </c:pt>
                <c:pt idx="2">
                  <c:v>137</c:v>
                </c:pt>
                <c:pt idx="3">
                  <c:v>81</c:v>
                </c:pt>
                <c:pt idx="4">
                  <c:v>34</c:v>
                </c:pt>
                <c:pt idx="5">
                  <c:v>92</c:v>
                </c:pt>
                <c:pt idx="6">
                  <c:v>57</c:v>
                </c:pt>
                <c:pt idx="7">
                  <c:v>38</c:v>
                </c:pt>
                <c:pt idx="8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DD-48CA-B013-3D3CAE4E9BD5}"/>
            </c:ext>
          </c:extLst>
        </c:ser>
        <c:ser>
          <c:idx val="2"/>
          <c:order val="1"/>
          <c:tx>
            <c:strRef>
              <c:f>Tabelle1!$D$1</c:f>
              <c:strCache>
                <c:ptCount val="1"/>
                <c:pt idx="0">
                  <c:v>Spalte2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DD3-469C-A889-56D90A87B1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Tabelle1!$D$2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F4DD-48CA-B013-3D3CAE4E9BD5}"/>
            </c:ext>
          </c:extLst>
        </c:ser>
        <c:ser>
          <c:idx val="3"/>
          <c:order val="2"/>
          <c:tx>
            <c:strRef>
              <c:f>Tabelle1!$E$1</c:f>
              <c:strCache>
                <c:ptCount val="1"/>
                <c:pt idx="0">
                  <c:v>Spalte3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DD3-469C-A889-56D90A87B1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Tabelle1!$E$2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F4DD-48CA-B013-3D3CAE4E9BD5}"/>
            </c:ext>
          </c:extLst>
        </c:ser>
        <c:ser>
          <c:idx val="4"/>
          <c:order val="3"/>
          <c:tx>
            <c:strRef>
              <c:f>Tabelle1!$F$1</c:f>
              <c:strCache>
                <c:ptCount val="1"/>
                <c:pt idx="0">
                  <c:v>Spalte4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DD3-469C-A889-56D90A87B1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Tabelle1!$F$2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4-F4DD-48CA-B013-3D3CAE4E9BD5}"/>
            </c:ext>
          </c:extLst>
        </c:ser>
        <c:ser>
          <c:idx val="5"/>
          <c:order val="4"/>
          <c:tx>
            <c:strRef>
              <c:f>Tabelle1!$G$1</c:f>
              <c:strCache>
                <c:ptCount val="1"/>
                <c:pt idx="0">
                  <c:v>Spalte5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DD3-469C-A889-56D90A87B1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Tabelle1!$G$2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F4DD-48CA-B013-3D3CAE4E9BD5}"/>
            </c:ext>
          </c:extLst>
        </c:ser>
        <c:ser>
          <c:idx val="6"/>
          <c:order val="5"/>
          <c:tx>
            <c:strRef>
              <c:f>Tabelle1!$H$1</c:f>
              <c:strCache>
                <c:ptCount val="1"/>
                <c:pt idx="0">
                  <c:v>Spalte6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2DD3-469C-A889-56D90A87B1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Tabelle1!$H$2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0AE1-419E-AF72-493850F86ED0}"/>
            </c:ext>
          </c:extLst>
        </c:ser>
        <c:ser>
          <c:idx val="7"/>
          <c:order val="6"/>
          <c:tx>
            <c:strRef>
              <c:f>Tabelle1!$I$1</c:f>
              <c:strCache>
                <c:ptCount val="1"/>
                <c:pt idx="0">
                  <c:v>Spalte7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2DD3-469C-A889-56D90A87B1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Tabelle1!$I$2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0AE1-419E-AF72-493850F86ED0}"/>
            </c:ext>
          </c:extLst>
        </c:ser>
        <c:ser>
          <c:idx val="8"/>
          <c:order val="7"/>
          <c:tx>
            <c:strRef>
              <c:f>Tabelle1!$J$1</c:f>
              <c:strCache>
                <c:ptCount val="1"/>
                <c:pt idx="0">
                  <c:v>Spalte8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2DD3-469C-A889-56D90A87B1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Tabelle1!$A$2:$A$10</c:f>
              <c:strCache>
                <c:ptCount val="9"/>
                <c:pt idx="0">
                  <c:v>Burgenland</c:v>
                </c:pt>
                <c:pt idx="1">
                  <c:v>Kärnten</c:v>
                </c:pt>
                <c:pt idx="2">
                  <c:v>Niederösterreich</c:v>
                </c:pt>
                <c:pt idx="3">
                  <c:v>Oberösterreich</c:v>
                </c:pt>
                <c:pt idx="4">
                  <c:v>Salzburg</c:v>
                </c:pt>
                <c:pt idx="5">
                  <c:v>Steiermark</c:v>
                </c:pt>
                <c:pt idx="6">
                  <c:v>Tirol</c:v>
                </c:pt>
                <c:pt idx="7">
                  <c:v>Vorarlberg</c:v>
                </c:pt>
                <c:pt idx="8">
                  <c:v>Wien</c:v>
                </c:pt>
              </c:strCache>
            </c:strRef>
          </c:cat>
          <c:val>
            <c:numRef>
              <c:f>Tabelle1!$J$2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0AE1-419E-AF72-493850F86ED0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600"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7EA04-A030-4DB8-8331-2125EAA24EEC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D630B6A-49C1-47C5-99EF-F2164365DDD9}">
      <dgm:prSet phldrT="[Text]" custT="1"/>
      <dgm:spPr>
        <a:solidFill>
          <a:srgbClr val="E6320F"/>
        </a:solidFill>
      </dgm:spPr>
      <dgm:t>
        <a:bodyPr/>
        <a:lstStyle/>
        <a:p>
          <a:r>
            <a:rPr lang="de-DE" sz="1100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rPr>
            <a:t>Unterrichts-</a:t>
          </a:r>
          <a:br>
            <a:rPr lang="de-DE" sz="1100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de-DE" sz="1100" dirty="0" err="1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rPr>
            <a:t>materialien</a:t>
          </a:r>
          <a:endParaRPr lang="de-DE" sz="1100" dirty="0">
            <a:solidFill>
              <a:schemeClr val="bg2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95AC8E0-E25B-4DF0-BF82-5CD842F5B24A}" type="parTrans" cxnId="{98C2D2A8-6458-4C06-90D6-B75ED466E639}">
      <dgm:prSet/>
      <dgm:spPr/>
      <dgm:t>
        <a:bodyPr/>
        <a:lstStyle/>
        <a:p>
          <a:endParaRPr lang="de-DE"/>
        </a:p>
      </dgm:t>
    </dgm:pt>
    <dgm:pt modelId="{C3CDCADD-F196-419B-8387-38F727E5A7B5}" type="sibTrans" cxnId="{98C2D2A8-6458-4C06-90D6-B75ED466E639}">
      <dgm:prSet/>
      <dgm:spPr>
        <a:solidFill>
          <a:srgbClr val="E6320F"/>
        </a:solidFill>
      </dgm:spPr>
      <dgm:t>
        <a:bodyPr/>
        <a:lstStyle/>
        <a:p>
          <a:endParaRPr lang="de-DE"/>
        </a:p>
      </dgm:t>
    </dgm:pt>
    <dgm:pt modelId="{4084280D-CF59-4F11-8429-1C1F969CCD66}">
      <dgm:prSet phldrT="[Text]"/>
      <dgm:spPr/>
      <dgm:t>
        <a:bodyPr/>
        <a:lstStyle/>
        <a:p>
          <a:endParaRPr lang="de-DE" dirty="0"/>
        </a:p>
      </dgm:t>
    </dgm:pt>
    <dgm:pt modelId="{B25564B7-714B-42EA-A1DA-C16C05379BCE}" type="parTrans" cxnId="{AFD02DBC-6525-400A-B3CC-FC5610A097B3}">
      <dgm:prSet/>
      <dgm:spPr/>
      <dgm:t>
        <a:bodyPr/>
        <a:lstStyle/>
        <a:p>
          <a:endParaRPr lang="de-DE"/>
        </a:p>
      </dgm:t>
    </dgm:pt>
    <dgm:pt modelId="{DDD3DA20-0111-4061-A1C7-9829411650BC}" type="sibTrans" cxnId="{AFD02DBC-6525-400A-B3CC-FC5610A097B3}">
      <dgm:prSet/>
      <dgm:spPr/>
      <dgm:t>
        <a:bodyPr/>
        <a:lstStyle/>
        <a:p>
          <a:endParaRPr lang="de-DE"/>
        </a:p>
      </dgm:t>
    </dgm:pt>
    <dgm:pt modelId="{F75AE7CD-2551-4D90-AF0A-B856874121BE}">
      <dgm:prSet phldrT="[Text]" custT="1"/>
      <dgm:spPr>
        <a:solidFill>
          <a:srgbClr val="E6320F"/>
        </a:solidFill>
      </dgm:spPr>
      <dgm:t>
        <a:bodyPr/>
        <a:lstStyle/>
        <a:p>
          <a:r>
            <a:rPr lang="de-DE" sz="1050" dirty="0" smtClean="0">
              <a:solidFill>
                <a:schemeClr val="bg2"/>
              </a:solidFill>
            </a:rPr>
            <a:t>Aus-, Fort- und </a:t>
          </a:r>
          <a:r>
            <a:rPr lang="de-DE" sz="1000" dirty="0" smtClean="0">
              <a:solidFill>
                <a:schemeClr val="bg2"/>
              </a:solidFill>
            </a:rPr>
            <a:t>Weiter-bildung</a:t>
          </a:r>
          <a:r>
            <a:rPr lang="de-DE" sz="1050" dirty="0" smtClean="0">
              <a:solidFill>
                <a:schemeClr val="bg2"/>
              </a:solidFill>
            </a:rPr>
            <a:t> von Lehrpersonen</a:t>
          </a:r>
          <a:endParaRPr lang="de-DE" sz="105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150A590-EF56-4AC1-AF05-2DEF8DF3365B}" type="parTrans" cxnId="{F8265063-1856-4906-91F2-4200AB0C4F6C}">
      <dgm:prSet/>
      <dgm:spPr/>
      <dgm:t>
        <a:bodyPr/>
        <a:lstStyle/>
        <a:p>
          <a:endParaRPr lang="de-DE"/>
        </a:p>
      </dgm:t>
    </dgm:pt>
    <dgm:pt modelId="{E19889F5-F0F8-4078-9CE0-593C51A9449E}" type="sibTrans" cxnId="{F8265063-1856-4906-91F2-4200AB0C4F6C}">
      <dgm:prSet/>
      <dgm:spPr>
        <a:solidFill>
          <a:srgbClr val="E6320F"/>
        </a:solidFill>
      </dgm:spPr>
      <dgm:t>
        <a:bodyPr/>
        <a:lstStyle/>
        <a:p>
          <a:endParaRPr lang="de-DE"/>
        </a:p>
      </dgm:t>
    </dgm:pt>
    <dgm:pt modelId="{CF38B1ED-67FA-4396-961A-80A92584E521}">
      <dgm:prSet phldrT="[Text]" custT="1"/>
      <dgm:spPr>
        <a:solidFill>
          <a:srgbClr val="E6320F"/>
        </a:solidFill>
      </dgm:spPr>
      <dgm:t>
        <a:bodyPr/>
        <a:lstStyle/>
        <a:p>
          <a:pPr marL="0" algn="ctr" defTabSz="914400" rtl="0" eaLnBrk="1" latinLnBrk="0" hangingPunct="1">
            <a:lnSpc>
              <a:spcPct val="100000"/>
            </a:lnSpc>
            <a:spcAft>
              <a:spcPts val="0"/>
            </a:spcAft>
          </a:pPr>
          <a:r>
            <a:rPr lang="de-AT" sz="1050" kern="1200" dirty="0" smtClean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Fokus auf digitale Schul-entwicklung </a:t>
          </a:r>
          <a:r>
            <a:rPr lang="de-AT" sz="1050" kern="1200" dirty="0" err="1" smtClean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eEducation</a:t>
          </a:r>
          <a:r>
            <a:rPr lang="de-AT" sz="1050" kern="1200" dirty="0" smtClean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endParaRPr lang="de-DE" sz="1050" kern="1200" dirty="0">
            <a:solidFill>
              <a:schemeClr val="bg2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F3E5A5D7-B026-427B-8856-F5E940B1DFF2}" type="parTrans" cxnId="{B8B354FE-BF8F-4FFB-AA80-F40C3B774B2F}">
      <dgm:prSet/>
      <dgm:spPr/>
      <dgm:t>
        <a:bodyPr/>
        <a:lstStyle/>
        <a:p>
          <a:endParaRPr lang="de-DE"/>
        </a:p>
      </dgm:t>
    </dgm:pt>
    <dgm:pt modelId="{BD416E05-2DB0-4F4A-A392-91B1450B68A1}" type="sibTrans" cxnId="{B8B354FE-BF8F-4FFB-AA80-F40C3B774B2F}">
      <dgm:prSet/>
      <dgm:spPr>
        <a:solidFill>
          <a:srgbClr val="E6320F"/>
        </a:solidFill>
      </dgm:spPr>
      <dgm:t>
        <a:bodyPr/>
        <a:lstStyle/>
        <a:p>
          <a:endParaRPr lang="de-DE"/>
        </a:p>
      </dgm:t>
    </dgm:pt>
    <dgm:pt modelId="{131EC07F-29BA-49C4-95D2-98C1E1248708}">
      <dgm:prSet phldrT="[Text]"/>
      <dgm:spPr/>
      <dgm:t>
        <a:bodyPr/>
        <a:lstStyle/>
        <a:p>
          <a:endParaRPr lang="de-DE" dirty="0"/>
        </a:p>
      </dgm:t>
    </dgm:pt>
    <dgm:pt modelId="{7CB6D75E-AC0C-4ED9-9009-C2EB0D9DB4F1}" type="parTrans" cxnId="{4286C032-B739-4ACE-A626-50C4DAA9D157}">
      <dgm:prSet/>
      <dgm:spPr/>
      <dgm:t>
        <a:bodyPr/>
        <a:lstStyle/>
        <a:p>
          <a:endParaRPr lang="de-DE"/>
        </a:p>
      </dgm:t>
    </dgm:pt>
    <dgm:pt modelId="{2F0996FD-F4D8-485A-9003-9E12859E103F}" type="sibTrans" cxnId="{4286C032-B739-4ACE-A626-50C4DAA9D157}">
      <dgm:prSet/>
      <dgm:spPr/>
      <dgm:t>
        <a:bodyPr/>
        <a:lstStyle/>
        <a:p>
          <a:endParaRPr lang="de-DE"/>
        </a:p>
      </dgm:t>
    </dgm:pt>
    <dgm:pt modelId="{2D119FD2-8A59-4A8F-AFE9-223A1E246944}">
      <dgm:prSet phldrT="[Text]"/>
      <dgm:spPr/>
      <dgm:t>
        <a:bodyPr/>
        <a:lstStyle/>
        <a:p>
          <a:endParaRPr lang="de-DE" dirty="0"/>
        </a:p>
      </dgm:t>
    </dgm:pt>
    <dgm:pt modelId="{44856D4C-BE05-404D-8168-E069405C4CC3}" type="parTrans" cxnId="{45881AB0-2F4B-4408-A451-099DD8E76AA6}">
      <dgm:prSet/>
      <dgm:spPr/>
      <dgm:t>
        <a:bodyPr/>
        <a:lstStyle/>
        <a:p>
          <a:endParaRPr lang="de-DE"/>
        </a:p>
      </dgm:t>
    </dgm:pt>
    <dgm:pt modelId="{E1F34AC8-E9FF-444D-80DB-A86E49967988}" type="sibTrans" cxnId="{45881AB0-2F4B-4408-A451-099DD8E76AA6}">
      <dgm:prSet/>
      <dgm:spPr/>
      <dgm:t>
        <a:bodyPr/>
        <a:lstStyle/>
        <a:p>
          <a:endParaRPr lang="de-DE"/>
        </a:p>
      </dgm:t>
    </dgm:pt>
    <dgm:pt modelId="{69E64260-59D0-4FE7-A70A-12038F218FBB}" type="pres">
      <dgm:prSet presAssocID="{9D47EA04-A030-4DB8-8331-2125EAA24EE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B4F39D88-E12F-4E02-98ED-8FC8F1ACDA43}" type="pres">
      <dgm:prSet presAssocID="{6D630B6A-49C1-47C5-99EF-F2164365DDD9}" presName="composite" presStyleCnt="0"/>
      <dgm:spPr/>
    </dgm:pt>
    <dgm:pt modelId="{1370242C-4C18-4F41-8C7A-C47B08676178}" type="pres">
      <dgm:prSet presAssocID="{6D630B6A-49C1-47C5-99EF-F2164365DDD9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CCB882D-4A5C-4110-A487-6AB5D07F42E5}" type="pres">
      <dgm:prSet presAssocID="{6D630B6A-49C1-47C5-99EF-F2164365DDD9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E2E1DFE-611F-462D-A972-9235AE59E9D1}" type="pres">
      <dgm:prSet presAssocID="{6D630B6A-49C1-47C5-99EF-F2164365DDD9}" presName="BalanceSpacing" presStyleCnt="0"/>
      <dgm:spPr/>
    </dgm:pt>
    <dgm:pt modelId="{D7C54277-82C1-4DAB-BC03-3E7C4926C81B}" type="pres">
      <dgm:prSet presAssocID="{6D630B6A-49C1-47C5-99EF-F2164365DDD9}" presName="BalanceSpacing1" presStyleCnt="0"/>
      <dgm:spPr/>
    </dgm:pt>
    <dgm:pt modelId="{E40B0BFA-13AB-4A74-8ED6-EB81B9C0546C}" type="pres">
      <dgm:prSet presAssocID="{C3CDCADD-F196-419B-8387-38F727E5A7B5}" presName="Accent1Text" presStyleLbl="node1" presStyleIdx="1" presStyleCnt="6" custLinFactNeighborX="928" custLinFactNeighborY="-8660"/>
      <dgm:spPr/>
      <dgm:t>
        <a:bodyPr/>
        <a:lstStyle/>
        <a:p>
          <a:endParaRPr lang="de-DE"/>
        </a:p>
      </dgm:t>
    </dgm:pt>
    <dgm:pt modelId="{AA638EBC-1A0D-4CBF-A05F-752E64EFB469}" type="pres">
      <dgm:prSet presAssocID="{C3CDCADD-F196-419B-8387-38F727E5A7B5}" presName="spaceBetweenRectangles" presStyleCnt="0"/>
      <dgm:spPr/>
    </dgm:pt>
    <dgm:pt modelId="{5CFF1DDE-3E4E-4FA6-89A6-350BAC8B1F2C}" type="pres">
      <dgm:prSet presAssocID="{F75AE7CD-2551-4D90-AF0A-B856874121BE}" presName="composite" presStyleCnt="0"/>
      <dgm:spPr/>
    </dgm:pt>
    <dgm:pt modelId="{86D0A1C8-21B0-4505-A94F-07BEAD5F28C2}" type="pres">
      <dgm:prSet presAssocID="{F75AE7CD-2551-4D90-AF0A-B856874121BE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108C776-178B-466A-A250-5BBE10D47DD9}" type="pres">
      <dgm:prSet presAssocID="{F75AE7CD-2551-4D90-AF0A-B856874121BE}" presName="Childtext1" presStyleLbl="revTx" presStyleIdx="1" presStyleCnt="3" custLinFactNeighborX="-388" custLinFactNeighborY="-13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FA411B1-B623-4748-8DE0-929757802682}" type="pres">
      <dgm:prSet presAssocID="{F75AE7CD-2551-4D90-AF0A-B856874121BE}" presName="BalanceSpacing" presStyleCnt="0"/>
      <dgm:spPr/>
    </dgm:pt>
    <dgm:pt modelId="{6A40F6D1-5B7F-4BED-B20E-89E9EAE4C034}" type="pres">
      <dgm:prSet presAssocID="{F75AE7CD-2551-4D90-AF0A-B856874121BE}" presName="BalanceSpacing1" presStyleCnt="0"/>
      <dgm:spPr/>
    </dgm:pt>
    <dgm:pt modelId="{0EAC4743-1B62-4E84-BE4B-5ECFB8D1CA92}" type="pres">
      <dgm:prSet presAssocID="{E19889F5-F0F8-4078-9CE0-593C51A9449E}" presName="Accent1Text" presStyleLbl="node1" presStyleIdx="3" presStyleCnt="6"/>
      <dgm:spPr/>
      <dgm:t>
        <a:bodyPr/>
        <a:lstStyle/>
        <a:p>
          <a:endParaRPr lang="de-DE"/>
        </a:p>
      </dgm:t>
    </dgm:pt>
    <dgm:pt modelId="{12084A9E-484E-442D-96EF-D1D45394021D}" type="pres">
      <dgm:prSet presAssocID="{E19889F5-F0F8-4078-9CE0-593C51A9449E}" presName="spaceBetweenRectangles" presStyleCnt="0"/>
      <dgm:spPr/>
    </dgm:pt>
    <dgm:pt modelId="{6F143CBD-817E-4B62-95C0-FCF5FD4F06CB}" type="pres">
      <dgm:prSet presAssocID="{CF38B1ED-67FA-4396-961A-80A92584E521}" presName="composite" presStyleCnt="0"/>
      <dgm:spPr/>
    </dgm:pt>
    <dgm:pt modelId="{4A091550-D3F2-4118-A985-45506723A81C}" type="pres">
      <dgm:prSet presAssocID="{CF38B1ED-67FA-4396-961A-80A92584E521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975FAD2-9DD7-46EE-A506-AD70F2E563E9}" type="pres">
      <dgm:prSet presAssocID="{CF38B1ED-67FA-4396-961A-80A92584E521}" presName="Childtext1" presStyleLbl="revTx" presStyleIdx="2" presStyleCnt="3" custLinFactNeighborX="3209" custLinFactNeighborY="27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3D2F4D8-96BE-4CEA-B12B-31AD92ACE7D2}" type="pres">
      <dgm:prSet presAssocID="{CF38B1ED-67FA-4396-961A-80A92584E521}" presName="BalanceSpacing" presStyleCnt="0"/>
      <dgm:spPr/>
    </dgm:pt>
    <dgm:pt modelId="{C7B3E419-D24B-496B-821D-4242010AC074}" type="pres">
      <dgm:prSet presAssocID="{CF38B1ED-67FA-4396-961A-80A92584E521}" presName="BalanceSpacing1" presStyleCnt="0"/>
      <dgm:spPr/>
    </dgm:pt>
    <dgm:pt modelId="{79520351-23E3-4F0B-859E-F757168B59E0}" type="pres">
      <dgm:prSet presAssocID="{BD416E05-2DB0-4F4A-A392-91B1450B68A1}" presName="Accent1Text" presStyleLbl="node1" presStyleIdx="5" presStyleCnt="6" custLinFactNeighborX="594" custLinFactNeighborY="62"/>
      <dgm:spPr/>
      <dgm:t>
        <a:bodyPr/>
        <a:lstStyle/>
        <a:p>
          <a:endParaRPr lang="de-DE"/>
        </a:p>
      </dgm:t>
    </dgm:pt>
  </dgm:ptLst>
  <dgm:cxnLst>
    <dgm:cxn modelId="{6ACF3D8F-07AD-4F48-B796-617B8F202D20}" type="presOf" srcId="{2D119FD2-8A59-4A8F-AFE9-223A1E246944}" destId="{2975FAD2-9DD7-46EE-A506-AD70F2E563E9}" srcOrd="0" destOrd="1" presId="urn:microsoft.com/office/officeart/2008/layout/AlternatingHexagons"/>
    <dgm:cxn modelId="{AFD02DBC-6525-400A-B3CC-FC5610A097B3}" srcId="{6D630B6A-49C1-47C5-99EF-F2164365DDD9}" destId="{4084280D-CF59-4F11-8429-1C1F969CCD66}" srcOrd="0" destOrd="0" parTransId="{B25564B7-714B-42EA-A1DA-C16C05379BCE}" sibTransId="{DDD3DA20-0111-4061-A1C7-9829411650BC}"/>
    <dgm:cxn modelId="{24994A56-19D7-4C95-9BA9-0CBBBDBD6D89}" type="presOf" srcId="{6D630B6A-49C1-47C5-99EF-F2164365DDD9}" destId="{1370242C-4C18-4F41-8C7A-C47B08676178}" srcOrd="0" destOrd="0" presId="urn:microsoft.com/office/officeart/2008/layout/AlternatingHexagons"/>
    <dgm:cxn modelId="{AE42650C-345C-41F7-A3C1-6B7CC7C8C815}" type="presOf" srcId="{131EC07F-29BA-49C4-95D2-98C1E1248708}" destId="{2975FAD2-9DD7-46EE-A506-AD70F2E563E9}" srcOrd="0" destOrd="0" presId="urn:microsoft.com/office/officeart/2008/layout/AlternatingHexagons"/>
    <dgm:cxn modelId="{82F937D5-5219-41CA-B26F-EDABC8EBE562}" type="presOf" srcId="{E19889F5-F0F8-4078-9CE0-593C51A9449E}" destId="{0EAC4743-1B62-4E84-BE4B-5ECFB8D1CA92}" srcOrd="0" destOrd="0" presId="urn:microsoft.com/office/officeart/2008/layout/AlternatingHexagons"/>
    <dgm:cxn modelId="{B8B354FE-BF8F-4FFB-AA80-F40C3B774B2F}" srcId="{9D47EA04-A030-4DB8-8331-2125EAA24EEC}" destId="{CF38B1ED-67FA-4396-961A-80A92584E521}" srcOrd="2" destOrd="0" parTransId="{F3E5A5D7-B026-427B-8856-F5E940B1DFF2}" sibTransId="{BD416E05-2DB0-4F4A-A392-91B1450B68A1}"/>
    <dgm:cxn modelId="{4286C032-B739-4ACE-A626-50C4DAA9D157}" srcId="{CF38B1ED-67FA-4396-961A-80A92584E521}" destId="{131EC07F-29BA-49C4-95D2-98C1E1248708}" srcOrd="0" destOrd="0" parTransId="{7CB6D75E-AC0C-4ED9-9009-C2EB0D9DB4F1}" sibTransId="{2F0996FD-F4D8-485A-9003-9E12859E103F}"/>
    <dgm:cxn modelId="{B3EF45CA-6DB7-4A3D-8BDC-463200720BA2}" type="presOf" srcId="{CF38B1ED-67FA-4396-961A-80A92584E521}" destId="{4A091550-D3F2-4118-A985-45506723A81C}" srcOrd="0" destOrd="0" presId="urn:microsoft.com/office/officeart/2008/layout/AlternatingHexagons"/>
    <dgm:cxn modelId="{99CD967B-9EAB-4DA4-86DA-79DF554B125A}" type="presOf" srcId="{BD416E05-2DB0-4F4A-A392-91B1450B68A1}" destId="{79520351-23E3-4F0B-859E-F757168B59E0}" srcOrd="0" destOrd="0" presId="urn:microsoft.com/office/officeart/2008/layout/AlternatingHexagons"/>
    <dgm:cxn modelId="{658F15DA-3B1E-4D26-A68F-04B413B0FFF8}" type="presOf" srcId="{4084280D-CF59-4F11-8429-1C1F969CCD66}" destId="{3CCB882D-4A5C-4110-A487-6AB5D07F42E5}" srcOrd="0" destOrd="0" presId="urn:microsoft.com/office/officeart/2008/layout/AlternatingHexagons"/>
    <dgm:cxn modelId="{2FC2FF89-9081-45E3-8EB2-B2CBE0538BE2}" type="presOf" srcId="{F75AE7CD-2551-4D90-AF0A-B856874121BE}" destId="{86D0A1C8-21B0-4505-A94F-07BEAD5F28C2}" srcOrd="0" destOrd="0" presId="urn:microsoft.com/office/officeart/2008/layout/AlternatingHexagons"/>
    <dgm:cxn modelId="{DA34C165-50E1-4C76-8A3C-9A3C10774235}" type="presOf" srcId="{9D47EA04-A030-4DB8-8331-2125EAA24EEC}" destId="{69E64260-59D0-4FE7-A70A-12038F218FBB}" srcOrd="0" destOrd="0" presId="urn:microsoft.com/office/officeart/2008/layout/AlternatingHexagons"/>
    <dgm:cxn modelId="{45881AB0-2F4B-4408-A451-099DD8E76AA6}" srcId="{CF38B1ED-67FA-4396-961A-80A92584E521}" destId="{2D119FD2-8A59-4A8F-AFE9-223A1E246944}" srcOrd="1" destOrd="0" parTransId="{44856D4C-BE05-404D-8168-E069405C4CC3}" sibTransId="{E1F34AC8-E9FF-444D-80DB-A86E49967988}"/>
    <dgm:cxn modelId="{9DF45438-56A9-49A9-9DEA-EB5192788492}" type="presOf" srcId="{C3CDCADD-F196-419B-8387-38F727E5A7B5}" destId="{E40B0BFA-13AB-4A74-8ED6-EB81B9C0546C}" srcOrd="0" destOrd="0" presId="urn:microsoft.com/office/officeart/2008/layout/AlternatingHexagons"/>
    <dgm:cxn modelId="{98C2D2A8-6458-4C06-90D6-B75ED466E639}" srcId="{9D47EA04-A030-4DB8-8331-2125EAA24EEC}" destId="{6D630B6A-49C1-47C5-99EF-F2164365DDD9}" srcOrd="0" destOrd="0" parTransId="{195AC8E0-E25B-4DF0-BF82-5CD842F5B24A}" sibTransId="{C3CDCADD-F196-419B-8387-38F727E5A7B5}"/>
    <dgm:cxn modelId="{F8265063-1856-4906-91F2-4200AB0C4F6C}" srcId="{9D47EA04-A030-4DB8-8331-2125EAA24EEC}" destId="{F75AE7CD-2551-4D90-AF0A-B856874121BE}" srcOrd="1" destOrd="0" parTransId="{2150A590-EF56-4AC1-AF05-2DEF8DF3365B}" sibTransId="{E19889F5-F0F8-4078-9CE0-593C51A9449E}"/>
    <dgm:cxn modelId="{4B2D9C26-8188-48D5-88E0-E0FFC6D5056E}" type="presParOf" srcId="{69E64260-59D0-4FE7-A70A-12038F218FBB}" destId="{B4F39D88-E12F-4E02-98ED-8FC8F1ACDA43}" srcOrd="0" destOrd="0" presId="urn:microsoft.com/office/officeart/2008/layout/AlternatingHexagons"/>
    <dgm:cxn modelId="{78009B36-AB5D-416D-BCAE-5054AC2B9485}" type="presParOf" srcId="{B4F39D88-E12F-4E02-98ED-8FC8F1ACDA43}" destId="{1370242C-4C18-4F41-8C7A-C47B08676178}" srcOrd="0" destOrd="0" presId="urn:microsoft.com/office/officeart/2008/layout/AlternatingHexagons"/>
    <dgm:cxn modelId="{74357205-2121-4E13-A57B-0A7F77F0E0E3}" type="presParOf" srcId="{B4F39D88-E12F-4E02-98ED-8FC8F1ACDA43}" destId="{3CCB882D-4A5C-4110-A487-6AB5D07F42E5}" srcOrd="1" destOrd="0" presId="urn:microsoft.com/office/officeart/2008/layout/AlternatingHexagons"/>
    <dgm:cxn modelId="{BC0FBF0F-CB9B-45F8-933E-C00DCA9BE859}" type="presParOf" srcId="{B4F39D88-E12F-4E02-98ED-8FC8F1ACDA43}" destId="{1E2E1DFE-611F-462D-A972-9235AE59E9D1}" srcOrd="2" destOrd="0" presId="urn:microsoft.com/office/officeart/2008/layout/AlternatingHexagons"/>
    <dgm:cxn modelId="{CB56A88D-F911-42DC-A939-7677B891E480}" type="presParOf" srcId="{B4F39D88-E12F-4E02-98ED-8FC8F1ACDA43}" destId="{D7C54277-82C1-4DAB-BC03-3E7C4926C81B}" srcOrd="3" destOrd="0" presId="urn:microsoft.com/office/officeart/2008/layout/AlternatingHexagons"/>
    <dgm:cxn modelId="{85D95C4F-0539-447E-B9C6-77C8F4C9FC5F}" type="presParOf" srcId="{B4F39D88-E12F-4E02-98ED-8FC8F1ACDA43}" destId="{E40B0BFA-13AB-4A74-8ED6-EB81B9C0546C}" srcOrd="4" destOrd="0" presId="urn:microsoft.com/office/officeart/2008/layout/AlternatingHexagons"/>
    <dgm:cxn modelId="{FDDC69CC-611A-4DB5-9658-413AB34D5E11}" type="presParOf" srcId="{69E64260-59D0-4FE7-A70A-12038F218FBB}" destId="{AA638EBC-1A0D-4CBF-A05F-752E64EFB469}" srcOrd="1" destOrd="0" presId="urn:microsoft.com/office/officeart/2008/layout/AlternatingHexagons"/>
    <dgm:cxn modelId="{A17AED3E-81E8-419E-B647-05615A1DE346}" type="presParOf" srcId="{69E64260-59D0-4FE7-A70A-12038F218FBB}" destId="{5CFF1DDE-3E4E-4FA6-89A6-350BAC8B1F2C}" srcOrd="2" destOrd="0" presId="urn:microsoft.com/office/officeart/2008/layout/AlternatingHexagons"/>
    <dgm:cxn modelId="{E21A7CB2-5798-4DCA-8E4D-B5EA70CF2500}" type="presParOf" srcId="{5CFF1DDE-3E4E-4FA6-89A6-350BAC8B1F2C}" destId="{86D0A1C8-21B0-4505-A94F-07BEAD5F28C2}" srcOrd="0" destOrd="0" presId="urn:microsoft.com/office/officeart/2008/layout/AlternatingHexagons"/>
    <dgm:cxn modelId="{7DB6B35D-B60D-42A7-9F62-2091B430927F}" type="presParOf" srcId="{5CFF1DDE-3E4E-4FA6-89A6-350BAC8B1F2C}" destId="{C108C776-178B-466A-A250-5BBE10D47DD9}" srcOrd="1" destOrd="0" presId="urn:microsoft.com/office/officeart/2008/layout/AlternatingHexagons"/>
    <dgm:cxn modelId="{588ED2C0-CC4B-4212-BED4-D0CA61D08C74}" type="presParOf" srcId="{5CFF1DDE-3E4E-4FA6-89A6-350BAC8B1F2C}" destId="{8FA411B1-B623-4748-8DE0-929757802682}" srcOrd="2" destOrd="0" presId="urn:microsoft.com/office/officeart/2008/layout/AlternatingHexagons"/>
    <dgm:cxn modelId="{56F58A15-2DD5-4E36-8149-E464E26D27C9}" type="presParOf" srcId="{5CFF1DDE-3E4E-4FA6-89A6-350BAC8B1F2C}" destId="{6A40F6D1-5B7F-4BED-B20E-89E9EAE4C034}" srcOrd="3" destOrd="0" presId="urn:microsoft.com/office/officeart/2008/layout/AlternatingHexagons"/>
    <dgm:cxn modelId="{068120E3-692A-4C6F-8E0B-AAB27C751A66}" type="presParOf" srcId="{5CFF1DDE-3E4E-4FA6-89A6-350BAC8B1F2C}" destId="{0EAC4743-1B62-4E84-BE4B-5ECFB8D1CA92}" srcOrd="4" destOrd="0" presId="urn:microsoft.com/office/officeart/2008/layout/AlternatingHexagons"/>
    <dgm:cxn modelId="{AD385BAF-3540-4BCA-97B0-71009A962A27}" type="presParOf" srcId="{69E64260-59D0-4FE7-A70A-12038F218FBB}" destId="{12084A9E-484E-442D-96EF-D1D45394021D}" srcOrd="3" destOrd="0" presId="urn:microsoft.com/office/officeart/2008/layout/AlternatingHexagons"/>
    <dgm:cxn modelId="{5469FB38-B295-4F9C-BDC2-349BAA232AC0}" type="presParOf" srcId="{69E64260-59D0-4FE7-A70A-12038F218FBB}" destId="{6F143CBD-817E-4B62-95C0-FCF5FD4F06CB}" srcOrd="4" destOrd="0" presId="urn:microsoft.com/office/officeart/2008/layout/AlternatingHexagons"/>
    <dgm:cxn modelId="{B206FEC6-245C-4BBF-AC65-C2A1C412A56C}" type="presParOf" srcId="{6F143CBD-817E-4B62-95C0-FCF5FD4F06CB}" destId="{4A091550-D3F2-4118-A985-45506723A81C}" srcOrd="0" destOrd="0" presId="urn:microsoft.com/office/officeart/2008/layout/AlternatingHexagons"/>
    <dgm:cxn modelId="{12E8847B-D23F-4DB8-B28E-9253ACFFAEF4}" type="presParOf" srcId="{6F143CBD-817E-4B62-95C0-FCF5FD4F06CB}" destId="{2975FAD2-9DD7-46EE-A506-AD70F2E563E9}" srcOrd="1" destOrd="0" presId="urn:microsoft.com/office/officeart/2008/layout/AlternatingHexagons"/>
    <dgm:cxn modelId="{15D2CB63-4B5F-47EC-AA7F-F69165842142}" type="presParOf" srcId="{6F143CBD-817E-4B62-95C0-FCF5FD4F06CB}" destId="{03D2F4D8-96BE-4CEA-B12B-31AD92ACE7D2}" srcOrd="2" destOrd="0" presId="urn:microsoft.com/office/officeart/2008/layout/AlternatingHexagons"/>
    <dgm:cxn modelId="{20F69D5F-CA77-4C01-B0BC-04DB36D3255E}" type="presParOf" srcId="{6F143CBD-817E-4B62-95C0-FCF5FD4F06CB}" destId="{C7B3E419-D24B-496B-821D-4242010AC074}" srcOrd="3" destOrd="0" presId="urn:microsoft.com/office/officeart/2008/layout/AlternatingHexagons"/>
    <dgm:cxn modelId="{26B323E8-7DDC-4A1D-B3C4-A137C8099307}" type="presParOf" srcId="{6F143CBD-817E-4B62-95C0-FCF5FD4F06CB}" destId="{79520351-23E3-4F0B-859E-F757168B59E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0242C-4C18-4F41-8C7A-C47B08676178}">
      <dsp:nvSpPr>
        <dsp:cNvPr id="0" name=""/>
        <dsp:cNvSpPr/>
      </dsp:nvSpPr>
      <dsp:spPr>
        <a:xfrm rot="5400000">
          <a:off x="3239432" y="90980"/>
          <a:ext cx="1379514" cy="1200177"/>
        </a:xfrm>
        <a:prstGeom prst="hexagon">
          <a:avLst>
            <a:gd name="adj" fmla="val 25000"/>
            <a:gd name="vf" fmla="val 115470"/>
          </a:avLst>
        </a:prstGeom>
        <a:solidFill>
          <a:srgbClr val="E6320F"/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rPr>
            <a:t>Unterrichts-</a:t>
          </a:r>
          <a:br>
            <a:rPr lang="de-DE" sz="1100" kern="1200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de-DE" sz="1100" kern="1200" dirty="0" err="1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rPr>
            <a:t>materialien</a:t>
          </a:r>
          <a:endParaRPr lang="de-DE" sz="1100" kern="1200" dirty="0">
            <a:solidFill>
              <a:schemeClr val="bg2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3516128" y="216286"/>
        <a:ext cx="826121" cy="949566"/>
      </dsp:txXfrm>
    </dsp:sp>
    <dsp:sp modelId="{3CCB882D-4A5C-4110-A487-6AB5D07F42E5}">
      <dsp:nvSpPr>
        <dsp:cNvPr id="0" name=""/>
        <dsp:cNvSpPr/>
      </dsp:nvSpPr>
      <dsp:spPr>
        <a:xfrm>
          <a:off x="4565697" y="277215"/>
          <a:ext cx="1539538" cy="827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/>
        </a:p>
      </dsp:txBody>
      <dsp:txXfrm>
        <a:off x="4565697" y="277215"/>
        <a:ext cx="1539538" cy="827708"/>
      </dsp:txXfrm>
    </dsp:sp>
    <dsp:sp modelId="{E40B0BFA-13AB-4A74-8ED6-EB81B9C0546C}">
      <dsp:nvSpPr>
        <dsp:cNvPr id="0" name=""/>
        <dsp:cNvSpPr/>
      </dsp:nvSpPr>
      <dsp:spPr>
        <a:xfrm rot="5400000">
          <a:off x="1954378" y="89668"/>
          <a:ext cx="1379514" cy="1200177"/>
        </a:xfrm>
        <a:prstGeom prst="hexagon">
          <a:avLst>
            <a:gd name="adj" fmla="val 25000"/>
            <a:gd name="vf" fmla="val 115470"/>
          </a:avLst>
        </a:prstGeom>
        <a:solidFill>
          <a:srgbClr val="E6320F"/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600" kern="1200"/>
        </a:p>
      </dsp:txBody>
      <dsp:txXfrm rot="-5400000">
        <a:off x="2231074" y="214974"/>
        <a:ext cx="826121" cy="949566"/>
      </dsp:txXfrm>
    </dsp:sp>
    <dsp:sp modelId="{86D0A1C8-21B0-4505-A94F-07BEAD5F28C2}">
      <dsp:nvSpPr>
        <dsp:cNvPr id="0" name=""/>
        <dsp:cNvSpPr/>
      </dsp:nvSpPr>
      <dsp:spPr>
        <a:xfrm rot="5400000">
          <a:off x="2588853" y="1261912"/>
          <a:ext cx="1379514" cy="1200177"/>
        </a:xfrm>
        <a:prstGeom prst="hexagon">
          <a:avLst>
            <a:gd name="adj" fmla="val 25000"/>
            <a:gd name="vf" fmla="val 115470"/>
          </a:avLst>
        </a:prstGeom>
        <a:solidFill>
          <a:srgbClr val="E6320F"/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50" kern="1200" dirty="0" smtClean="0">
              <a:solidFill>
                <a:schemeClr val="bg2"/>
              </a:solidFill>
            </a:rPr>
            <a:t>Aus-, Fort- und </a:t>
          </a:r>
          <a:r>
            <a:rPr lang="de-DE" sz="1000" kern="1200" dirty="0" smtClean="0">
              <a:solidFill>
                <a:schemeClr val="bg2"/>
              </a:solidFill>
            </a:rPr>
            <a:t>Weiter-bildung</a:t>
          </a:r>
          <a:r>
            <a:rPr lang="de-DE" sz="1050" kern="1200" dirty="0" smtClean="0">
              <a:solidFill>
                <a:schemeClr val="bg2"/>
              </a:solidFill>
            </a:rPr>
            <a:t> von Lehrpersonen</a:t>
          </a:r>
          <a:endParaRPr lang="de-DE" sz="105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2865549" y="1387218"/>
        <a:ext cx="826121" cy="949566"/>
      </dsp:txXfrm>
    </dsp:sp>
    <dsp:sp modelId="{C108C776-178B-466A-A250-5BBE10D47DD9}">
      <dsp:nvSpPr>
        <dsp:cNvPr id="0" name=""/>
        <dsp:cNvSpPr/>
      </dsp:nvSpPr>
      <dsp:spPr>
        <a:xfrm>
          <a:off x="1133202" y="1436600"/>
          <a:ext cx="1489875" cy="827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C4743-1B62-4E84-BE4B-5ECFB8D1CA92}">
      <dsp:nvSpPr>
        <dsp:cNvPr id="0" name=""/>
        <dsp:cNvSpPr/>
      </dsp:nvSpPr>
      <dsp:spPr>
        <a:xfrm rot="5400000">
          <a:off x="3885044" y="1261912"/>
          <a:ext cx="1379514" cy="1200177"/>
        </a:xfrm>
        <a:prstGeom prst="hexagon">
          <a:avLst>
            <a:gd name="adj" fmla="val 25000"/>
            <a:gd name="vf" fmla="val 115470"/>
          </a:avLst>
        </a:prstGeom>
        <a:solidFill>
          <a:srgbClr val="E6320F"/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600" kern="1200"/>
        </a:p>
      </dsp:txBody>
      <dsp:txXfrm rot="-5400000">
        <a:off x="4161740" y="1387218"/>
        <a:ext cx="826121" cy="949566"/>
      </dsp:txXfrm>
    </dsp:sp>
    <dsp:sp modelId="{4A091550-D3F2-4118-A985-45506723A81C}">
      <dsp:nvSpPr>
        <dsp:cNvPr id="0" name=""/>
        <dsp:cNvSpPr/>
      </dsp:nvSpPr>
      <dsp:spPr>
        <a:xfrm rot="5400000">
          <a:off x="3239432" y="2432844"/>
          <a:ext cx="1379514" cy="1200177"/>
        </a:xfrm>
        <a:prstGeom prst="hexagon">
          <a:avLst>
            <a:gd name="adj" fmla="val 25000"/>
            <a:gd name="vf" fmla="val 115470"/>
          </a:avLst>
        </a:prstGeom>
        <a:solidFill>
          <a:srgbClr val="E6320F"/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de-AT" sz="1050" kern="1200" dirty="0" smtClean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Fokus auf digitale Schul-entwicklung </a:t>
          </a:r>
          <a:r>
            <a:rPr lang="de-AT" sz="1050" kern="1200" dirty="0" err="1" smtClean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eEducation</a:t>
          </a:r>
          <a:r>
            <a:rPr lang="de-AT" sz="1050" kern="1200" dirty="0" smtClean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endParaRPr lang="de-DE" sz="1050" kern="1200" dirty="0">
            <a:solidFill>
              <a:schemeClr val="bg2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 rot="-5400000">
        <a:off x="3516128" y="2558150"/>
        <a:ext cx="826121" cy="949566"/>
      </dsp:txXfrm>
    </dsp:sp>
    <dsp:sp modelId="{2975FAD2-9DD7-46EE-A506-AD70F2E563E9}">
      <dsp:nvSpPr>
        <dsp:cNvPr id="0" name=""/>
        <dsp:cNvSpPr/>
      </dsp:nvSpPr>
      <dsp:spPr>
        <a:xfrm>
          <a:off x="4615101" y="2641741"/>
          <a:ext cx="1539538" cy="827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000" kern="1200" dirty="0"/>
        </a:p>
      </dsp:txBody>
      <dsp:txXfrm>
        <a:off x="4615101" y="2641741"/>
        <a:ext cx="1539538" cy="827708"/>
      </dsp:txXfrm>
    </dsp:sp>
    <dsp:sp modelId="{79520351-23E3-4F0B-859E-F757168B59E0}">
      <dsp:nvSpPr>
        <dsp:cNvPr id="0" name=""/>
        <dsp:cNvSpPr/>
      </dsp:nvSpPr>
      <dsp:spPr>
        <a:xfrm rot="5400000">
          <a:off x="1950369" y="2433699"/>
          <a:ext cx="1379514" cy="1200177"/>
        </a:xfrm>
        <a:prstGeom prst="hexagon">
          <a:avLst>
            <a:gd name="adj" fmla="val 25000"/>
            <a:gd name="vf" fmla="val 115470"/>
          </a:avLst>
        </a:prstGeom>
        <a:solidFill>
          <a:srgbClr val="E6320F"/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600" kern="1200"/>
        </a:p>
      </dsp:txBody>
      <dsp:txXfrm rot="-5400000">
        <a:off x="2227065" y="2559005"/>
        <a:ext cx="826121" cy="949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0.27548</cdr:x>
      <cdr:y>0.76563</cdr:y>
    </cdr:from>
    <cdr:to>
      <cdr:x>0.35562</cdr:x>
      <cdr:y>0.82601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388428" y="2205008"/>
          <a:ext cx="403907" cy="1739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AT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k.A.</a:t>
          </a:r>
          <a:endParaRPr lang="de-AT" sz="900" dirty="0">
            <a:solidFill>
              <a:schemeClr val="tx1">
                <a:lumMod val="65000"/>
                <a:lumOff val="3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0.13763</cdr:y>
    </cdr:from>
    <cdr:to>
      <cdr:x>0.19828</cdr:x>
      <cdr:y>0.57073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0" y="483219"/>
          <a:ext cx="1725123" cy="1520633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AT" sz="1800" dirty="0" smtClean="0"/>
            <a:t>Gesamtzahl teilnehmender Schulen im Winter-semester: </a:t>
          </a:r>
          <a:r>
            <a:rPr lang="de-AT" sz="1800" b="1" dirty="0" smtClean="0"/>
            <a:t>541 </a:t>
          </a:r>
          <a:endParaRPr lang="de-AT" sz="18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2016" y="943030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A4F87B00-D7D7-4E73-88E5-5DF5797B2681}" type="datetimeFigureOut">
              <a:rPr lang="de-AT" smtClean="0"/>
              <a:t>26.04.2024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3"/>
          </p:nvPr>
        </p:nvSpPr>
        <p:spPr>
          <a:xfrm>
            <a:off x="2945659" y="9428583"/>
            <a:ext cx="904784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1BCACBB0-6C6B-4B3E-B6E6-54B62284C21B}" type="slidenum">
              <a:rPr lang="de-AT" smtClean="0"/>
              <a:pPr algn="ctr"/>
              <a:t>‹Nr.›</a:t>
            </a:fld>
            <a:endParaRPr lang="de-AT" dirty="0"/>
          </a:p>
        </p:txBody>
      </p:sp>
      <p:pic>
        <p:nvPicPr>
          <p:cNvPr id="7" name="Grafik 6" descr="Bundesministerium &#10;&#10;&#10;Bildung, Wissenschaft und Forschu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00" y="432000"/>
            <a:ext cx="1476000" cy="46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3347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2016" y="942858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64F923B6-97FF-4AF0-A17D-1758840DBBE2}" type="datetimeFigureOut">
              <a:rPr lang="de-AT" smtClean="0"/>
              <a:t>26.04.2024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-317500" y="674688"/>
            <a:ext cx="7432675" cy="4181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854894" y="4963319"/>
            <a:ext cx="5090351" cy="421882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2945659" y="9428582"/>
            <a:ext cx="904784" cy="4980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F0A5DA3B-92D6-4D4B-9895-D15CB563B5E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3611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2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96000" indent="-171450" algn="l" defTabSz="914400" rtl="0" eaLnBrk="1" latinLnBrk="0" hangingPunct="1">
      <a:spcBef>
        <a:spcPts val="200"/>
      </a:spcBef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92000" indent="-171450" algn="l" defTabSz="914400" rtl="0" eaLnBrk="1" latinLnBrk="0" hangingPunct="1">
      <a:spcBef>
        <a:spcPts val="200"/>
      </a:spcBef>
      <a:buFont typeface="Courier New" pitchFamily="49" charset="0"/>
      <a:buChar char="o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188000" indent="-171450" algn="l" defTabSz="914400" rtl="0" eaLnBrk="1" latinLnBrk="0" hangingPunct="1">
      <a:spcBef>
        <a:spcPts val="200"/>
      </a:spcBef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584000" indent="-171450" algn="l" defTabSz="914400" rtl="0" eaLnBrk="1" latinLnBrk="0" hangingPunct="1">
      <a:spcBef>
        <a:spcPts val="200"/>
      </a:spcBef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1A2F9-92F6-4B3D-B79D-34EB4553302D}" type="slidenum">
              <a:rPr lang="de-AT" smtClean="0"/>
              <a:t>58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57893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BKA-2018\BKA2018-Brief\REPUBLIK-AT-DOKUMENTVORLAGEN\POTX\HG_Powerpoint_4zu3.png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800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124000"/>
            <a:ext cx="7978526" cy="1389600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191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bmbwf.gv.at</a:t>
            </a:r>
            <a:endParaRPr lang="de-AT" sz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Grafik 17" descr="Bundesministerium &#10;&#10;&#10;Bildung, Wissenschaft und Forschu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00" y="208800"/>
            <a:ext cx="3023870" cy="9391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062000"/>
            <a:ext cx="7978526" cy="997200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 smtClean="0"/>
              <a:t>Titelmasterformat </a:t>
            </a:r>
            <a:br>
              <a:rPr lang="de-DE" dirty="0" smtClean="0"/>
            </a:br>
            <a:r>
              <a:rPr lang="de-DE" dirty="0" smtClean="0"/>
              <a:t>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97482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39751" y="1623600"/>
            <a:ext cx="7978775" cy="2984400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  <a:lvl2pPr>
              <a:spcAft>
                <a:spcPts val="600"/>
              </a:spcAft>
              <a:defRPr sz="1600"/>
            </a:lvl2pPr>
            <a:lvl3pPr>
              <a:spcAft>
                <a:spcPts val="600"/>
              </a:spcAft>
              <a:defRPr sz="1400"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0174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630800"/>
            <a:ext cx="7978775" cy="29772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8967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630800"/>
            <a:ext cx="3813175" cy="29772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4706125" y="1630800"/>
            <a:ext cx="3812400" cy="2977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670379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beliebig -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630800"/>
            <a:ext cx="3838575" cy="2977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630800"/>
            <a:ext cx="3838575" cy="2977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743109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630800"/>
            <a:ext cx="7978775" cy="29772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Präsentationstitel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91384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1004400"/>
            <a:ext cx="5389200" cy="1062000"/>
          </a:xfrm>
        </p:spPr>
        <p:txBody>
          <a:bodyPr/>
          <a:lstStyle>
            <a:lvl1pPr>
              <a:lnSpc>
                <a:spcPts val="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643313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902838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39751" y="1623600"/>
            <a:ext cx="7978775" cy="29844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 smtClean="0"/>
              <a:t>Präsentationstitel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53168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630800"/>
            <a:ext cx="7978775" cy="297720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 smtClean="0"/>
              <a:t>Präsentationstitel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60732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 smtClean="0"/>
              <a:t>Präsentationstitel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630800"/>
            <a:ext cx="3813175" cy="297720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4706125" y="1630800"/>
            <a:ext cx="3812400" cy="29772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9426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beliebig -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 smtClean="0"/>
              <a:t>Präsentationstitel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630800"/>
            <a:ext cx="3838575" cy="29772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630800"/>
            <a:ext cx="3838575" cy="29772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66619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630800"/>
            <a:ext cx="7978775" cy="29772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 smtClean="0"/>
              <a:t>Präsentationstitel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5044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1004400"/>
            <a:ext cx="5389200" cy="1062000"/>
          </a:xfrm>
        </p:spPr>
        <p:txBody>
          <a:bodyPr/>
          <a:lstStyle>
            <a:lvl1pPr>
              <a:lnSpc>
                <a:spcPts val="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643313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274369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EAD2C7-8224-4B32-9322-DEDD3B3AB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8FD1-2D82-42EB-A6B5-434D6AC4CA6C}" type="datetimeFigureOut">
              <a:rPr lang="de-AT" smtClean="0"/>
              <a:t>26.04.2024</a:t>
            </a:fld>
            <a:endParaRPr lang="de-A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11456E-DD21-907D-22AE-D94F86874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845DE-07B2-5BFC-BCAE-03BE6B26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B8F8-5877-4043-A96A-CFC6507A1DA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32387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BKA-2018\BKA2018-Brief\REPUBLIK-AT-DOKUMENTVORLAGEN\POTX\HG_Powerpoint_4zu3.png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800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124000"/>
            <a:ext cx="7978526" cy="1389600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191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bmbwf.gv.at</a:t>
            </a:r>
          </a:p>
        </p:txBody>
      </p:sp>
      <p:pic>
        <p:nvPicPr>
          <p:cNvPr id="18" name="Grafik 17" descr="Bundesministerium &#10;&#10;&#10;Bildung, Wissenschaft und Forschu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00" y="208800"/>
            <a:ext cx="3023870" cy="9391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062000"/>
            <a:ext cx="7978526" cy="997200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214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BKA-2018\BKA2018-Brief\REPUBLIK-AT-DOKUMENTVORLAGEN\POTX\HG_Powerpoint_4zu3.png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370" cy="514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623600"/>
            <a:ext cx="7978525" cy="298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 </a:t>
            </a:r>
            <a:br>
              <a:rPr lang="de-DE" dirty="0" smtClean="0"/>
            </a:br>
            <a:r>
              <a:rPr lang="de-DE" dirty="0" smtClean="0"/>
              <a:t>Erste Ebene </a:t>
            </a:r>
          </a:p>
          <a:p>
            <a:pPr lvl="1"/>
            <a:r>
              <a:rPr lang="de-DE" dirty="0" smtClean="0"/>
              <a:t>Zweite Ebene – wie Ebene zuvor</a:t>
            </a:r>
          </a:p>
          <a:p>
            <a:pPr lvl="2"/>
            <a:r>
              <a:rPr lang="de-DE" dirty="0" smtClean="0"/>
              <a:t>Dritte Ebene – wie Ebene zuvor</a:t>
            </a:r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90252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 dirty="0" smtClean="0"/>
              <a:t>Präsentationstitel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90252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bmbwf.gv.at</a:t>
            </a:r>
            <a:endParaRPr lang="de-AT" sz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pic>
        <p:nvPicPr>
          <p:cNvPr id="10" name="Grafik 9" descr="Bundesministerium &#10;&#10;&#10;Bildung, Wissenschaft und Forschung"/>
          <p:cNvPicPr/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0" y="208800"/>
            <a:ext cx="2033905" cy="631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338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7" r:id="rId3"/>
    <p:sldLayoutId id="2147483721" r:id="rId4"/>
    <p:sldLayoutId id="2147483722" r:id="rId5"/>
    <p:sldLayoutId id="2147483718" r:id="rId6"/>
    <p:sldLayoutId id="2147483720" r:id="rId7"/>
    <p:sldLayoutId id="2147483731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buClr>
          <a:schemeClr val="tx2"/>
        </a:buClr>
        <a:buFont typeface="Arial" pitchFamily="34" charset="0"/>
        <a:buChar char="»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BKA-2018\BKA2018-Brief\REPUBLIK-AT-DOKUMENTVORLAGEN\POTX\HG_Powerpoint_4zu3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70" y="-2749"/>
            <a:ext cx="9174370" cy="514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623600"/>
            <a:ext cx="7978525" cy="298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 </a:t>
            </a:r>
            <a:br>
              <a:rPr lang="de-DE" dirty="0"/>
            </a:br>
            <a:r>
              <a:rPr lang="de-DE" dirty="0"/>
              <a:t>Erste Ebene </a:t>
            </a:r>
          </a:p>
          <a:p>
            <a:pPr lvl="1"/>
            <a:r>
              <a:rPr lang="de-DE" dirty="0"/>
              <a:t>Zweite Ebene – wie Ebene zuvor</a:t>
            </a:r>
          </a:p>
          <a:p>
            <a:pPr lvl="2"/>
            <a:r>
              <a:rPr lang="de-DE" dirty="0"/>
              <a:t>Dritte Ebene – wie Ebene zuvor</a:t>
            </a:r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90252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 dirty="0"/>
              <a:t>Präsentationstitel</a:t>
            </a:r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90252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bmbwf.gv.at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pic>
        <p:nvPicPr>
          <p:cNvPr id="10" name="Grafik 9" descr="Bundesministerium &#10;&#10;&#10;Bildung, Wissenschaft und Forschung"/>
          <p:cNvPicPr/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0" y="208800"/>
            <a:ext cx="2033905" cy="631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93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buClr>
          <a:schemeClr val="tx2"/>
        </a:buClr>
        <a:buFont typeface="Arial" pitchFamily="34" charset="0"/>
        <a:buChar char="»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bmbwf.gv.at/digicas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hyperlink" Target="https://dlpl.at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lpl.at/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dlpl.at/" TargetMode="External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jpe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inklerschulbedarf.com/at/i/digi-case-medienkoffer-komplettset-befullt-per-stk-102641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s://dlpl.at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://www.bmbwf.gv.at/ki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en.ph-noe.ac.at/paella/ui/watch.html?id=56332238-0f97-4e52-8949-af84d688a0ba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www.mimikama.org/chatgpt-erfindet/?fbclid=IwAR1HcBWozq1PbBxlZQeP1jCRdGzW6KujKS5Od9wSSWF6PerKG4Ny5RRvONo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eutschlandfunk.de/mit-fakes-leben-wie-wir-mit-ki-generierten-bildern-umgehen-koennen-dlf-24a364ff-100.html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5.png"/><Relationship Id="rId11" Type="http://schemas.openxmlformats.org/officeDocument/2006/relationships/image" Target="../media/image91.wmf"/><Relationship Id="rId5" Type="http://schemas.openxmlformats.org/officeDocument/2006/relationships/image" Target="../media/image94.pn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vanced-innovation.io/ki-tools" TargetMode="External"/><Relationship Id="rId2" Type="http://schemas.openxmlformats.org/officeDocument/2006/relationships/hyperlink" Target="https://www.schule.at/bildungsnews/detail/101-ideen-fuer-die-nutzung-von-ki-im-unterricht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hyperlink" Target="http://www.bmbwf.gv.at/ki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mbwf.gv.at/ki" TargetMode="Externa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hyperlink" Target="https://www.google.com/maps/d/viewer?mid=1WBgmrqw9zb45gLhS2iflGAYELXovsJ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virtuelle-ph.at/ki-mooc/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mbwf.gv.at/Themen/schule/zrp/ki.html" TargetMode="External"/><Relationship Id="rId2" Type="http://schemas.openxmlformats.org/officeDocument/2006/relationships/hyperlink" Target="http://www.bmbwf.gv.at/k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education.at/community/ki-initiative-des-bm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mbwf.gv.at/ndg" TargetMode="External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.bauer@bmbwf.gv.at" TargetMode="External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mbwf.gv.at/Themen/schule/zrp/dibi/deg_sekii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tif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999" y="1000007"/>
            <a:ext cx="7978526" cy="1279102"/>
          </a:xfrm>
        </p:spPr>
        <p:txBody>
          <a:bodyPr/>
          <a:lstStyle/>
          <a:p>
            <a:r>
              <a:rPr lang="de-DE" sz="3600" i="1" dirty="0">
                <a:solidFill>
                  <a:srgbClr val="E6320F"/>
                </a:solidFill>
                <a:effectLst/>
                <a:ea typeface="Times New Roman" panose="02020603050405020304" pitchFamily="18" charset="0"/>
              </a:rPr>
              <a:t/>
            </a:r>
            <a:br>
              <a:rPr lang="de-DE" sz="3600" i="1" dirty="0">
                <a:solidFill>
                  <a:srgbClr val="E6320F"/>
                </a:solidFill>
                <a:effectLst/>
                <a:ea typeface="Times New Roman" panose="02020603050405020304" pitchFamily="18" charset="0"/>
              </a:rPr>
            </a:br>
            <a:r>
              <a:rPr lang="de-DE" sz="3600" i="1" dirty="0">
                <a:solidFill>
                  <a:srgbClr val="E6320F"/>
                </a:solidFill>
                <a:effectLst/>
                <a:ea typeface="Times New Roman" panose="02020603050405020304" pitchFamily="18" charset="0"/>
              </a:rPr>
              <a:t/>
            </a:r>
            <a:br>
              <a:rPr lang="de-DE" sz="3600" i="1" dirty="0">
                <a:solidFill>
                  <a:srgbClr val="E6320F"/>
                </a:solidFill>
                <a:effectLst/>
                <a:ea typeface="Times New Roman" panose="02020603050405020304" pitchFamily="18" charset="0"/>
              </a:rPr>
            </a:br>
            <a:r>
              <a:rPr lang="de-DE" dirty="0" smtClean="0">
                <a:solidFill>
                  <a:srgbClr val="E6320F"/>
                </a:solidFill>
                <a:ea typeface="Times New Roman" panose="02020603050405020304" pitchFamily="18" charset="0"/>
              </a:rPr>
              <a:t>Digitalisierung in der Schule</a:t>
            </a:r>
            <a:endParaRPr lang="de-AT" dirty="0">
              <a:solidFill>
                <a:srgbClr val="E6320F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Innsbruck, </a:t>
            </a:r>
            <a:r>
              <a:rPr lang="de-DE" dirty="0" smtClean="0"/>
              <a:t>25.04.2024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58" y="2737060"/>
            <a:ext cx="1549396" cy="1088465"/>
          </a:xfrm>
          <a:prstGeom prst="rect">
            <a:avLst/>
          </a:prstGeom>
        </p:spPr>
      </p:pic>
      <p:pic>
        <p:nvPicPr>
          <p:cNvPr id="7" name="Inhaltsplatzhalt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408" y="2448426"/>
            <a:ext cx="2490018" cy="593568"/>
          </a:xfrm>
          <a:prstGeom prst="rect">
            <a:avLst/>
          </a:prstGeom>
        </p:spPr>
      </p:pic>
      <p:pic>
        <p:nvPicPr>
          <p:cNvPr id="8" name="Grafik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1952" y="3182845"/>
            <a:ext cx="1260448" cy="66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 descr="C:\Users\wieserm\AppData\Local\Microsoft\Windows\INetCache\Content.Word\Education Innovation Studio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4998" y="2761960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https://eeducation.at/fileadmin/_processed_/3/3/csm_eEd_Badges_KI_oldStyle__2__2488b8d4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646" y="3489158"/>
            <a:ext cx="1089251" cy="108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" t="2666" r="8241" b="65391"/>
          <a:stretch/>
        </p:blipFill>
        <p:spPr>
          <a:xfrm>
            <a:off x="3504299" y="4106673"/>
            <a:ext cx="1854254" cy="584181"/>
          </a:xfrm>
          <a:prstGeom prst="rect">
            <a:avLst/>
          </a:prstGeom>
        </p:spPr>
      </p:pic>
      <p:pic>
        <p:nvPicPr>
          <p:cNvPr id="13" name="Picture 2" descr="edu.digicard-Symbol im Appstore bzw. Playstor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70" y="2127913"/>
            <a:ext cx="1268094" cy="126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487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39999" y="2493332"/>
            <a:ext cx="7978526" cy="1389600"/>
          </a:xfrm>
        </p:spPr>
        <p:txBody>
          <a:bodyPr/>
          <a:lstStyle/>
          <a:p>
            <a:r>
              <a:rPr lang="de-AT" dirty="0" smtClean="0"/>
              <a:t>Förderung des informatischen </a:t>
            </a:r>
            <a:br>
              <a:rPr lang="de-AT" dirty="0" smtClean="0"/>
            </a:br>
            <a:r>
              <a:rPr lang="de-AT" dirty="0" smtClean="0"/>
              <a:t>Denkens und kreativen Problemlösens</a:t>
            </a:r>
            <a:br>
              <a:rPr lang="de-AT" dirty="0" smtClean="0"/>
            </a:b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999" y="1431332"/>
            <a:ext cx="7978526" cy="997200"/>
          </a:xfrm>
        </p:spPr>
        <p:txBody>
          <a:bodyPr/>
          <a:lstStyle/>
          <a:p>
            <a:r>
              <a:rPr lang="de-AT" dirty="0" smtClean="0"/>
              <a:t>Digitale Grundbildung </a:t>
            </a:r>
            <a:br>
              <a:rPr lang="de-AT" dirty="0" smtClean="0"/>
            </a:br>
            <a:r>
              <a:rPr lang="de-AT" dirty="0" smtClean="0"/>
              <a:t>in der Primarstufe</a:t>
            </a:r>
            <a:endParaRPr lang="de-AT" dirty="0"/>
          </a:p>
        </p:txBody>
      </p:sp>
      <p:sp>
        <p:nvSpPr>
          <p:cNvPr id="4" name="Rechteck 3"/>
          <p:cNvSpPr/>
          <p:nvPr/>
        </p:nvSpPr>
        <p:spPr>
          <a:xfrm>
            <a:off x="464758" y="371368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AT" dirty="0" smtClean="0">
                <a:hlinkClick r:id="rId2"/>
              </a:rPr>
              <a:t>www.bmbwf.gv.at/digicase</a:t>
            </a:r>
            <a:endParaRPr lang="de-AT" dirty="0"/>
          </a:p>
        </p:txBody>
      </p:sp>
      <p:pic>
        <p:nvPicPr>
          <p:cNvPr id="10" name="Grafik 9" descr="C:\Users\wieserm\AppData\Local\Microsoft\Windows\INetCache\Content.Word\Education Innovation Studio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3481" y="210438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5986" y="173164"/>
            <a:ext cx="1260448" cy="66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43360">
            <a:off x="6061768" y="731046"/>
            <a:ext cx="2610160" cy="220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7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934183"/>
            <a:ext cx="7978525" cy="622091"/>
          </a:xfrm>
        </p:spPr>
        <p:txBody>
          <a:bodyPr/>
          <a:lstStyle/>
          <a:p>
            <a:r>
              <a:rPr lang="de-AT" dirty="0" smtClean="0"/>
              <a:t>Denken lernen, Probleme lösen mit digi.case 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40001" y="1723433"/>
            <a:ext cx="4067149" cy="2815200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ö</a:t>
            </a:r>
            <a:r>
              <a:rPr lang="de-DE" dirty="0" smtClean="0"/>
              <a:t>sterreichweite </a:t>
            </a:r>
            <a:r>
              <a:rPr lang="de-DE" b="1" dirty="0" smtClean="0"/>
              <a:t>Fortbildungsmaßnahme</a:t>
            </a:r>
            <a:r>
              <a:rPr lang="de-DE" dirty="0" smtClean="0"/>
              <a:t> zur Unterstützung der </a:t>
            </a:r>
            <a:r>
              <a:rPr lang="de-DE" b="1" dirty="0" smtClean="0"/>
              <a:t>informatischen Bildung</a:t>
            </a:r>
            <a:r>
              <a:rPr lang="de-DE" dirty="0" smtClean="0"/>
              <a:t> in der </a:t>
            </a:r>
            <a:r>
              <a:rPr lang="de-DE" b="1" dirty="0" smtClean="0"/>
              <a:t>Primarstufe</a:t>
            </a:r>
            <a:r>
              <a:rPr lang="de-DE" dirty="0" smtClean="0"/>
              <a:t> in </a:t>
            </a:r>
            <a:r>
              <a:rPr lang="de-DE" b="1" dirty="0" smtClean="0"/>
              <a:t>Kooperation</a:t>
            </a:r>
            <a:r>
              <a:rPr lang="de-DE" dirty="0" smtClean="0"/>
              <a:t> mit den </a:t>
            </a:r>
            <a:r>
              <a:rPr lang="de-DE" b="1" dirty="0" smtClean="0"/>
              <a:t>Pädagogischen Hochschulen </a:t>
            </a:r>
          </a:p>
          <a:p>
            <a:r>
              <a:rPr lang="de-DE" dirty="0" smtClean="0"/>
              <a:t>Pilotierung im Schuljahr 2022/23</a:t>
            </a:r>
          </a:p>
          <a:p>
            <a:r>
              <a:rPr lang="de-DE" dirty="0" smtClean="0"/>
              <a:t>österreichweite Ausrollung seit dem Schuljahr 2023/24</a:t>
            </a:r>
          </a:p>
          <a:p>
            <a:r>
              <a:rPr lang="de-DE" dirty="0" smtClean="0"/>
              <a:t>Alle Volksschulen und Sonderschulen</a:t>
            </a:r>
          </a:p>
          <a:p>
            <a:endParaRPr lang="de-DE" dirty="0" smtClean="0"/>
          </a:p>
          <a:p>
            <a:endParaRPr lang="de-DE" dirty="0" smtClean="0"/>
          </a:p>
        </p:txBody>
      </p:sp>
      <p:pic>
        <p:nvPicPr>
          <p:cNvPr id="7" name="Grafik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078" y="720483"/>
            <a:ext cx="1260448" cy="66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2"/>
          <a:stretch/>
        </p:blipFill>
        <p:spPr>
          <a:xfrm>
            <a:off x="4740406" y="1723433"/>
            <a:ext cx="3846925" cy="266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7576" y="663349"/>
            <a:ext cx="7978525" cy="622091"/>
          </a:xfrm>
        </p:spPr>
        <p:txBody>
          <a:bodyPr/>
          <a:lstStyle/>
          <a:p>
            <a:r>
              <a:rPr lang="de-AT" dirty="0" smtClean="0"/>
              <a:t>DLPL mit digi.case: </a:t>
            </a:r>
            <a:br>
              <a:rPr lang="de-AT" dirty="0" smtClean="0"/>
            </a:br>
            <a:r>
              <a:rPr lang="de-AT" dirty="0" smtClean="0"/>
              <a:t>teilnehmende </a:t>
            </a:r>
            <a:r>
              <a:rPr lang="de-AT" dirty="0"/>
              <a:t>Schulen </a:t>
            </a:r>
            <a:r>
              <a:rPr lang="de-AT" dirty="0" smtClean="0"/>
              <a:t>Wintersemester 2023/24 </a:t>
            </a:r>
            <a:endParaRPr lang="de-DE" dirty="0"/>
          </a:p>
        </p:txBody>
      </p:sp>
      <p:graphicFrame>
        <p:nvGraphicFramePr>
          <p:cNvPr id="8" name="Inhaltsplatzhalter 7" descr="Säulendiagramm beschreibt ...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97826652"/>
              </p:ext>
            </p:extLst>
          </p:nvPr>
        </p:nvGraphicFramePr>
        <p:xfrm>
          <a:off x="337576" y="1479488"/>
          <a:ext cx="8700441" cy="3511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Grafik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4316" y="538999"/>
            <a:ext cx="1260448" cy="668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38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 descr="C:\Users\wieserm\AppData\Local\Microsoft\Windows\INetCache\Content.Word\Education Innovation Studio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4463" y="74835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rafik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968" y="37561"/>
            <a:ext cx="1260448" cy="66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7171" y="1170028"/>
            <a:ext cx="1999790" cy="280344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675" y="1813707"/>
            <a:ext cx="1992471" cy="280344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2050" y="2072240"/>
            <a:ext cx="1989427" cy="2803443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Level I – ANALOG Papier, Schere …</a:t>
            </a:r>
            <a:endParaRPr lang="de-AT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1516" y="0"/>
            <a:ext cx="1931980" cy="51435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8947" y="1676891"/>
            <a:ext cx="1996445" cy="2803443"/>
          </a:xfrm>
          <a:prstGeom prst="rect">
            <a:avLst/>
          </a:prstGeom>
        </p:spPr>
      </p:pic>
      <p:sp>
        <p:nvSpPr>
          <p:cNvPr id="25" name="Textfeld 24"/>
          <p:cNvSpPr txBox="1"/>
          <p:nvPr/>
        </p:nvSpPr>
        <p:spPr>
          <a:xfrm>
            <a:off x="5168278" y="4277718"/>
            <a:ext cx="2273379" cy="52322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AT" sz="2800" dirty="0" smtClean="0">
                <a:hlinkClick r:id="rId9"/>
              </a:rPr>
              <a:t>https://dlpl.at</a:t>
            </a:r>
            <a:r>
              <a:rPr lang="de-AT" sz="2800" dirty="0" smtClean="0"/>
              <a:t> </a:t>
            </a:r>
            <a:endParaRPr lang="de-AT" sz="2800" dirty="0"/>
          </a:p>
        </p:txBody>
      </p:sp>
      <p:sp>
        <p:nvSpPr>
          <p:cNvPr id="11" name="Ellipse 10"/>
          <p:cNvSpPr/>
          <p:nvPr/>
        </p:nvSpPr>
        <p:spPr>
          <a:xfrm>
            <a:off x="7132968" y="2746439"/>
            <a:ext cx="1548744" cy="368709"/>
          </a:xfrm>
          <a:prstGeom prst="ellipse">
            <a:avLst/>
          </a:prstGeom>
          <a:noFill/>
          <a:ln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3239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92" b="8734"/>
          <a:stretch/>
        </p:blipFill>
        <p:spPr>
          <a:xfrm rot="10800000">
            <a:off x="-1" y="1744980"/>
            <a:ext cx="9227820" cy="3398520"/>
          </a:xfrm>
          <a:prstGeom prst="rect">
            <a:avLst/>
          </a:prstGeom>
        </p:spPr>
      </p:pic>
      <p:pic>
        <p:nvPicPr>
          <p:cNvPr id="7" name="Grafik 6" descr="C:\Users\wieserm\AppData\Local\Microsoft\Windows\INetCache\Content.Word\Education Innovation Studio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4463" y="74835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968" y="37561"/>
            <a:ext cx="1260448" cy="6686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Level II – ANALOG Koffer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5"/>
          <a:srcRect b="1074"/>
          <a:stretch/>
        </p:blipFill>
        <p:spPr>
          <a:xfrm>
            <a:off x="7256264" y="1"/>
            <a:ext cx="1975720" cy="5154560"/>
          </a:xfrm>
          <a:prstGeom prst="rect">
            <a:avLst/>
          </a:prstGeom>
        </p:spPr>
      </p:pic>
      <p:sp>
        <p:nvSpPr>
          <p:cNvPr id="10" name="Ellipse 9"/>
          <p:cNvSpPr/>
          <p:nvPr/>
        </p:nvSpPr>
        <p:spPr>
          <a:xfrm>
            <a:off x="7138053" y="3185652"/>
            <a:ext cx="1526624" cy="368709"/>
          </a:xfrm>
          <a:prstGeom prst="ellipse">
            <a:avLst/>
          </a:prstGeom>
          <a:noFill/>
          <a:ln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Textfeld 10"/>
          <p:cNvSpPr txBox="1"/>
          <p:nvPr/>
        </p:nvSpPr>
        <p:spPr>
          <a:xfrm>
            <a:off x="5168278" y="4277718"/>
            <a:ext cx="2273379" cy="52322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AT" sz="2800" dirty="0" smtClean="0">
                <a:hlinkClick r:id="rId6"/>
              </a:rPr>
              <a:t>https://dlpl.at</a:t>
            </a:r>
            <a:r>
              <a:rPr lang="de-AT" sz="2800" dirty="0" smtClean="0"/>
              <a:t> 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147136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660" t="5062" r="-660" b="14673"/>
          <a:stretch/>
        </p:blipFill>
        <p:spPr>
          <a:xfrm>
            <a:off x="0" y="891540"/>
            <a:ext cx="9243060" cy="4251960"/>
          </a:xfrm>
          <a:prstGeom prst="rect">
            <a:avLst/>
          </a:prstGeom>
        </p:spPr>
      </p:pic>
      <p:pic>
        <p:nvPicPr>
          <p:cNvPr id="7" name="Grafik 6" descr="C:\Users\wieserm\AppData\Local\Microsoft\Windows\INetCache\Content.Word\Education Innovation Studio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4463" y="74835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968" y="37561"/>
            <a:ext cx="1260448" cy="668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31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t="17037"/>
          <a:stretch/>
        </p:blipFill>
        <p:spPr>
          <a:xfrm>
            <a:off x="0" y="876299"/>
            <a:ext cx="9220420" cy="4267201"/>
          </a:xfrm>
          <a:prstGeom prst="rect">
            <a:avLst/>
          </a:prstGeom>
        </p:spPr>
      </p:pic>
      <p:pic>
        <p:nvPicPr>
          <p:cNvPr id="7" name="Grafik 6" descr="C:\Users\wieserm\AppData\Local\Microsoft\Windows\INetCache\Content.Word\Education Innovation Studio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4463" y="74835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968" y="37561"/>
            <a:ext cx="1260448" cy="66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https://dlpl.at/fileadmin/_processed_/d/9/csm_csm_digi_case-buch_frei_db38fa8f62_ce8ed5db5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9652">
            <a:off x="5856650" y="814680"/>
            <a:ext cx="3396218" cy="237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47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967740"/>
            <a:ext cx="9180173" cy="4351020"/>
          </a:xfrm>
          <a:prstGeom prst="rect">
            <a:avLst/>
          </a:prstGeom>
        </p:spPr>
      </p:pic>
      <p:pic>
        <p:nvPicPr>
          <p:cNvPr id="7" name="Grafik 6" descr="C:\Users\wieserm\AppData\Local\Microsoft\Windows\INetCache\Content.Word\Education Innovation Studio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4463" y="74835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968" y="37561"/>
            <a:ext cx="1260448" cy="668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59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b="15394"/>
          <a:stretch/>
        </p:blipFill>
        <p:spPr>
          <a:xfrm>
            <a:off x="7062681" y="1"/>
            <a:ext cx="2106165" cy="5147186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1" y="1833967"/>
            <a:ext cx="3189537" cy="2224635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974" y="2625213"/>
            <a:ext cx="3160122" cy="229782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 descr="C:\Users\wieserm\AppData\Local\Microsoft\Windows\INetCache\Content.Word\Education Innovation Studio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4463" y="74835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968" y="37561"/>
            <a:ext cx="1260448" cy="66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1764" y="1619372"/>
            <a:ext cx="3387057" cy="2224635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feld 10"/>
          <p:cNvSpPr txBox="1"/>
          <p:nvPr/>
        </p:nvSpPr>
        <p:spPr>
          <a:xfrm>
            <a:off x="4933633" y="4277718"/>
            <a:ext cx="2273379" cy="52322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AT" sz="2800" dirty="0" smtClean="0">
                <a:hlinkClick r:id="rId8"/>
              </a:rPr>
              <a:t>https://dlpl.at</a:t>
            </a:r>
            <a:r>
              <a:rPr lang="de-AT" sz="2800" dirty="0" smtClean="0"/>
              <a:t> </a:t>
            </a:r>
            <a:endParaRPr lang="de-AT" sz="2800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Level III - DIGITAL Spiele</a:t>
            </a:r>
            <a:endParaRPr lang="de-AT" dirty="0"/>
          </a:p>
        </p:txBody>
      </p:sp>
      <p:sp>
        <p:nvSpPr>
          <p:cNvPr id="13" name="Ellipse 12"/>
          <p:cNvSpPr/>
          <p:nvPr/>
        </p:nvSpPr>
        <p:spPr>
          <a:xfrm>
            <a:off x="6865208" y="3810993"/>
            <a:ext cx="1334895" cy="368709"/>
          </a:xfrm>
          <a:prstGeom prst="ellipse">
            <a:avLst/>
          </a:prstGeom>
          <a:noFill/>
          <a:ln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913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C:\Users\wieserm\AppData\Local\Microsoft\Windows\INetCache\Content.Word\Education Innovation Studio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4463" y="74835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968" y="37561"/>
            <a:ext cx="1260448" cy="66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63" y="891153"/>
            <a:ext cx="3659322" cy="329339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8998" y="999641"/>
            <a:ext cx="5083850" cy="3659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Ellipse 4"/>
          <p:cNvSpPr/>
          <p:nvPr/>
        </p:nvSpPr>
        <p:spPr>
          <a:xfrm>
            <a:off x="1410346" y="2309247"/>
            <a:ext cx="1069383" cy="1263112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3235423" y="4133792"/>
            <a:ext cx="49631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AT" sz="1200" dirty="0">
                <a:hlinkClick r:id="rId6"/>
              </a:rPr>
              <a:t>https://</a:t>
            </a:r>
            <a:r>
              <a:rPr lang="de-AT" sz="1200" dirty="0" smtClean="0">
                <a:hlinkClick r:id="rId6"/>
              </a:rPr>
              <a:t>www.winklerschulbedarf.com/at/i/digi-case-medienkoffer-komplettset-befullt-per-stk-102641</a:t>
            </a:r>
            <a:r>
              <a:rPr lang="de-AT" sz="1200" dirty="0" smtClean="0"/>
              <a:t> </a:t>
            </a:r>
            <a:endParaRPr lang="de-AT" sz="1200" dirty="0"/>
          </a:p>
        </p:txBody>
      </p:sp>
      <p:cxnSp>
        <p:nvCxnSpPr>
          <p:cNvPr id="10" name="Gerade Verbindung mit Pfeil 9"/>
          <p:cNvCxnSpPr>
            <a:stCxn id="5" idx="6"/>
          </p:cNvCxnSpPr>
          <p:nvPr/>
        </p:nvCxnSpPr>
        <p:spPr>
          <a:xfrm flipV="1">
            <a:off x="2479729" y="2688956"/>
            <a:ext cx="1014734" cy="251847"/>
          </a:xfrm>
          <a:prstGeom prst="straightConnector1">
            <a:avLst/>
          </a:prstGeom>
          <a:ln w="38100">
            <a:solidFill>
              <a:srgbClr val="E632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67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Schulen mit IT-gestütztem Unterricht Sekundarstufe I</a:t>
            </a:r>
            <a:endParaRPr lang="de-AT" dirty="0"/>
          </a:p>
        </p:txBody>
      </p:sp>
      <p:graphicFrame>
        <p:nvGraphicFramePr>
          <p:cNvPr id="7" name="Diagramm 6"/>
          <p:cNvGraphicFramePr>
            <a:graphicFrameLocks/>
          </p:cNvGraphicFramePr>
          <p:nvPr>
            <p:extLst/>
          </p:nvPr>
        </p:nvGraphicFramePr>
        <p:xfrm>
          <a:off x="540001" y="1635729"/>
          <a:ext cx="50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5794940" y="1840020"/>
            <a:ext cx="302369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AT" sz="13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Vor dem 8 Punkte-Plan: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11 %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der Schulen führten einzelne Notebook- oder Tablet-Klassen. </a:t>
            </a:r>
          </a:p>
          <a:p>
            <a:pPr>
              <a:spcAft>
                <a:spcPts val="600"/>
              </a:spcAft>
            </a:pPr>
            <a:r>
              <a:rPr lang="de-AT" sz="13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Mit Umsetzung des 8 Punkte-Plans: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2021/22 93 % und ab 2022/23 95 % 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der Schulen führen digitale Klassen nach </a:t>
            </a:r>
            <a:r>
              <a:rPr lang="de-AT" sz="13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SchulDigiG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Ausblick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: Ausstattung letzter bis dato noch nicht teilnehmender Schulen.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AT" sz="1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eschweifte Klammer rechts 4"/>
          <p:cNvSpPr/>
          <p:nvPr/>
        </p:nvSpPr>
        <p:spPr>
          <a:xfrm rot="5400000">
            <a:off x="3507249" y="3267048"/>
            <a:ext cx="273270" cy="2404872"/>
          </a:xfrm>
          <a:prstGeom prst="rightBrace">
            <a:avLst>
              <a:gd name="adj1" fmla="val 8333"/>
              <a:gd name="adj2" fmla="val 5028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2922275" y="4622655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8-Punkte-Plan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920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/>
          <a:srcRect b="15394"/>
          <a:stretch/>
        </p:blipFill>
        <p:spPr>
          <a:xfrm>
            <a:off x="7062681" y="1"/>
            <a:ext cx="2106165" cy="5147186"/>
          </a:xfrm>
          <a:prstGeom prst="rect">
            <a:avLst/>
          </a:prstGeom>
        </p:spPr>
      </p:pic>
      <p:pic>
        <p:nvPicPr>
          <p:cNvPr id="9" name="Grafik 8" descr="C:\Users\wieserm\AppData\Local\Microsoft\Windows\INetCache\Content.Word\Education Innovation Studio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4463" y="74835"/>
            <a:ext cx="1192316" cy="63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968" y="37561"/>
            <a:ext cx="1260448" cy="66863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Ergänzung: KI in Primarstufe</a:t>
            </a:r>
            <a:endParaRPr lang="de-AT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/>
          <a:srcRect l="75468" b="50426"/>
          <a:stretch/>
        </p:blipFill>
        <p:spPr>
          <a:xfrm rot="21210438">
            <a:off x="316071" y="1709221"/>
            <a:ext cx="1560063" cy="224345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74725">
            <a:off x="4480113" y="846630"/>
            <a:ext cx="2329662" cy="3453927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/>
          <a:srcRect l="51302" t="1407" r="26205" b="51307"/>
          <a:stretch/>
        </p:blipFill>
        <p:spPr>
          <a:xfrm rot="630060">
            <a:off x="972173" y="2710762"/>
            <a:ext cx="1430442" cy="213991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5"/>
          <a:srcRect l="51275" t="51528" r="26170" b="1272"/>
          <a:stretch/>
        </p:blipFill>
        <p:spPr>
          <a:xfrm>
            <a:off x="2206013" y="2141643"/>
            <a:ext cx="1434277" cy="2136075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5"/>
          <a:srcRect l="76587" t="51501" r="1222" b="1298"/>
          <a:stretch/>
        </p:blipFill>
        <p:spPr>
          <a:xfrm rot="20569331">
            <a:off x="3575273" y="2555953"/>
            <a:ext cx="1411267" cy="2136075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4933633" y="4277718"/>
            <a:ext cx="2273379" cy="52322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AT" sz="2800" dirty="0" smtClean="0">
                <a:hlinkClick r:id="rId7"/>
              </a:rPr>
              <a:t>https://dlpl.at</a:t>
            </a:r>
            <a:r>
              <a:rPr lang="de-AT" sz="2800" dirty="0" smtClean="0"/>
              <a:t> 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320491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Strategie zur </a:t>
            </a:r>
            <a:b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Künstlichen Intelligenz	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39999" y="2376919"/>
            <a:ext cx="7978526" cy="1389600"/>
          </a:xfrm>
        </p:spPr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Schulpaket KI 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539999" y="3328934"/>
            <a:ext cx="2388461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AT" sz="2000" dirty="0">
                <a:solidFill>
                  <a:srgbClr val="FF0000"/>
                </a:solidFill>
                <a:hlinkClick r:id="rId2"/>
              </a:rPr>
              <a:t>www.bmbwf.gv.at/ki</a:t>
            </a:r>
            <a:endParaRPr lang="de-AT" sz="2000" dirty="0"/>
          </a:p>
        </p:txBody>
      </p:sp>
      <p:pic>
        <p:nvPicPr>
          <p:cNvPr id="7" name="Picture 2" descr="Free Robot Artificial Intelligence illustration and pictur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70" b="100000" l="18958" r="100000">
                        <a14:foregroundMark x1="34792" y1="90118" x2="38750" y2="69322"/>
                        <a14:foregroundMark x1="35938" y1="67404" x2="42188" y2="74189"/>
                        <a14:foregroundMark x1="36979" y1="61652" x2="37917" y2="74779"/>
                        <a14:foregroundMark x1="33958" y1="70059" x2="41250" y2="78761"/>
                        <a14:foregroundMark x1="36146" y1="67847" x2="38958" y2="77876"/>
                        <a14:foregroundMark x1="35313" y1="70501" x2="36771" y2="73156"/>
                        <a14:foregroundMark x1="35104" y1="72124" x2="37083" y2="73599"/>
                        <a14:foregroundMark x1="63438" y1="58112" x2="65313" y2="68879"/>
                        <a14:foregroundMark x1="79271" y1="52802" x2="79792" y2="58555"/>
                        <a14:foregroundMark x1="75729" y1="52212" x2="73646" y2="62242"/>
                        <a14:backgroundMark x1="36354" y1="33776" x2="36354" y2="33776"/>
                        <a14:backgroundMark x1="43333" y1="36726" x2="43333" y2="36726"/>
                        <a14:backgroundMark x1="40521" y1="25221" x2="45000" y2="39528"/>
                        <a14:backgroundMark x1="36458" y1="40560" x2="42813" y2="51327"/>
                        <a14:backgroundMark x1="33542" y1="43215" x2="41667" y2="50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855" y="1812655"/>
            <a:ext cx="4716241" cy="333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19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869247"/>
            <a:ext cx="5026996" cy="4088515"/>
          </a:xfrm>
          <a:prstGeom prst="rect">
            <a:avLst/>
          </a:prstGeom>
        </p:spPr>
      </p:pic>
      <p:grpSp>
        <p:nvGrpSpPr>
          <p:cNvPr id="18" name="Gruppieren 17"/>
          <p:cNvGrpSpPr/>
          <p:nvPr/>
        </p:nvGrpSpPr>
        <p:grpSpPr>
          <a:xfrm>
            <a:off x="5010307" y="1457035"/>
            <a:ext cx="3905233" cy="848986"/>
            <a:chOff x="442412" y="1070503"/>
            <a:chExt cx="5386889" cy="1171093"/>
          </a:xfrm>
        </p:grpSpPr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412" y="1070503"/>
              <a:ext cx="5386889" cy="1141592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03239" y="1901821"/>
              <a:ext cx="1440000" cy="339775"/>
            </a:xfrm>
            <a:prstGeom prst="rect">
              <a:avLst/>
            </a:prstGeom>
          </p:spPr>
        </p:pic>
      </p:grpSp>
      <p:grpSp>
        <p:nvGrpSpPr>
          <p:cNvPr id="19" name="Gruppieren 18"/>
          <p:cNvGrpSpPr/>
          <p:nvPr/>
        </p:nvGrpSpPr>
        <p:grpSpPr>
          <a:xfrm>
            <a:off x="4206877" y="2537977"/>
            <a:ext cx="4708663" cy="1009178"/>
            <a:chOff x="1928311" y="2523294"/>
            <a:chExt cx="5386889" cy="1154538"/>
          </a:xfrm>
        </p:grpSpPr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28311" y="2523294"/>
              <a:ext cx="5386889" cy="720630"/>
            </a:xfrm>
            <a:prstGeom prst="rect">
              <a:avLst/>
            </a:prstGeom>
          </p:spPr>
        </p:pic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19619" y="3243924"/>
              <a:ext cx="1440000" cy="433908"/>
            </a:xfrm>
            <a:prstGeom prst="rect">
              <a:avLst/>
            </a:prstGeom>
          </p:spPr>
        </p:pic>
      </p:grpSp>
      <p:grpSp>
        <p:nvGrpSpPr>
          <p:cNvPr id="20" name="Gruppieren 19"/>
          <p:cNvGrpSpPr/>
          <p:nvPr/>
        </p:nvGrpSpPr>
        <p:grpSpPr>
          <a:xfrm>
            <a:off x="3302420" y="3738118"/>
            <a:ext cx="5613120" cy="1036053"/>
            <a:chOff x="503372" y="3941092"/>
            <a:chExt cx="5928048" cy="1094181"/>
          </a:xfrm>
        </p:grpSpPr>
        <p:pic>
          <p:nvPicPr>
            <p:cNvPr id="16" name="Grafik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3372" y="3941092"/>
              <a:ext cx="5928048" cy="707919"/>
            </a:xfrm>
            <a:prstGeom prst="rect">
              <a:avLst/>
            </a:prstGeom>
          </p:spPr>
        </p:pic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90744" y="4687111"/>
              <a:ext cx="1440000" cy="348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818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23</a:t>
            </a:fld>
            <a:endParaRPr lang="de-AT" dirty="0"/>
          </a:p>
        </p:txBody>
      </p:sp>
      <p:pic>
        <p:nvPicPr>
          <p:cNvPr id="1026" name="Picture 2" descr="chatgpt-nachfr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86"/>
          <a:stretch/>
        </p:blipFill>
        <p:spPr bwMode="auto">
          <a:xfrm>
            <a:off x="540001" y="1770506"/>
            <a:ext cx="5399405" cy="250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AT" dirty="0" smtClean="0"/>
              <a:t>Virale Verbreitung im Vergleich</a:t>
            </a:r>
            <a:endParaRPr lang="de-AT" sz="1800" b="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62" y="4370200"/>
            <a:ext cx="5647439" cy="5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4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24</a:t>
            </a:fld>
            <a:endParaRPr lang="de-AT" dirty="0"/>
          </a:p>
        </p:txBody>
      </p:sp>
      <p:grpSp>
        <p:nvGrpSpPr>
          <p:cNvPr id="26" name="Gruppieren 25"/>
          <p:cNvGrpSpPr/>
          <p:nvPr/>
        </p:nvGrpSpPr>
        <p:grpSpPr>
          <a:xfrm>
            <a:off x="538316" y="639107"/>
            <a:ext cx="7704665" cy="4220487"/>
            <a:chOff x="538316" y="639107"/>
            <a:chExt cx="7704665" cy="4220487"/>
          </a:xfrm>
        </p:grpSpPr>
        <p:pic>
          <p:nvPicPr>
            <p:cNvPr id="4" name="Grafik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316" y="886425"/>
              <a:ext cx="5891565" cy="3973169"/>
            </a:xfrm>
            <a:prstGeom prst="rect">
              <a:avLst/>
            </a:prstGeom>
          </p:spPr>
        </p:pic>
        <p:sp>
          <p:nvSpPr>
            <p:cNvPr id="13" name="Abgerundetes Rechteck 12"/>
            <p:cNvSpPr/>
            <p:nvPr/>
          </p:nvSpPr>
          <p:spPr>
            <a:xfrm>
              <a:off x="5890903" y="639107"/>
              <a:ext cx="2352078" cy="1782667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6104876" y="868722"/>
              <a:ext cx="213810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AT" sz="1600" dirty="0" smtClean="0">
                  <a:solidFill>
                    <a:srgbClr val="0070C0"/>
                  </a:solidFill>
                </a:rPr>
                <a:t>Informationen finden</a:t>
              </a:r>
            </a:p>
            <a:p>
              <a:endParaRPr lang="de-AT" sz="1600" dirty="0" smtClean="0">
                <a:solidFill>
                  <a:srgbClr val="0070C0"/>
                </a:solidFill>
              </a:endParaRPr>
            </a:p>
            <a:p>
              <a:r>
                <a:rPr lang="de-AT" sz="1600" dirty="0" smtClean="0">
                  <a:solidFill>
                    <a:srgbClr val="0070C0"/>
                  </a:solidFill>
                </a:rPr>
                <a:t>Ideen entwickeln</a:t>
              </a:r>
            </a:p>
            <a:p>
              <a:endParaRPr lang="de-AT" sz="1600" dirty="0" smtClean="0"/>
            </a:p>
            <a:p>
              <a:r>
                <a:rPr lang="de-AT" sz="1600" dirty="0" smtClean="0">
                  <a:solidFill>
                    <a:srgbClr val="C00000"/>
                  </a:solidFill>
                </a:rPr>
                <a:t>Text übersetzen</a:t>
              </a:r>
              <a:endParaRPr lang="de-AT" sz="1600" dirty="0">
                <a:solidFill>
                  <a:srgbClr val="C00000"/>
                </a:solidFill>
              </a:endParaRPr>
            </a:p>
          </p:txBody>
        </p:sp>
        <p:cxnSp>
          <p:nvCxnSpPr>
            <p:cNvPr id="14" name="Gerader Verbinder 13"/>
            <p:cNvCxnSpPr/>
            <p:nvPr/>
          </p:nvCxnSpPr>
          <p:spPr>
            <a:xfrm flipV="1">
              <a:off x="5044690" y="1036987"/>
              <a:ext cx="1090666" cy="11789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Gerader Verbinder 15"/>
            <p:cNvCxnSpPr/>
            <p:nvPr/>
          </p:nvCxnSpPr>
          <p:spPr>
            <a:xfrm flipV="1">
              <a:off x="4907224" y="1555840"/>
              <a:ext cx="1197652" cy="37059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Gerader Verbinder 18"/>
            <p:cNvCxnSpPr/>
            <p:nvPr/>
          </p:nvCxnSpPr>
          <p:spPr>
            <a:xfrm flipV="1">
              <a:off x="4988810" y="2021840"/>
              <a:ext cx="1146546" cy="105947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Gruppieren 24"/>
          <p:cNvGrpSpPr/>
          <p:nvPr/>
        </p:nvGrpSpPr>
        <p:grpSpPr>
          <a:xfrm>
            <a:off x="5890903" y="2594460"/>
            <a:ext cx="2352078" cy="1782667"/>
            <a:chOff x="5890903" y="2594460"/>
            <a:chExt cx="2352078" cy="1782667"/>
          </a:xfrm>
        </p:grpSpPr>
        <p:sp>
          <p:nvSpPr>
            <p:cNvPr id="9" name="Abgerundetes Rechteck 8"/>
            <p:cNvSpPr/>
            <p:nvPr/>
          </p:nvSpPr>
          <p:spPr>
            <a:xfrm>
              <a:off x="5890903" y="2594460"/>
              <a:ext cx="2352078" cy="1782667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" name="Rechteck 6"/>
            <p:cNvSpPr/>
            <p:nvPr/>
          </p:nvSpPr>
          <p:spPr>
            <a:xfrm>
              <a:off x="5999945" y="3399058"/>
              <a:ext cx="213810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AT" sz="1600" dirty="0" smtClean="0"/>
                <a:t>Online-Umfrage vom 11.06.2023, n=621, 56%w/40%m</a:t>
              </a:r>
              <a:endParaRPr lang="de-AT" sz="1600" dirty="0"/>
            </a:p>
          </p:txBody>
        </p:sp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2608" y="2766763"/>
              <a:ext cx="1886496" cy="554584"/>
            </a:xfrm>
            <a:prstGeom prst="rect">
              <a:avLst/>
            </a:prstGeom>
          </p:spPr>
        </p:pic>
      </p:grpSp>
      <p:sp>
        <p:nvSpPr>
          <p:cNvPr id="27" name="Rechteck 26"/>
          <p:cNvSpPr/>
          <p:nvPr/>
        </p:nvSpPr>
        <p:spPr>
          <a:xfrm>
            <a:off x="0" y="4851777"/>
            <a:ext cx="81829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200" dirty="0" smtClean="0"/>
              <a:t>Quelle: Guidelines</a:t>
            </a:r>
            <a:r>
              <a:rPr lang="de-AT" sz="1200" dirty="0"/>
              <a:t>: "Umgang mit KI in der Lehre" (Handbuch für Lehrende, 19.07.2023)</a:t>
            </a:r>
          </a:p>
        </p:txBody>
      </p:sp>
    </p:spTree>
    <p:extLst>
      <p:ext uri="{BB962C8B-B14F-4D97-AF65-F5344CB8AC3E}">
        <p14:creationId xmlns:p14="http://schemas.microsoft.com/office/powerpoint/2010/main" val="408049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/>
          <a:srcRect l="3413" r="9192" b="27482"/>
          <a:stretch/>
        </p:blipFill>
        <p:spPr>
          <a:xfrm>
            <a:off x="2773863" y="281295"/>
            <a:ext cx="4930140" cy="4608969"/>
          </a:xfrm>
          <a:prstGeom prst="rect">
            <a:avLst/>
          </a:prstGeom>
        </p:spPr>
      </p:pic>
      <p:sp>
        <p:nvSpPr>
          <p:cNvPr id="7" name="Titel 4"/>
          <p:cNvSpPr>
            <a:spLocks noGrp="1"/>
          </p:cNvSpPr>
          <p:nvPr>
            <p:ph type="title"/>
          </p:nvPr>
        </p:nvSpPr>
        <p:spPr>
          <a:xfrm>
            <a:off x="540001" y="1054800"/>
            <a:ext cx="1578359" cy="1665540"/>
          </a:xfrm>
        </p:spPr>
        <p:txBody>
          <a:bodyPr/>
          <a:lstStyle/>
          <a:p>
            <a:r>
              <a:rPr lang="de-AT" dirty="0" smtClean="0"/>
              <a:t>KI verfasst</a:t>
            </a:r>
            <a:br>
              <a:rPr lang="de-AT" dirty="0" smtClean="0"/>
            </a:br>
            <a:r>
              <a:rPr lang="de-AT" dirty="0" smtClean="0"/>
              <a:t>eine Erörterung</a:t>
            </a:r>
            <a:endParaRPr lang="de-AT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25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4209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Lösung einer Schularbeitsaufgabe (HAK) durch </a:t>
            </a:r>
            <a:r>
              <a:rPr lang="de-AT" dirty="0" err="1" smtClean="0"/>
              <a:t>ChatGPT</a:t>
            </a:r>
            <a:endParaRPr lang="de-AT" sz="1800" b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26</a:t>
            </a:fld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1" y="1676891"/>
            <a:ext cx="6066350" cy="2515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hteck 8"/>
          <p:cNvSpPr/>
          <p:nvPr/>
        </p:nvSpPr>
        <p:spPr>
          <a:xfrm>
            <a:off x="0" y="4835723"/>
            <a:ext cx="32751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1400" dirty="0"/>
              <a:t>Quelle: BMBWF Abt. I/11, Peter Krauskopf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677" y="1568317"/>
            <a:ext cx="4877404" cy="3221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/>
          <a:srcRect b="19230"/>
          <a:stretch/>
        </p:blipFill>
        <p:spPr>
          <a:xfrm>
            <a:off x="3066023" y="1842635"/>
            <a:ext cx="5510712" cy="2781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5420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27</a:t>
            </a:fld>
            <a:endParaRPr lang="de-AT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37" y="755229"/>
            <a:ext cx="5571929" cy="41448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10354" t="17796" r="10432" b="16763"/>
          <a:stretch/>
        </p:blipFill>
        <p:spPr>
          <a:xfrm>
            <a:off x="4287930" y="831723"/>
            <a:ext cx="4575475" cy="2155038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4291405" y="2986761"/>
            <a:ext cx="4572000" cy="1200329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rgbClr val="E6320F"/>
            </a:solidFill>
          </a:ln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Video zum Vortrag Kurt </a:t>
            </a:r>
            <a:r>
              <a:rPr lang="de-AT" dirty="0" err="1">
                <a:latin typeface="Calibri" panose="020F0502020204030204" pitchFamily="34" charset="0"/>
                <a:ea typeface="Calibri" panose="020F0502020204030204" pitchFamily="34" charset="0"/>
              </a:rPr>
              <a:t>Söser</a:t>
            </a: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</a:rPr>
              <a:t> zu Bing GPT4:</a:t>
            </a:r>
          </a:p>
          <a:p>
            <a:pPr>
              <a:spcAft>
                <a:spcPts val="0"/>
              </a:spcAft>
            </a:pPr>
            <a:r>
              <a:rPr lang="de-AT" u="sng" dirty="0">
                <a:solidFill>
                  <a:srgbClr val="1C1C1C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https://medien.ph-noe.ac.at/paella/ui</a:t>
            </a:r>
            <a:r>
              <a:rPr lang="de-AT" u="sng" dirty="0" smtClean="0">
                <a:solidFill>
                  <a:srgbClr val="1C1C1C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/</a:t>
            </a:r>
            <a:br>
              <a:rPr lang="de-AT" u="sng" dirty="0" smtClean="0">
                <a:solidFill>
                  <a:srgbClr val="1C1C1C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</a:br>
            <a:r>
              <a:rPr lang="de-AT" u="sng" dirty="0" err="1" smtClean="0">
                <a:solidFill>
                  <a:srgbClr val="1C1C1C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watch.html?id</a:t>
            </a:r>
            <a:r>
              <a:rPr lang="de-AT" u="sng" dirty="0" smtClean="0">
                <a:solidFill>
                  <a:srgbClr val="1C1C1C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=56332238-0f97-4e52-8949-af84d688a0ba</a:t>
            </a:r>
            <a:endParaRPr lang="de-AT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66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4790252"/>
            <a:ext cx="814522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28</a:t>
            </a:fld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99" y="1121792"/>
            <a:ext cx="5993306" cy="353132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02338">
            <a:off x="5866185" y="326305"/>
            <a:ext cx="2825441" cy="398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1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29</a:t>
            </a:fld>
            <a:endParaRPr lang="de-AT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540001" y="743754"/>
            <a:ext cx="7978525" cy="622091"/>
          </a:xfrm>
        </p:spPr>
        <p:txBody>
          <a:bodyPr/>
          <a:lstStyle/>
          <a:p>
            <a:r>
              <a:rPr lang="de-AT" dirty="0" err="1" smtClean="0"/>
              <a:t>ChatGPT</a:t>
            </a:r>
            <a:r>
              <a:rPr lang="de-AT" dirty="0" smtClean="0"/>
              <a:t> übernimmt </a:t>
            </a:r>
            <a:r>
              <a:rPr lang="de-AT" dirty="0" err="1" smtClean="0"/>
              <a:t>Coding</a:t>
            </a:r>
            <a:r>
              <a:rPr lang="de-AT" dirty="0" smtClean="0"/>
              <a:t>-Arbeit</a:t>
            </a:r>
            <a:endParaRPr lang="de-AT" sz="1800" b="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t="4990"/>
          <a:stretch/>
        </p:blipFill>
        <p:spPr>
          <a:xfrm>
            <a:off x="540001" y="1186774"/>
            <a:ext cx="3474280" cy="371952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0874" y="2047874"/>
            <a:ext cx="2105025" cy="52387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993" y="3878510"/>
            <a:ext cx="1991738" cy="102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2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Sprunghafter Anstieg digitaler Klassen in der Sekundarstufe I</a:t>
            </a:r>
            <a:endParaRPr lang="de-AT" dirty="0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0863418"/>
              </p:ext>
            </p:extLst>
          </p:nvPr>
        </p:nvGraphicFramePr>
        <p:xfrm>
          <a:off x="653544" y="1682150"/>
          <a:ext cx="50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5794940" y="1840020"/>
            <a:ext cx="30910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AT" sz="13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Vor dem 8 Punkte-Plan: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Es wurden an den Schulen nur </a:t>
            </a:r>
            <a:r>
              <a:rPr lang="de-AT" sz="1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einzelne digitale Klassen 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geführt.</a:t>
            </a:r>
          </a:p>
          <a:p>
            <a:pPr>
              <a:spcAft>
                <a:spcPts val="600"/>
              </a:spcAft>
            </a:pPr>
            <a:r>
              <a:rPr lang="de-AT" sz="13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Mit Umsetzung des 8 Punkte-Plans: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An den meisten Schulen wurden </a:t>
            </a:r>
            <a:r>
              <a:rPr lang="de-AT" sz="1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alle Klassen eines Jahrgangs 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ausgestattet.</a:t>
            </a:r>
            <a:r>
              <a:rPr lang="de-AT" sz="1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2023/24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 wurde an rund 95 % der teilnehmenden Schulen der Vollausbau erreicht, </a:t>
            </a:r>
            <a:r>
              <a:rPr lang="de-AT" sz="13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es lernen und arbeiten alle 4 Jahrgänge mit Endgeräten.</a:t>
            </a:r>
            <a:endParaRPr lang="de-AT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eschweifte Klammer rechts 4"/>
          <p:cNvSpPr/>
          <p:nvPr/>
        </p:nvSpPr>
        <p:spPr>
          <a:xfrm rot="5400000">
            <a:off x="3657377" y="3353979"/>
            <a:ext cx="273270" cy="2404872"/>
          </a:xfrm>
          <a:prstGeom prst="rightBrace">
            <a:avLst>
              <a:gd name="adj1" fmla="val 8333"/>
              <a:gd name="adj2" fmla="val 5028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3072403" y="4709586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8-Punkte-Plan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4783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30</a:t>
            </a:fld>
            <a:endParaRPr lang="de-AT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540001" y="743754"/>
            <a:ext cx="7978525" cy="622091"/>
          </a:xfrm>
        </p:spPr>
        <p:txBody>
          <a:bodyPr/>
          <a:lstStyle/>
          <a:p>
            <a:r>
              <a:rPr lang="de-AT" dirty="0" smtClean="0"/>
              <a:t>Lebendige Porträts</a:t>
            </a:r>
            <a:endParaRPr lang="de-AT" sz="1800" b="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1055" t="18752" r="1538"/>
          <a:stretch/>
        </p:blipFill>
        <p:spPr>
          <a:xfrm>
            <a:off x="540001" y="1265221"/>
            <a:ext cx="6754825" cy="372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7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055649" y="2322118"/>
            <a:ext cx="3838969" cy="2151641"/>
          </a:xfrm>
        </p:spPr>
        <p:txBody>
          <a:bodyPr/>
          <a:lstStyle/>
          <a:p>
            <a:pPr marL="0" indent="0">
              <a:buNone/>
            </a:pPr>
            <a:r>
              <a:rPr lang="de-AT" dirty="0">
                <a:hlinkClick r:id="rId2"/>
              </a:rPr>
              <a:t>https://www.mimikama.org/chatgpt-erfindet/?</a:t>
            </a:r>
            <a:r>
              <a:rPr lang="de-AT" dirty="0" smtClean="0">
                <a:hlinkClick r:id="rId2"/>
              </a:rPr>
              <a:t>fbclid=IwAR1HcBWozq1PbBxlZQeP1jCRdGzW6KujKS5Od9wSSWF6PerKG4Ny5RRvONo</a:t>
            </a:r>
            <a:endParaRPr lang="de-AT" dirty="0" smtClean="0"/>
          </a:p>
          <a:p>
            <a:pPr marL="0" indent="0">
              <a:buNone/>
            </a:pPr>
            <a:endParaRPr lang="de-AT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31</a:t>
            </a:fld>
            <a:endParaRPr lang="de-AT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36" y="841852"/>
            <a:ext cx="4286819" cy="402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1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32</a:t>
            </a:fld>
            <a:endParaRPr lang="de-AT" dirty="0"/>
          </a:p>
        </p:txBody>
      </p:sp>
      <p:grpSp>
        <p:nvGrpSpPr>
          <p:cNvPr id="10" name="Gruppieren 9"/>
          <p:cNvGrpSpPr/>
          <p:nvPr/>
        </p:nvGrpSpPr>
        <p:grpSpPr>
          <a:xfrm>
            <a:off x="1888326" y="179883"/>
            <a:ext cx="3110459" cy="4824054"/>
            <a:chOff x="1941225" y="179883"/>
            <a:chExt cx="3110459" cy="4824054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2"/>
            <a:srcRect l="3699" t="2272" r="16463" b="6282"/>
            <a:stretch/>
          </p:blipFill>
          <p:spPr>
            <a:xfrm>
              <a:off x="1941225" y="179883"/>
              <a:ext cx="3110459" cy="4824054"/>
            </a:xfrm>
            <a:prstGeom prst="rect">
              <a:avLst/>
            </a:prstGeom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45794" y="4635333"/>
              <a:ext cx="905890" cy="368604"/>
            </a:xfrm>
            <a:prstGeom prst="rect">
              <a:avLst/>
            </a:prstGeom>
          </p:spPr>
        </p:pic>
      </p:grpSp>
      <p:sp>
        <p:nvSpPr>
          <p:cNvPr id="9" name="Textfeld 8"/>
          <p:cNvSpPr txBox="1"/>
          <p:nvPr/>
        </p:nvSpPr>
        <p:spPr>
          <a:xfrm>
            <a:off x="5409994" y="2156177"/>
            <a:ext cx="3273028" cy="1107996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AT" sz="2400" b="1" dirty="0" err="1" smtClean="0"/>
              <a:t>Is</a:t>
            </a:r>
            <a:r>
              <a:rPr lang="de-AT" sz="2400" b="1" dirty="0" smtClean="0"/>
              <a:t> </a:t>
            </a:r>
            <a:r>
              <a:rPr lang="de-AT" sz="2400" b="1" dirty="0" err="1" smtClean="0"/>
              <a:t>it</a:t>
            </a:r>
            <a:r>
              <a:rPr lang="de-AT" sz="2400" b="1" dirty="0" smtClean="0"/>
              <a:t> </a:t>
            </a:r>
            <a:r>
              <a:rPr lang="de-AT" sz="2400" b="1" dirty="0" err="1" smtClean="0"/>
              <a:t>safe</a:t>
            </a:r>
            <a:r>
              <a:rPr lang="de-AT" sz="2400" b="1" dirty="0" smtClean="0"/>
              <a:t> </a:t>
            </a:r>
            <a:r>
              <a:rPr lang="de-AT" sz="2400" b="1" dirty="0" err="1" smtClean="0"/>
              <a:t>to</a:t>
            </a:r>
            <a:r>
              <a:rPr lang="de-AT" sz="2400" b="1" dirty="0" smtClean="0"/>
              <a:t> </a:t>
            </a:r>
            <a:r>
              <a:rPr lang="de-AT" sz="2400" b="1" dirty="0" err="1" smtClean="0"/>
              <a:t>use</a:t>
            </a:r>
            <a:r>
              <a:rPr lang="de-AT" sz="2400" b="1" dirty="0" smtClean="0"/>
              <a:t> </a:t>
            </a:r>
            <a:r>
              <a:rPr lang="de-AT" sz="2400" b="1" dirty="0" err="1" smtClean="0"/>
              <a:t>ChatGPT</a:t>
            </a:r>
            <a:r>
              <a:rPr lang="de-AT" sz="2400" b="1" dirty="0" smtClean="0"/>
              <a:t> </a:t>
            </a:r>
            <a:r>
              <a:rPr lang="de-AT" sz="2400" b="1" dirty="0" err="1" smtClean="0"/>
              <a:t>for</a:t>
            </a:r>
            <a:r>
              <a:rPr lang="de-AT" sz="2400" b="1" dirty="0" smtClean="0"/>
              <a:t> </a:t>
            </a:r>
            <a:r>
              <a:rPr lang="de-AT" sz="2400" b="1" dirty="0" err="1" smtClean="0"/>
              <a:t>your</a:t>
            </a:r>
            <a:r>
              <a:rPr lang="de-AT" sz="2400" b="1" dirty="0" smtClean="0"/>
              <a:t> </a:t>
            </a:r>
            <a:r>
              <a:rPr lang="de-AT" sz="2400" b="1" dirty="0" err="1" smtClean="0"/>
              <a:t>task</a:t>
            </a:r>
            <a:r>
              <a:rPr lang="de-AT" sz="2400" b="1" dirty="0" smtClean="0"/>
              <a:t>?</a:t>
            </a:r>
            <a:br>
              <a:rPr lang="de-AT" sz="2400" b="1" dirty="0" smtClean="0"/>
            </a:br>
            <a:r>
              <a:rPr lang="de-AT" dirty="0" smtClean="0"/>
              <a:t>Aleksandr </a:t>
            </a:r>
            <a:r>
              <a:rPr lang="de-AT" dirty="0" err="1" smtClean="0"/>
              <a:t>Tulkanov</a:t>
            </a:r>
            <a:r>
              <a:rPr lang="de-AT" dirty="0" smtClean="0"/>
              <a:t>, 19.01.2023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9898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33</a:t>
            </a:fld>
            <a:endParaRPr lang="de-AT" dirty="0"/>
          </a:p>
        </p:txBody>
      </p:sp>
      <p:pic>
        <p:nvPicPr>
          <p:cNvPr id="11266" name="Picture 2" descr="Das Bild des Daunenjacken-Papstes wurde mithilfe der Bild-KI Midjourney erzeug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745" y="556453"/>
            <a:ext cx="5905500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09" y="2480872"/>
            <a:ext cx="5266513" cy="2309380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5896495" y="4058369"/>
            <a:ext cx="3065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200" dirty="0">
                <a:hlinkClick r:id="rId4"/>
              </a:rPr>
              <a:t>https://</a:t>
            </a:r>
            <a:r>
              <a:rPr lang="de-AT" sz="1200" dirty="0" smtClean="0">
                <a:hlinkClick r:id="rId4"/>
              </a:rPr>
              <a:t>www.deutschlandfunk.de/mit-fakes-leben-wie-wir-mit-ki-generierten-bildern-umgehen-koennen-dlf-24a364ff-100.html</a:t>
            </a:r>
            <a:r>
              <a:rPr lang="de-AT" sz="1200" dirty="0" smtClean="0"/>
              <a:t> </a:t>
            </a:r>
            <a:endParaRPr lang="de-AT" sz="1200" dirty="0"/>
          </a:p>
        </p:txBody>
      </p:sp>
    </p:spTree>
    <p:extLst>
      <p:ext uri="{BB962C8B-B14F-4D97-AF65-F5344CB8AC3E}">
        <p14:creationId xmlns:p14="http://schemas.microsoft.com/office/powerpoint/2010/main" val="221544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34</a:t>
            </a:fld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095" y="194871"/>
            <a:ext cx="5401007" cy="476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5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AT" dirty="0" smtClean="0"/>
              <a:t>Fremdsprachenübersetzung mit </a:t>
            </a:r>
            <a:r>
              <a:rPr lang="de-AT" dirty="0" err="1" smtClean="0"/>
              <a:t>DeepL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/>
          <a:srcRect b="12161"/>
          <a:stretch/>
        </p:blipFill>
        <p:spPr>
          <a:xfrm>
            <a:off x="548475" y="1619300"/>
            <a:ext cx="7970051" cy="320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5333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AT" dirty="0" smtClean="0"/>
              <a:t>Fremdsprachenübersetzung mit Google </a:t>
            </a:r>
            <a:r>
              <a:rPr lang="de-AT" dirty="0" err="1" smtClean="0"/>
              <a:t>Translate</a:t>
            </a:r>
            <a:endParaRPr lang="de-AT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b="36135"/>
          <a:stretch/>
        </p:blipFill>
        <p:spPr>
          <a:xfrm>
            <a:off x="540001" y="1607974"/>
            <a:ext cx="4806289" cy="3148943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540002" y="2689814"/>
            <a:ext cx="974006" cy="390832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Ellipse 7"/>
          <p:cNvSpPr/>
          <p:nvPr/>
        </p:nvSpPr>
        <p:spPr>
          <a:xfrm>
            <a:off x="2363805" y="2689814"/>
            <a:ext cx="1091428" cy="390832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/>
          <a:srcRect r="62972"/>
          <a:stretch/>
        </p:blipFill>
        <p:spPr>
          <a:xfrm>
            <a:off x="6019900" y="1968452"/>
            <a:ext cx="2029818" cy="24969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Ellipse 10"/>
          <p:cNvSpPr/>
          <p:nvPr/>
        </p:nvSpPr>
        <p:spPr>
          <a:xfrm>
            <a:off x="6034890" y="3654635"/>
            <a:ext cx="620743" cy="632552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875845" y="3588849"/>
            <a:ext cx="1642681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AT" dirty="0" smtClean="0"/>
              <a:t>Vorlesen</a:t>
            </a:r>
            <a:br>
              <a:rPr lang="de-AT" dirty="0" smtClean="0"/>
            </a:br>
            <a:r>
              <a:rPr lang="de-AT" dirty="0" smtClean="0"/>
              <a:t>lassen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95045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AT" dirty="0" smtClean="0"/>
              <a:t>KI im Browser: Barrierefreiheit</a:t>
            </a:r>
            <a:endParaRPr lang="de-AT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b="18389"/>
          <a:stretch/>
        </p:blipFill>
        <p:spPr>
          <a:xfrm>
            <a:off x="540001" y="1676891"/>
            <a:ext cx="8145889" cy="3101586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4151671" y="2298982"/>
            <a:ext cx="1253613" cy="390832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498364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t="15952" b="6285"/>
          <a:stretch/>
        </p:blipFill>
        <p:spPr>
          <a:xfrm>
            <a:off x="540001" y="1592826"/>
            <a:ext cx="7926066" cy="3266768"/>
          </a:xfrm>
          <a:prstGeom prst="rect">
            <a:avLst/>
          </a:prstGeom>
        </p:spPr>
      </p:pic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AT" dirty="0" smtClean="0"/>
              <a:t>KI im Browser: Webseite übersetzen</a:t>
            </a:r>
            <a:endParaRPr lang="de-AT" dirty="0"/>
          </a:p>
        </p:txBody>
      </p:sp>
      <p:sp>
        <p:nvSpPr>
          <p:cNvPr id="6" name="Ellipse 5"/>
          <p:cNvSpPr/>
          <p:nvPr/>
        </p:nvSpPr>
        <p:spPr>
          <a:xfrm>
            <a:off x="6216445" y="3819833"/>
            <a:ext cx="1656143" cy="1002890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715667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AT" dirty="0" smtClean="0"/>
              <a:t>KI im Browser: </a:t>
            </a:r>
            <a:r>
              <a:rPr lang="de-AT" dirty="0" err="1" smtClean="0"/>
              <a:t>Math</a:t>
            </a:r>
            <a:r>
              <a:rPr lang="de-AT" dirty="0" smtClean="0"/>
              <a:t> Solver</a:t>
            </a:r>
            <a:endParaRPr lang="de-AT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540001" y="1676891"/>
            <a:ext cx="7476920" cy="3015029"/>
            <a:chOff x="540001" y="1676892"/>
            <a:chExt cx="5533691" cy="2231432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2"/>
            <a:srcRect b="52908"/>
            <a:stretch/>
          </p:blipFill>
          <p:spPr>
            <a:xfrm>
              <a:off x="540001" y="1676892"/>
              <a:ext cx="5533691" cy="2231432"/>
            </a:xfrm>
            <a:prstGeom prst="rect">
              <a:avLst/>
            </a:prstGeom>
          </p:spPr>
        </p:pic>
        <p:sp>
          <p:nvSpPr>
            <p:cNvPr id="3" name="Ellipse 2"/>
            <p:cNvSpPr/>
            <p:nvPr/>
          </p:nvSpPr>
          <p:spPr>
            <a:xfrm>
              <a:off x="3959942" y="2344994"/>
              <a:ext cx="1437968" cy="390832"/>
            </a:xfrm>
            <a:prstGeom prst="ellipse">
              <a:avLst/>
            </a:prstGeom>
            <a:noFill/>
            <a:ln w="38100">
              <a:solidFill>
                <a:srgbClr val="E632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0" name="Ellipse 9"/>
            <p:cNvSpPr/>
            <p:nvPr/>
          </p:nvSpPr>
          <p:spPr>
            <a:xfrm>
              <a:off x="2587862" y="3093543"/>
              <a:ext cx="715777" cy="390832"/>
            </a:xfrm>
            <a:prstGeom prst="ellipse">
              <a:avLst/>
            </a:prstGeom>
            <a:noFill/>
            <a:ln w="38100">
              <a:solidFill>
                <a:srgbClr val="E632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cxnSp>
          <p:nvCxnSpPr>
            <p:cNvPr id="11" name="Gerade Verbindung mit Pfeil 10"/>
            <p:cNvCxnSpPr>
              <a:stCxn id="3" idx="2"/>
            </p:cNvCxnSpPr>
            <p:nvPr/>
          </p:nvCxnSpPr>
          <p:spPr>
            <a:xfrm flipH="1">
              <a:off x="2706329" y="2540410"/>
              <a:ext cx="1253613" cy="401893"/>
            </a:xfrm>
            <a:prstGeom prst="straightConnector1">
              <a:avLst/>
            </a:prstGeom>
            <a:ln w="38100">
              <a:solidFill>
                <a:srgbClr val="E632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/>
            <p:cNvCxnSpPr>
              <a:stCxn id="10" idx="6"/>
            </p:cNvCxnSpPr>
            <p:nvPr/>
          </p:nvCxnSpPr>
          <p:spPr>
            <a:xfrm>
              <a:off x="3303639" y="3288959"/>
              <a:ext cx="442451" cy="346656"/>
            </a:xfrm>
            <a:prstGeom prst="straightConnector1">
              <a:avLst/>
            </a:prstGeom>
            <a:ln w="38100">
              <a:solidFill>
                <a:srgbClr val="E632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9764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Sprunghafter Anstieg der Schülergeräte in der Sekundarstufe I</a:t>
            </a:r>
            <a:endParaRPr lang="de-AT" dirty="0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/>
          </p:nvPr>
        </p:nvGraphicFramePr>
        <p:xfrm>
          <a:off x="540000" y="1744209"/>
          <a:ext cx="50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5794940" y="1840020"/>
            <a:ext cx="3091008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AT" sz="13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Vor dem 8 Punkte-Plan: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Die Geräte zur Gänze von den Erziehungsberechtigten finanziert.</a:t>
            </a:r>
          </a:p>
          <a:p>
            <a:pPr>
              <a:spcAft>
                <a:spcPts val="600"/>
              </a:spcAft>
            </a:pPr>
            <a:r>
              <a:rPr lang="de-AT" sz="13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Mit Umsetzung des 8 Punkte-Plans: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Mit 2023/24 wurden 98 % der Schülerinnen und Schüler der Unterstufe vom Bund mit digitalen Endgeräten ausgestattet.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Gemäß </a:t>
            </a:r>
            <a:r>
              <a:rPr lang="de-AT" sz="13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SchulDigiG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 hat der Bund für 5 % der Schüler die Kosten zur Gänze getragen (Befreiung vom Eigenanteil).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AT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eschweifte Klammer rechts 4"/>
          <p:cNvSpPr/>
          <p:nvPr/>
        </p:nvSpPr>
        <p:spPr>
          <a:xfrm rot="5400000">
            <a:off x="3527724" y="3360803"/>
            <a:ext cx="273270" cy="2404872"/>
          </a:xfrm>
          <a:prstGeom prst="rightBrace">
            <a:avLst>
              <a:gd name="adj1" fmla="val 8333"/>
              <a:gd name="adj2" fmla="val 5028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2942750" y="4716410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8-Punkte-Plan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8505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t="35826" b="-1"/>
          <a:stretch/>
        </p:blipFill>
        <p:spPr>
          <a:xfrm>
            <a:off x="896605" y="1127161"/>
            <a:ext cx="6830430" cy="375346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34" y="770297"/>
            <a:ext cx="3228208" cy="1466680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969707" y="1755060"/>
            <a:ext cx="2031590" cy="390832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8" name="Gerade Verbindung mit Pfeil 7"/>
          <p:cNvCxnSpPr>
            <a:stCxn id="6" idx="6"/>
          </p:cNvCxnSpPr>
          <p:nvPr/>
        </p:nvCxnSpPr>
        <p:spPr>
          <a:xfrm>
            <a:off x="3001297" y="1950476"/>
            <a:ext cx="1785314" cy="401892"/>
          </a:xfrm>
          <a:prstGeom prst="straightConnector1">
            <a:avLst/>
          </a:prstGeom>
          <a:ln w="38100">
            <a:solidFill>
              <a:srgbClr val="E632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6953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0.wp.com/www.softandhardware.com/wp-content/uploads/2021/04/Microsoft-Math-Solver.jpg?fit=1000%2C500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04" y="1758005"/>
            <a:ext cx="6415548" cy="32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500200" y="1130158"/>
            <a:ext cx="4710425" cy="622091"/>
          </a:xfrm>
        </p:spPr>
        <p:txBody>
          <a:bodyPr/>
          <a:lstStyle/>
          <a:p>
            <a:r>
              <a:rPr lang="de-AT" dirty="0" smtClean="0"/>
              <a:t>MS </a:t>
            </a:r>
            <a:r>
              <a:rPr lang="de-AT" dirty="0" err="1" smtClean="0"/>
              <a:t>Math</a:t>
            </a:r>
            <a:r>
              <a:rPr lang="de-AT" dirty="0" smtClean="0"/>
              <a:t> als App am Smartphone</a:t>
            </a:r>
            <a:endParaRPr lang="de-AT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427704" y="843605"/>
            <a:ext cx="914400" cy="914400"/>
            <a:chOff x="7433187" y="1054800"/>
            <a:chExt cx="914400" cy="914400"/>
          </a:xfrm>
        </p:grpSpPr>
        <p:sp>
          <p:nvSpPr>
            <p:cNvPr id="5" name="Abgerundetes Rechteck 4"/>
            <p:cNvSpPr/>
            <p:nvPr/>
          </p:nvSpPr>
          <p:spPr>
            <a:xfrm>
              <a:off x="7433187" y="1054800"/>
              <a:ext cx="914400" cy="914400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pic>
          <p:nvPicPr>
            <p:cNvPr id="9" name="Picture 2" descr="Microsoft Math Solver – Apps bei Google Pla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5616" y="1157229"/>
              <a:ext cx="709541" cy="70954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38923637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AT" dirty="0" err="1" smtClean="0"/>
              <a:t>Photomath</a:t>
            </a:r>
            <a:endParaRPr lang="de-AT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r="55163"/>
          <a:stretch/>
        </p:blipFill>
        <p:spPr>
          <a:xfrm>
            <a:off x="479451" y="1506511"/>
            <a:ext cx="1689415" cy="347311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r="56014"/>
          <a:stretch/>
        </p:blipFill>
        <p:spPr>
          <a:xfrm>
            <a:off x="2729736" y="1506511"/>
            <a:ext cx="1670009" cy="343704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/>
          <a:srcRect r="55488"/>
          <a:stretch/>
        </p:blipFill>
        <p:spPr>
          <a:xfrm>
            <a:off x="4974293" y="1506511"/>
            <a:ext cx="1668832" cy="342342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0839" y="1513133"/>
            <a:ext cx="1636389" cy="3396390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2168866" y="1089199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dirty="0"/>
              <a:t>https://photomath.com/</a:t>
            </a:r>
          </a:p>
        </p:txBody>
      </p:sp>
    </p:spTree>
    <p:extLst>
      <p:ext uri="{BB962C8B-B14F-4D97-AF65-F5344CB8AC3E}">
        <p14:creationId xmlns:p14="http://schemas.microsoft.com/office/powerpoint/2010/main" val="40030364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AT" dirty="0" smtClean="0"/>
              <a:t>Google </a:t>
            </a:r>
            <a:r>
              <a:rPr lang="de-AT" dirty="0" err="1" smtClean="0"/>
              <a:t>Socratic</a:t>
            </a:r>
            <a:endParaRPr lang="de-AT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1" y="1566278"/>
            <a:ext cx="1567599" cy="332066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698" y="1566278"/>
            <a:ext cx="1599160" cy="332066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2956" y="1566278"/>
            <a:ext cx="1633479" cy="332066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9533" y="1570592"/>
            <a:ext cx="1561920" cy="331634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4551" y="1566278"/>
            <a:ext cx="1555742" cy="3320659"/>
          </a:xfrm>
          <a:prstGeom prst="rect">
            <a:avLst/>
          </a:prstGeom>
        </p:spPr>
      </p:pic>
      <p:pic>
        <p:nvPicPr>
          <p:cNvPr id="3078" name="Picture 6" descr="undefin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643" y="517760"/>
            <a:ext cx="253365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6276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50" y="1034080"/>
            <a:ext cx="6114113" cy="353745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397239" y="4653645"/>
            <a:ext cx="48568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dirty="0"/>
              <a:t>https://simplified.com/ai-presentation-maker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615" y="284938"/>
            <a:ext cx="3058489" cy="170761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957" y="909208"/>
            <a:ext cx="3059288" cy="170902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3632" y="1430935"/>
            <a:ext cx="3059288" cy="169866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0916" y="2232991"/>
            <a:ext cx="2998032" cy="166282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8"/>
          <a:srcRect b="11722"/>
          <a:stretch/>
        </p:blipFill>
        <p:spPr>
          <a:xfrm>
            <a:off x="6526944" y="3117279"/>
            <a:ext cx="3059288" cy="1506727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>
            <a:off x="558930" y="2544890"/>
            <a:ext cx="1704585" cy="390832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2" name="Gerade Verbindung mit Pfeil 11"/>
          <p:cNvCxnSpPr>
            <a:stCxn id="11" idx="6"/>
          </p:cNvCxnSpPr>
          <p:nvPr/>
        </p:nvCxnSpPr>
        <p:spPr>
          <a:xfrm>
            <a:off x="2263515" y="2740306"/>
            <a:ext cx="1901172" cy="615013"/>
          </a:xfrm>
          <a:prstGeom prst="straightConnector1">
            <a:avLst/>
          </a:prstGeom>
          <a:ln w="38100">
            <a:solidFill>
              <a:srgbClr val="E632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4200898" y="3238091"/>
            <a:ext cx="1397933" cy="632552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207" y="1100279"/>
            <a:ext cx="2034662" cy="553737"/>
          </a:xfrm>
          <a:prstGeom prst="rect">
            <a:avLst/>
          </a:prstGeom>
        </p:spPr>
      </p:pic>
      <p:sp>
        <p:nvSpPr>
          <p:cNvPr id="19" name="Ellipse 18"/>
          <p:cNvSpPr/>
          <p:nvPr/>
        </p:nvSpPr>
        <p:spPr>
          <a:xfrm>
            <a:off x="5582616" y="4145725"/>
            <a:ext cx="900754" cy="403135"/>
          </a:xfrm>
          <a:prstGeom prst="ellipse">
            <a:avLst/>
          </a:prstGeom>
          <a:noFill/>
          <a:ln w="38100">
            <a:solidFill>
              <a:srgbClr val="E63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20" name="Gerade Verbindung mit Pfeil 19"/>
          <p:cNvCxnSpPr/>
          <p:nvPr/>
        </p:nvCxnSpPr>
        <p:spPr>
          <a:xfrm>
            <a:off x="5302791" y="3792962"/>
            <a:ext cx="339614" cy="352763"/>
          </a:xfrm>
          <a:prstGeom prst="straightConnector1">
            <a:avLst/>
          </a:prstGeom>
          <a:ln w="38100">
            <a:solidFill>
              <a:srgbClr val="E632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>
            <a:stCxn id="19" idx="0"/>
          </p:cNvCxnSpPr>
          <p:nvPr/>
        </p:nvCxnSpPr>
        <p:spPr>
          <a:xfrm flipV="1">
            <a:off x="6032993" y="3440200"/>
            <a:ext cx="450377" cy="705525"/>
          </a:xfrm>
          <a:prstGeom prst="straightConnector1">
            <a:avLst/>
          </a:prstGeom>
          <a:ln w="38100">
            <a:solidFill>
              <a:srgbClr val="E6320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Objekt 26"/>
          <p:cNvGraphicFramePr>
            <a:graphicFrameLocks noChangeAspect="1"/>
          </p:cNvGraphicFramePr>
          <p:nvPr>
            <p:extLst/>
          </p:nvPr>
        </p:nvGraphicFramePr>
        <p:xfrm>
          <a:off x="6996349" y="4334889"/>
          <a:ext cx="1102098" cy="788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Objekt-Manager-Shellobjekt" showAsIcon="1" r:id="rId10" imgW="523800" imgH="374040" progId="Package">
                  <p:embed/>
                </p:oleObj>
              </mc:Choice>
              <mc:Fallback>
                <p:oleObj name="Objekt-Manager-Shellobjekt" showAsIcon="1" r:id="rId10" imgW="523800" imgH="374040" progId="Package">
                  <p:embed/>
                  <p:pic>
                    <p:nvPicPr>
                      <p:cNvPr id="27" name="Objekt 2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996349" y="4334889"/>
                        <a:ext cx="1102098" cy="7881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545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40001" y="1054800"/>
            <a:ext cx="7978525" cy="622091"/>
          </a:xfrm>
        </p:spPr>
        <p:txBody>
          <a:bodyPr/>
          <a:lstStyle/>
          <a:p>
            <a:r>
              <a:rPr lang="de-AT" dirty="0" smtClean="0"/>
              <a:t>… und einige weitere Ideen …</a:t>
            </a:r>
            <a:endParaRPr lang="de-AT" dirty="0"/>
          </a:p>
        </p:txBody>
      </p:sp>
      <p:sp>
        <p:nvSpPr>
          <p:cNvPr id="2" name="Rechteck 1"/>
          <p:cNvSpPr/>
          <p:nvPr/>
        </p:nvSpPr>
        <p:spPr>
          <a:xfrm>
            <a:off x="457200" y="1705844"/>
            <a:ext cx="48743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/>
              <a:t>101 Ideen für die Nutzung von KI im </a:t>
            </a:r>
            <a:r>
              <a:rPr lang="de-AT" b="1" dirty="0" smtClean="0"/>
              <a:t>Unterricht</a:t>
            </a:r>
            <a:r>
              <a:rPr lang="de-AT" dirty="0"/>
              <a:t/>
            </a:r>
            <a:br>
              <a:rPr lang="de-AT" dirty="0"/>
            </a:br>
            <a:r>
              <a:rPr lang="de-AT" dirty="0">
                <a:hlinkClick r:id="rId2"/>
              </a:rPr>
              <a:t>https://</a:t>
            </a:r>
            <a:r>
              <a:rPr lang="de-AT" dirty="0" smtClean="0">
                <a:hlinkClick r:id="rId2"/>
              </a:rPr>
              <a:t>www.schule.at/bildungsnews/detail/101-ideen-fuer-die-nutzung-von-ki-im-unterricht</a:t>
            </a:r>
            <a:r>
              <a:rPr lang="de-AT" dirty="0" smtClean="0"/>
              <a:t> </a:t>
            </a:r>
          </a:p>
          <a:p>
            <a:endParaRPr lang="de-AT" dirty="0" smtClean="0"/>
          </a:p>
          <a:p>
            <a:r>
              <a:rPr lang="de-AT" b="1" dirty="0" smtClean="0"/>
              <a:t>KI-Tool-Suchmaschine</a:t>
            </a:r>
            <a:endParaRPr lang="de-AT" b="1" dirty="0"/>
          </a:p>
          <a:p>
            <a:r>
              <a:rPr lang="de-AT" dirty="0">
                <a:hlinkClick r:id="rId3"/>
              </a:rPr>
              <a:t>https://</a:t>
            </a:r>
            <a:r>
              <a:rPr lang="de-AT" dirty="0" smtClean="0">
                <a:hlinkClick r:id="rId3"/>
              </a:rPr>
              <a:t>www.advanced-innovation.io/ki-tools</a:t>
            </a:r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8786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840792"/>
            <a:ext cx="7978525" cy="622091"/>
          </a:xfrm>
        </p:spPr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Handreichung Auseinandersetzung </a:t>
            </a:r>
            <a:b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mit KI im Bildungssystem (30.08.2023)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90225" y="1705496"/>
            <a:ext cx="6050524" cy="294203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Ziele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 der Handreichung: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Sensibilisierung für die Thematik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Begleitung der öffentlichen Diskussion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kontinuierlichen Weiterentwicklung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Das BMBWF verfolgt </a:t>
            </a:r>
            <a:r>
              <a:rPr lang="de-AT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laufende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e-AT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proaktive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Kommunikation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 mit Lehrenden, der Bildungsverwaltung, </a:t>
            </a:r>
            <a:r>
              <a:rPr lang="de-AT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Wissenschafter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/inne/n und anderen Personen des Bildungssystems.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aufende Aktualisierungen zu finden unter 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www.bmbwf.gv.at/ki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1278" y="1054800"/>
            <a:ext cx="1893215" cy="27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chteck 6"/>
          <p:cNvSpPr/>
          <p:nvPr/>
        </p:nvSpPr>
        <p:spPr>
          <a:xfrm>
            <a:off x="2647695" y="293587"/>
            <a:ext cx="1754040" cy="3000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AT" sz="1350" dirty="0">
                <a:solidFill>
                  <a:srgbClr val="FF0000"/>
                </a:solidFill>
                <a:hlinkClick r:id="rId2"/>
              </a:rPr>
              <a:t>www.bmbwf.gv.at/ki</a:t>
            </a:r>
            <a:endParaRPr lang="de-AT" sz="1350" dirty="0"/>
          </a:p>
        </p:txBody>
      </p:sp>
    </p:spTree>
    <p:extLst>
      <p:ext uri="{BB962C8B-B14F-4D97-AF65-F5344CB8AC3E}">
        <p14:creationId xmlns:p14="http://schemas.microsoft.com/office/powerpoint/2010/main" val="98357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" y="895655"/>
            <a:ext cx="5030345" cy="40123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hteck 3"/>
          <p:cNvSpPr/>
          <p:nvPr/>
        </p:nvSpPr>
        <p:spPr>
          <a:xfrm>
            <a:off x="2647695" y="293587"/>
            <a:ext cx="1754040" cy="3000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AT" sz="1350" dirty="0">
                <a:solidFill>
                  <a:srgbClr val="FF0000"/>
                </a:solidFill>
                <a:hlinkClick r:id="rId3"/>
              </a:rPr>
              <a:t>www.bmbwf.gv.at/ki</a:t>
            </a:r>
            <a:endParaRPr lang="de-AT" sz="1350" dirty="0"/>
          </a:p>
        </p:txBody>
      </p:sp>
    </p:spTree>
    <p:extLst>
      <p:ext uri="{BB962C8B-B14F-4D97-AF65-F5344CB8AC3E}">
        <p14:creationId xmlns:p14="http://schemas.microsoft.com/office/powerpoint/2010/main" val="337597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Schulpaket KI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47465" y="1604857"/>
            <a:ext cx="3648399" cy="294203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AT" b="1" dirty="0">
                <a:latin typeface="Calibri" panose="020F0502020204030204" pitchFamily="34" charset="0"/>
                <a:cs typeface="Calibri" panose="020F0502020204030204" pitchFamily="34" charset="0"/>
              </a:rPr>
              <a:t>Pressekonferenz</a:t>
            </a:r>
            <a:r>
              <a:rPr lang="de-AT" dirty="0">
                <a:latin typeface="Calibri" panose="020F0502020204030204" pitchFamily="34" charset="0"/>
                <a:cs typeface="Calibri" panose="020F0502020204030204" pitchFamily="34" charset="0"/>
              </a:rPr>
              <a:t> von BM Polaschek und </a:t>
            </a:r>
            <a:r>
              <a:rPr lang="de-AT" dirty="0" err="1">
                <a:latin typeface="Calibri" panose="020F0502020204030204" pitchFamily="34" charset="0"/>
                <a:cs typeface="Calibri" panose="020F0502020204030204" pitchFamily="34" charset="0"/>
              </a:rPr>
              <a:t>StS</a:t>
            </a:r>
            <a:r>
              <a:rPr lang="de-A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AT" dirty="0" err="1">
                <a:latin typeface="Calibri" panose="020F0502020204030204" pitchFamily="34" charset="0"/>
                <a:cs typeface="Calibri" panose="020F0502020204030204" pitchFamily="34" charset="0"/>
              </a:rPr>
              <a:t>Tursky</a:t>
            </a:r>
            <a:r>
              <a:rPr lang="de-AT" dirty="0">
                <a:latin typeface="Calibri" panose="020F0502020204030204" pitchFamily="34" charset="0"/>
                <a:cs typeface="Calibri" panose="020F0502020204030204" pitchFamily="34" charset="0"/>
              </a:rPr>
              <a:t> am 14.11.2023 </a:t>
            </a:r>
            <a:endParaRPr lang="de-AT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de-AT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Maßnahmenpaket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>
              <a:lnSpc>
                <a:spcPct val="100000"/>
              </a:lnSpc>
            </a:pP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mit Expertinnen und </a:t>
            </a:r>
            <a:b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Experten entwickelt</a:t>
            </a:r>
          </a:p>
          <a:p>
            <a:pPr lvl="1">
              <a:lnSpc>
                <a:spcPct val="100000"/>
              </a:lnSpc>
            </a:pPr>
            <a:r>
              <a:rPr lang="de-AT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issenschaftliche Begleitung einzelner Maßnahmen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2463548" y="1054234"/>
            <a:ext cx="7244219" cy="3724003"/>
            <a:chOff x="2234259" y="539750"/>
            <a:chExt cx="8904364" cy="4524134"/>
          </a:xfrm>
          <a:noFill/>
        </p:grpSpPr>
        <p:graphicFrame>
          <p:nvGraphicFramePr>
            <p:cNvPr id="7" name="Diagramm 6"/>
            <p:cNvGraphicFramePr/>
            <p:nvPr>
              <p:extLst>
                <p:ext uri="{D42A27DB-BD31-4B8C-83A1-F6EECF244321}">
                  <p14:modId xmlns:p14="http://schemas.microsoft.com/office/powerpoint/2010/main" val="2236501775"/>
                </p:ext>
              </p:extLst>
            </p:nvPr>
          </p:nvGraphicFramePr>
          <p:xfrm>
            <a:off x="2234259" y="539750"/>
            <a:ext cx="8904364" cy="45241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8" name="Textfeld 7"/>
            <p:cNvSpPr txBox="1"/>
            <p:nvPr/>
          </p:nvSpPr>
          <p:spPr>
            <a:xfrm>
              <a:off x="4864436" y="3812153"/>
              <a:ext cx="1273853" cy="84128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KI-Schwer-</a:t>
              </a:r>
              <a:br>
                <a:rPr lang="de-DE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DE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punkt in der Bildungs-forschung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7231933" y="2365829"/>
              <a:ext cx="1273853" cy="76837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de-DE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DE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 bei schriftlichen Arbeiten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4771963" y="1074199"/>
              <a:ext cx="1458800" cy="47672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Lernen und </a:t>
              </a:r>
              <a:br>
                <a:rPr lang="de-AT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de-AT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Lehren mit KI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64274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Lernen und Lehren mit KI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39751" y="1623600"/>
            <a:ext cx="5443954" cy="2984400"/>
          </a:xfrm>
        </p:spPr>
        <p:txBody>
          <a:bodyPr/>
          <a:lstStyle/>
          <a:p>
            <a:r>
              <a:rPr lang="de-AT" b="1" dirty="0" smtClean="0"/>
              <a:t>KI-Pilotschulen</a:t>
            </a:r>
            <a:endParaRPr lang="de-AT" b="1" dirty="0"/>
          </a:p>
          <a:p>
            <a:pPr lvl="1"/>
            <a:r>
              <a:rPr lang="de-AT" dirty="0"/>
              <a:t>250 Tsd. Euro zusätzliches Projektbudget</a:t>
            </a:r>
          </a:p>
          <a:p>
            <a:pPr lvl="1"/>
            <a:r>
              <a:rPr lang="de-AT" dirty="0"/>
              <a:t>Erprobung von KI-Lernsoftware</a:t>
            </a:r>
          </a:p>
          <a:p>
            <a:pPr lvl="1"/>
            <a:r>
              <a:rPr lang="de-AT" dirty="0"/>
              <a:t>alle Schularten von der Primarstufe bis zur Sek 2</a:t>
            </a:r>
          </a:p>
          <a:p>
            <a:pPr lvl="1"/>
            <a:r>
              <a:rPr lang="de-AT" dirty="0"/>
              <a:t>wissenschaftliche Begleitung durch </a:t>
            </a:r>
            <a:r>
              <a:rPr lang="de-AT" dirty="0" smtClean="0"/>
              <a:t>Universität Graz </a:t>
            </a:r>
            <a:endParaRPr lang="de-AT" dirty="0"/>
          </a:p>
          <a:p>
            <a:r>
              <a:rPr lang="de-AT" b="1" dirty="0" smtClean="0"/>
              <a:t>Sammlung </a:t>
            </a:r>
            <a:r>
              <a:rPr lang="de-AT" b="1" dirty="0"/>
              <a:t>von Best-Practice Beispielen </a:t>
            </a:r>
            <a:r>
              <a:rPr lang="de-AT" dirty="0"/>
              <a:t>für innovatives Lehren und Lernen 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0" t="23908" r="45987" b="16789"/>
          <a:stretch/>
        </p:blipFill>
        <p:spPr>
          <a:xfrm>
            <a:off x="6127433" y="1617355"/>
            <a:ext cx="2676525" cy="305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517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Sprunghafter Anstieg der pädagogischen Arbeitsgeräte Lehrender</a:t>
            </a:r>
            <a:endParaRPr lang="de-AT" dirty="0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/>
          </p:nvPr>
        </p:nvGraphicFramePr>
        <p:xfrm>
          <a:off x="540001" y="1676891"/>
          <a:ext cx="50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5794940" y="1840020"/>
            <a:ext cx="309100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AT" sz="13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Vor dem 8 Punkte-Plan: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Lehrende haben von ihren Dienstgebern keine Arbeitsgeräte für den pädagogischen Einsatz erhalten</a:t>
            </a:r>
          </a:p>
          <a:p>
            <a:pPr>
              <a:spcAft>
                <a:spcPts val="600"/>
              </a:spcAft>
            </a:pPr>
            <a:r>
              <a:rPr lang="de-AT" sz="13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Mit Umsetzung des 8 Punkte-Plans: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Gemäß </a:t>
            </a:r>
            <a:r>
              <a:rPr lang="de-AT" sz="13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SchulDigiG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 hat der Bund mehr als 41.000 Endgeräte für Lehrende bereitgestellt. 7 Bundesländer haben ergänzend weitere Geräte bereitgestellt. </a:t>
            </a:r>
          </a:p>
          <a:p>
            <a:pPr marL="179388" indent="-1793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Der Bund hat die Ressourcen für IT-</a:t>
            </a:r>
            <a:r>
              <a:rPr lang="de-AT" sz="13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Kustodiate</a:t>
            </a:r>
            <a:r>
              <a:rPr lang="de-AT" sz="1300" dirty="0" smtClean="0">
                <a:latin typeface="Calibri" panose="020F0502020204030204" pitchFamily="34" charset="0"/>
                <a:cs typeface="Calibri" panose="020F0502020204030204" pitchFamily="34" charset="0"/>
              </a:rPr>
              <a:t> (Bundes- und Pflichtschulen) und die IT-Systembetreuung (Bundesschulen) aufgestockt. </a:t>
            </a:r>
            <a:endParaRPr lang="de-AT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eschweifte Klammer rechts 4"/>
          <p:cNvSpPr/>
          <p:nvPr/>
        </p:nvSpPr>
        <p:spPr>
          <a:xfrm rot="5400000">
            <a:off x="3500425" y="3353979"/>
            <a:ext cx="273270" cy="2404872"/>
          </a:xfrm>
          <a:prstGeom prst="rightBrace">
            <a:avLst>
              <a:gd name="adj1" fmla="val 8333"/>
              <a:gd name="adj2" fmla="val 5028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2915451" y="4709586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8-Punkte-Plan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8815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43754"/>
            <a:ext cx="7978525" cy="622091"/>
          </a:xfrm>
        </p:spPr>
        <p:txBody>
          <a:bodyPr/>
          <a:lstStyle/>
          <a:p>
            <a:r>
              <a:rPr lang="de-AT" dirty="0" smtClean="0"/>
              <a:t>Interaktive Landkarte mit den KI-Pilotschulen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433137" y="4442861"/>
            <a:ext cx="86226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400" dirty="0">
                <a:hlinkClick r:id="rId2"/>
              </a:rPr>
              <a:t>https://</a:t>
            </a:r>
            <a:r>
              <a:rPr lang="de-AT" sz="1400" dirty="0" smtClean="0">
                <a:hlinkClick r:id="rId2"/>
              </a:rPr>
              <a:t>www.google.com/maps/d/viewer?mid=1WBgmrqw9zb45gLhS2iflGAYELXovsJM</a:t>
            </a:r>
            <a:r>
              <a:rPr lang="de-AT" sz="1400" dirty="0" smtClean="0"/>
              <a:t> </a:t>
            </a:r>
            <a:endParaRPr lang="de-AT" sz="14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1" y="1251283"/>
            <a:ext cx="5911568" cy="3048001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2985556" y="3927984"/>
            <a:ext cx="346601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de-AT" b="1" dirty="0"/>
              <a:t>https://tinyurl.com/kiMapAustria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452" y="2596214"/>
            <a:ext cx="1703070" cy="170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5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038" y="1071515"/>
            <a:ext cx="4743840" cy="622091"/>
          </a:xfrm>
        </p:spPr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Unterrichtsmaterialien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34851" y="1611878"/>
            <a:ext cx="6118868" cy="3130494"/>
          </a:xfrm>
        </p:spPr>
        <p:txBody>
          <a:bodyPr/>
          <a:lstStyle/>
          <a:p>
            <a:pPr marL="0" indent="0">
              <a:buNone/>
            </a:pPr>
            <a:r>
              <a:rPr lang="de-DE" sz="1500" dirty="0">
                <a:solidFill>
                  <a:schemeClr val="tx1"/>
                </a:solidFill>
              </a:rPr>
              <a:t>Lernen über Künstliche Intelligenz und </a:t>
            </a:r>
            <a:br>
              <a:rPr lang="de-DE" sz="1500" dirty="0">
                <a:solidFill>
                  <a:schemeClr val="tx1"/>
                </a:solidFill>
              </a:rPr>
            </a:br>
            <a:r>
              <a:rPr lang="de-DE" sz="1500" dirty="0">
                <a:solidFill>
                  <a:schemeClr val="tx1"/>
                </a:solidFill>
              </a:rPr>
              <a:t>Lernen mit Künstlicher Intelligenz</a:t>
            </a:r>
          </a:p>
          <a:p>
            <a:r>
              <a:rPr lang="de-AT" sz="1500" b="1" dirty="0" smtClean="0">
                <a:solidFill>
                  <a:schemeClr val="tx1"/>
                </a:solidFill>
              </a:rPr>
              <a:t>Unterrichtsmaterialien </a:t>
            </a:r>
            <a:r>
              <a:rPr lang="de-AT" sz="1500" b="1" dirty="0">
                <a:solidFill>
                  <a:schemeClr val="tx1"/>
                </a:solidFill>
              </a:rPr>
              <a:t/>
            </a:r>
            <a:br>
              <a:rPr lang="de-AT" sz="1500" b="1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</a:rPr>
              <a:t>für alle Schulstufen </a:t>
            </a:r>
            <a:r>
              <a:rPr lang="de-AT" sz="1500" dirty="0" smtClean="0">
                <a:solidFill>
                  <a:schemeClr val="tx1"/>
                </a:solidFill>
              </a:rPr>
              <a:t>in </a:t>
            </a:r>
            <a:r>
              <a:rPr lang="de-AT" sz="1500" dirty="0">
                <a:solidFill>
                  <a:schemeClr val="tx1"/>
                </a:solidFill>
              </a:rPr>
              <a:t>der </a:t>
            </a:r>
            <a:r>
              <a:rPr lang="de-AT" sz="1500" dirty="0" err="1">
                <a:solidFill>
                  <a:schemeClr val="tx1"/>
                </a:solidFill>
              </a:rPr>
              <a:t>Eduthek</a:t>
            </a:r>
            <a:endParaRPr lang="de-AT" sz="1500" dirty="0">
              <a:solidFill>
                <a:schemeClr val="tx1"/>
              </a:solidFill>
            </a:endParaRPr>
          </a:p>
          <a:p>
            <a:r>
              <a:rPr lang="de-AT" sz="1500" dirty="0">
                <a:solidFill>
                  <a:schemeClr val="tx1"/>
                </a:solidFill>
              </a:rPr>
              <a:t>Erweiterung </a:t>
            </a:r>
            <a:r>
              <a:rPr lang="de-AT" sz="1500" dirty="0" smtClean="0">
                <a:solidFill>
                  <a:schemeClr val="tx1"/>
                </a:solidFill>
              </a:rPr>
              <a:t>von Unterrichtsmaterialien</a:t>
            </a:r>
            <a:r>
              <a:rPr lang="de-AT" sz="1500" dirty="0">
                <a:solidFill>
                  <a:schemeClr val="tx1"/>
                </a:solidFill>
              </a:rPr>
              <a:t>, </a:t>
            </a:r>
            <a:br>
              <a:rPr lang="de-AT" sz="1500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</a:rPr>
              <a:t>u.a. Schulbücher;</a:t>
            </a:r>
            <a:br>
              <a:rPr lang="de-AT" sz="1500" dirty="0">
                <a:solidFill>
                  <a:schemeClr val="tx1"/>
                </a:solidFill>
              </a:rPr>
            </a:br>
            <a:r>
              <a:rPr lang="de-AT" sz="1500" b="1" dirty="0">
                <a:solidFill>
                  <a:schemeClr val="tx1"/>
                </a:solidFill>
              </a:rPr>
              <a:t>Workshops für </a:t>
            </a:r>
            <a:r>
              <a:rPr lang="de-AT" sz="1500" b="1" dirty="0" smtClean="0">
                <a:solidFill>
                  <a:schemeClr val="tx1"/>
                </a:solidFill>
              </a:rPr>
              <a:t>Autor/innen</a:t>
            </a:r>
            <a:endParaRPr lang="de-AT" sz="1500" b="1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7706746" y="622113"/>
            <a:ext cx="1200177" cy="1379514"/>
            <a:chOff x="3571362" y="1562992"/>
            <a:chExt cx="1600236" cy="1839352"/>
          </a:xfrm>
        </p:grpSpPr>
        <p:sp>
          <p:nvSpPr>
            <p:cNvPr id="10" name="Sechseck 9"/>
            <p:cNvSpPr/>
            <p:nvPr/>
          </p:nvSpPr>
          <p:spPr>
            <a:xfrm rot="5400000">
              <a:off x="3451804" y="1682550"/>
              <a:ext cx="1839352" cy="16002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Sechseck 4"/>
            <p:cNvSpPr txBox="1"/>
            <p:nvPr/>
          </p:nvSpPr>
          <p:spPr>
            <a:xfrm>
              <a:off x="3820732" y="1849624"/>
              <a:ext cx="1101496" cy="12660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148" tIns="37148" rIns="37148" bIns="37148" numCol="1" spcCol="1270" anchor="ctr" anchorCtr="0">
              <a:no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975" dirty="0">
                  <a:solidFill>
                    <a:schemeClr val="bg2"/>
                  </a:solidFill>
                </a:rPr>
                <a:t>Unterrichts-materialien</a:t>
              </a:r>
            </a:p>
          </p:txBody>
        </p:sp>
      </p:grp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r="19753"/>
          <a:stretch/>
        </p:blipFill>
        <p:spPr>
          <a:xfrm>
            <a:off x="4254869" y="2216602"/>
            <a:ext cx="4051966" cy="244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657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6511" y="1152659"/>
            <a:ext cx="5983894" cy="622091"/>
          </a:xfrm>
        </p:spPr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Aus-, Fort- und Weiterbildung 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36511" y="1774749"/>
            <a:ext cx="5797054" cy="2532555"/>
          </a:xfrm>
        </p:spPr>
        <p:txBody>
          <a:bodyPr/>
          <a:lstStyle/>
          <a:p>
            <a:r>
              <a:rPr lang="de-AT" sz="1500" b="1" dirty="0" err="1">
                <a:solidFill>
                  <a:schemeClr val="tx1"/>
                </a:solidFill>
              </a:rPr>
              <a:t>eLecture</a:t>
            </a:r>
            <a:r>
              <a:rPr lang="de-AT" sz="1500" b="1" dirty="0">
                <a:solidFill>
                  <a:schemeClr val="tx1"/>
                </a:solidFill>
              </a:rPr>
              <a:t>-Reihe</a:t>
            </a:r>
            <a:r>
              <a:rPr lang="de-AT" sz="1500" dirty="0">
                <a:solidFill>
                  <a:schemeClr val="tx1"/>
                </a:solidFill>
              </a:rPr>
              <a:t> zu KI im Unterricht (Virtuelle PH)</a:t>
            </a:r>
            <a:br>
              <a:rPr lang="de-AT" sz="1500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</a:rPr>
              <a:t>Fokus auf Unterrichtseinsatz und Beispiele</a:t>
            </a:r>
          </a:p>
          <a:p>
            <a:r>
              <a:rPr lang="de-AT" sz="1500" b="1" dirty="0">
                <a:solidFill>
                  <a:schemeClr val="tx1"/>
                </a:solidFill>
              </a:rPr>
              <a:t>Massive Open Online Course </a:t>
            </a:r>
            <a:r>
              <a:rPr lang="de-AT" sz="1500" dirty="0">
                <a:solidFill>
                  <a:schemeClr val="tx1"/>
                </a:solidFill>
              </a:rPr>
              <a:t>(MOOC) ab </a:t>
            </a:r>
            <a:r>
              <a:rPr lang="de-AT" sz="1500" dirty="0" smtClean="0">
                <a:solidFill>
                  <a:schemeClr val="tx1"/>
                </a:solidFill>
              </a:rPr>
              <a:t>15. Mai </a:t>
            </a:r>
            <a:r>
              <a:rPr lang="de-AT" sz="1500" dirty="0">
                <a:solidFill>
                  <a:schemeClr val="tx1"/>
                </a:solidFill>
              </a:rPr>
              <a:t>2024 </a:t>
            </a:r>
            <a:br>
              <a:rPr lang="de-AT" sz="1500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  <a:hlinkClick r:id="rId2"/>
              </a:rPr>
              <a:t>https://www.virtuelle-ph.at/ki-mooc</a:t>
            </a:r>
            <a:r>
              <a:rPr lang="de-AT" sz="1500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de-AT" sz="1500" dirty="0" smtClean="0">
                <a:solidFill>
                  <a:schemeClr val="tx1"/>
                </a:solidFill>
              </a:rPr>
              <a:t> </a:t>
            </a:r>
            <a:endParaRPr lang="de-AT" sz="1500" dirty="0">
              <a:solidFill>
                <a:schemeClr val="tx1"/>
              </a:solidFill>
            </a:endParaRPr>
          </a:p>
          <a:p>
            <a:r>
              <a:rPr lang="de-AT" sz="1500" b="1" dirty="0">
                <a:solidFill>
                  <a:schemeClr val="tx1"/>
                </a:solidFill>
              </a:rPr>
              <a:t>SCHILF-Pakete</a:t>
            </a:r>
          </a:p>
          <a:p>
            <a:r>
              <a:rPr lang="de-AT" sz="1500" b="1" dirty="0">
                <a:solidFill>
                  <a:schemeClr val="tx1"/>
                </a:solidFill>
              </a:rPr>
              <a:t>Schwerpunkte</a:t>
            </a:r>
            <a:r>
              <a:rPr lang="de-AT" sz="1500" dirty="0">
                <a:solidFill>
                  <a:schemeClr val="tx1"/>
                </a:solidFill>
              </a:rPr>
              <a:t> in der Aus-, Fort- und Weiterbildung </a:t>
            </a:r>
            <a:endParaRPr lang="de-AT" sz="1500" dirty="0"/>
          </a:p>
          <a:p>
            <a:pPr lvl="1"/>
            <a:endParaRPr lang="de-AT" sz="1500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7713231" y="674096"/>
            <a:ext cx="1200177" cy="1379514"/>
            <a:chOff x="4438800" y="3124234"/>
            <a:chExt cx="1600236" cy="1839352"/>
          </a:xfrm>
        </p:grpSpPr>
        <p:sp>
          <p:nvSpPr>
            <p:cNvPr id="10" name="Sechseck 9"/>
            <p:cNvSpPr/>
            <p:nvPr/>
          </p:nvSpPr>
          <p:spPr>
            <a:xfrm rot="5400000">
              <a:off x="4319242" y="3243792"/>
              <a:ext cx="1839352" cy="16002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Sechseck 4"/>
            <p:cNvSpPr txBox="1"/>
            <p:nvPr/>
          </p:nvSpPr>
          <p:spPr>
            <a:xfrm>
              <a:off x="4688170" y="3410866"/>
              <a:ext cx="1101496" cy="12660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148" tIns="37148" rIns="37148" bIns="37148" numCol="1" spcCol="1270" anchor="ctr" anchorCtr="0">
              <a:no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975" dirty="0">
                  <a:solidFill>
                    <a:schemeClr val="bg2"/>
                  </a:solidFill>
                </a:rPr>
                <a:t>Aus-, Fort- und Weiter-bildung von Lehrpersonen</a:t>
              </a:r>
            </a:p>
          </p:txBody>
        </p:sp>
      </p:grp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" t="64616" r="2828" b="3440"/>
          <a:stretch/>
        </p:blipFill>
        <p:spPr>
          <a:xfrm>
            <a:off x="2319633" y="3250483"/>
            <a:ext cx="1984651" cy="58418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" t="2666" r="8241" b="65391"/>
          <a:stretch/>
        </p:blipFill>
        <p:spPr>
          <a:xfrm>
            <a:off x="5348476" y="2447986"/>
            <a:ext cx="1854254" cy="58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778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038" y="1152659"/>
            <a:ext cx="5983894" cy="622091"/>
          </a:xfrm>
        </p:spPr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KI bei schriftlichen Arbeiten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35037" y="1845829"/>
            <a:ext cx="4452009" cy="2197803"/>
          </a:xfrm>
        </p:spPr>
        <p:txBody>
          <a:bodyPr/>
          <a:lstStyle/>
          <a:p>
            <a:r>
              <a:rPr lang="de-AT" sz="1500" b="1" dirty="0">
                <a:solidFill>
                  <a:schemeClr val="tx1"/>
                </a:solidFill>
              </a:rPr>
              <a:t>Empfehlungen zu KI bei schriftlichen Arbeiten, </a:t>
            </a:r>
            <a:r>
              <a:rPr lang="de-AT" sz="1500" dirty="0">
                <a:solidFill>
                  <a:schemeClr val="tx1"/>
                </a:solidFill>
              </a:rPr>
              <a:t>u.a. Schularbeiten, Tests, Hausübungen, Portfolioarbeit, etc. unter </a:t>
            </a:r>
            <a:r>
              <a:rPr lang="de-AT" sz="1500" dirty="0">
                <a:solidFill>
                  <a:schemeClr val="tx1"/>
                </a:solidFill>
                <a:hlinkClick r:id="rId2"/>
              </a:rPr>
              <a:t>www.bmbwf.gv.at/ki</a:t>
            </a:r>
            <a:r>
              <a:rPr lang="de-AT" sz="1500" dirty="0">
                <a:solidFill>
                  <a:schemeClr val="tx1"/>
                </a:solidFill>
              </a:rPr>
              <a:t> </a:t>
            </a:r>
          </a:p>
          <a:p>
            <a:r>
              <a:rPr lang="de-AT" sz="1500" dirty="0">
                <a:solidFill>
                  <a:schemeClr val="tx1"/>
                </a:solidFill>
              </a:rPr>
              <a:t>Informationen für </a:t>
            </a:r>
            <a:r>
              <a:rPr lang="de-AT" sz="1500" b="1" dirty="0">
                <a:solidFill>
                  <a:schemeClr val="tx1"/>
                </a:solidFill>
              </a:rPr>
              <a:t>Betreuer/innen abschließender Arbeiten </a:t>
            </a:r>
            <a:r>
              <a:rPr lang="de-AT" sz="1500" dirty="0">
                <a:solidFill>
                  <a:schemeClr val="tx1"/>
                </a:solidFill>
              </a:rPr>
              <a:t>an AHS und BMHS zum Download unter </a:t>
            </a:r>
            <a:br>
              <a:rPr lang="de-AT" sz="1500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  <a:hlinkClick r:id="rId2"/>
              </a:rPr>
              <a:t>www.bmbwf.gv.at/ki</a:t>
            </a:r>
            <a:endParaRPr lang="de-AT" sz="1500" dirty="0">
              <a:solidFill>
                <a:schemeClr val="tx1"/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7713232" y="610210"/>
            <a:ext cx="1200177" cy="1379514"/>
            <a:chOff x="4438800" y="3124234"/>
            <a:chExt cx="1600236" cy="1839352"/>
          </a:xfrm>
        </p:grpSpPr>
        <p:sp>
          <p:nvSpPr>
            <p:cNvPr id="10" name="Sechseck 9"/>
            <p:cNvSpPr/>
            <p:nvPr/>
          </p:nvSpPr>
          <p:spPr>
            <a:xfrm rot="5400000">
              <a:off x="4319242" y="3243792"/>
              <a:ext cx="1839352" cy="16002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Sechseck 4"/>
            <p:cNvSpPr txBox="1"/>
            <p:nvPr/>
          </p:nvSpPr>
          <p:spPr>
            <a:xfrm>
              <a:off x="4688170" y="3410866"/>
              <a:ext cx="1101496" cy="12660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148" tIns="37148" rIns="37148" bIns="37148" numCol="1" spcCol="1270" anchor="ctr" anchorCtr="0">
              <a:no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 bei schriftlichen Arbeiten</a:t>
              </a:r>
            </a:p>
          </p:txBody>
        </p:sp>
      </p:grpSp>
      <p:pic>
        <p:nvPicPr>
          <p:cNvPr id="7" name="Grafik 6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496" y="1463704"/>
            <a:ext cx="1909286" cy="27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800843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038" y="1152659"/>
            <a:ext cx="5983894" cy="622091"/>
          </a:xfrm>
        </p:spPr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KI-Schwerpunkt in der Bildungsforschung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35038" y="1784512"/>
            <a:ext cx="5797054" cy="1990822"/>
          </a:xfrm>
        </p:spPr>
        <p:txBody>
          <a:bodyPr/>
          <a:lstStyle/>
          <a:p>
            <a:r>
              <a:rPr lang="de-AT" sz="1500" b="1" dirty="0">
                <a:solidFill>
                  <a:schemeClr val="tx1"/>
                </a:solidFill>
              </a:rPr>
              <a:t>Bildungsinnovation</a:t>
            </a:r>
            <a:r>
              <a:rPr lang="de-AT" sz="1500" dirty="0">
                <a:solidFill>
                  <a:schemeClr val="tx1"/>
                </a:solidFill>
              </a:rPr>
              <a:t> durch </a:t>
            </a:r>
            <a:r>
              <a:rPr lang="de-AT" sz="1500" b="1" dirty="0">
                <a:solidFill>
                  <a:schemeClr val="tx1"/>
                </a:solidFill>
              </a:rPr>
              <a:t>Bildungsforschung</a:t>
            </a:r>
          </a:p>
          <a:p>
            <a:r>
              <a:rPr lang="de-AT" sz="1500" b="1" dirty="0">
                <a:solidFill>
                  <a:schemeClr val="tx1"/>
                </a:solidFill>
              </a:rPr>
              <a:t>Forschungskonsortien aus Universitäten und </a:t>
            </a:r>
            <a:br>
              <a:rPr lang="de-AT" sz="1500" b="1" dirty="0">
                <a:solidFill>
                  <a:schemeClr val="tx1"/>
                </a:solidFill>
              </a:rPr>
            </a:br>
            <a:r>
              <a:rPr lang="de-AT" sz="1500" b="1" dirty="0">
                <a:solidFill>
                  <a:schemeClr val="tx1"/>
                </a:solidFill>
              </a:rPr>
              <a:t>Pädagogischen Hochschulen</a:t>
            </a:r>
            <a:r>
              <a:rPr lang="de-AT" sz="1500" dirty="0">
                <a:solidFill>
                  <a:schemeClr val="tx1"/>
                </a:solidFill>
              </a:rPr>
              <a:t> mit Fokus auf </a:t>
            </a:r>
            <a:br>
              <a:rPr lang="de-AT" sz="1500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</a:rPr>
              <a:t>Digitalisierung </a:t>
            </a:r>
          </a:p>
          <a:p>
            <a:r>
              <a:rPr lang="de-AT" sz="1500" b="1" dirty="0">
                <a:solidFill>
                  <a:schemeClr val="tx1"/>
                </a:solidFill>
              </a:rPr>
              <a:t>Themenschwerpunkt</a:t>
            </a:r>
            <a:r>
              <a:rPr lang="de-AT" sz="1500" dirty="0">
                <a:solidFill>
                  <a:schemeClr val="tx1"/>
                </a:solidFill>
              </a:rPr>
              <a:t> im </a:t>
            </a:r>
            <a:r>
              <a:rPr lang="de-AT" sz="1500" b="1" dirty="0">
                <a:solidFill>
                  <a:schemeClr val="tx1"/>
                </a:solidFill>
              </a:rPr>
              <a:t>Call für 2024: </a:t>
            </a:r>
            <a:r>
              <a:rPr lang="de-AT" sz="1500" dirty="0">
                <a:solidFill>
                  <a:schemeClr val="tx1"/>
                </a:solidFill>
              </a:rPr>
              <a:t/>
            </a:r>
            <a:br>
              <a:rPr lang="de-AT" sz="1500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</a:rPr>
              <a:t>Künstliche Intelligenz im Schulalltag</a:t>
            </a:r>
            <a:endParaRPr lang="de-AT" sz="1500" dirty="0"/>
          </a:p>
          <a:p>
            <a:pPr lvl="1"/>
            <a:endParaRPr lang="de-AT" sz="1500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7648381" y="622113"/>
            <a:ext cx="1200177" cy="1379514"/>
            <a:chOff x="4438800" y="3124234"/>
            <a:chExt cx="1600236" cy="1839352"/>
          </a:xfrm>
        </p:grpSpPr>
        <p:sp>
          <p:nvSpPr>
            <p:cNvPr id="10" name="Sechseck 9"/>
            <p:cNvSpPr/>
            <p:nvPr/>
          </p:nvSpPr>
          <p:spPr>
            <a:xfrm rot="5400000">
              <a:off x="4319242" y="3243792"/>
              <a:ext cx="1839352" cy="16002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Sechseck 4"/>
            <p:cNvSpPr txBox="1"/>
            <p:nvPr/>
          </p:nvSpPr>
          <p:spPr>
            <a:xfrm>
              <a:off x="4688170" y="3410866"/>
              <a:ext cx="1101496" cy="12660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148" tIns="37148" rIns="37148" bIns="37148" numCol="1" spcCol="1270" anchor="ctr" anchorCtr="0">
              <a:no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975" dirty="0">
                  <a:solidFill>
                    <a:schemeClr val="bg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KI-Schwer-punkt in der Bildungs-forschung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25721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6511" y="1022957"/>
            <a:ext cx="5983894" cy="622091"/>
          </a:xfrm>
        </p:spPr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Digitale Schulentwicklung im </a:t>
            </a:r>
            <a:b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Bereich KI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36511" y="1917423"/>
            <a:ext cx="3601535" cy="2969739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AT" sz="1500" dirty="0">
                <a:solidFill>
                  <a:schemeClr val="tx1"/>
                </a:solidFill>
              </a:rPr>
              <a:t>Unterstützung durch </a:t>
            </a:r>
            <a:r>
              <a:rPr lang="de-AT" sz="1500" b="1" dirty="0" smtClean="0">
                <a:solidFill>
                  <a:schemeClr val="tx1"/>
                </a:solidFill>
              </a:rPr>
              <a:t>Schulnetzwerk </a:t>
            </a:r>
            <a:r>
              <a:rPr lang="de-AT" sz="1500" b="1" dirty="0" err="1">
                <a:solidFill>
                  <a:schemeClr val="tx1"/>
                </a:solidFill>
              </a:rPr>
              <a:t>eEducation</a:t>
            </a:r>
            <a:r>
              <a:rPr lang="de-AT" sz="1500" b="1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AT" sz="1500" b="1" dirty="0" smtClean="0">
                <a:solidFill>
                  <a:schemeClr val="tx1"/>
                </a:solidFill>
              </a:rPr>
              <a:t>Liste der </a:t>
            </a:r>
            <a:r>
              <a:rPr lang="de-AT" sz="1500" b="1" dirty="0">
                <a:solidFill>
                  <a:schemeClr val="tx1"/>
                </a:solidFill>
              </a:rPr>
              <a:t>KI-Pilotschulen </a:t>
            </a:r>
            <a:br>
              <a:rPr lang="de-AT" sz="1500" b="1" dirty="0">
                <a:solidFill>
                  <a:schemeClr val="tx1"/>
                </a:solidFill>
              </a:rPr>
            </a:br>
            <a:r>
              <a:rPr lang="de-AT" sz="1500" dirty="0" smtClean="0">
                <a:solidFill>
                  <a:schemeClr val="tx1"/>
                </a:solidFill>
              </a:rPr>
              <a:t>veröffentlicht auf der </a:t>
            </a:r>
            <a:r>
              <a:rPr lang="de-AT" sz="1500" dirty="0" err="1" smtClean="0">
                <a:solidFill>
                  <a:schemeClr val="tx1"/>
                </a:solidFill>
              </a:rPr>
              <a:t>eEducation</a:t>
            </a:r>
            <a:r>
              <a:rPr lang="de-AT" sz="1500" dirty="0" smtClean="0">
                <a:solidFill>
                  <a:schemeClr val="tx1"/>
                </a:solidFill>
              </a:rPr>
              <a:t>-Website</a:t>
            </a:r>
            <a:endParaRPr lang="de-AT" sz="15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AT" sz="1500" b="1" dirty="0" err="1">
                <a:solidFill>
                  <a:schemeClr val="tx1"/>
                </a:solidFill>
              </a:rPr>
              <a:t>Badge</a:t>
            </a:r>
            <a:r>
              <a:rPr lang="de-AT" sz="1500" b="1" dirty="0">
                <a:solidFill>
                  <a:schemeClr val="tx1"/>
                </a:solidFill>
              </a:rPr>
              <a:t> für Einsatz von KI </a:t>
            </a:r>
            <a:br>
              <a:rPr lang="de-AT" sz="1500" b="1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</a:rPr>
              <a:t>im Zusammenhang mit </a:t>
            </a:r>
            <a:br>
              <a:rPr lang="de-AT" sz="1500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</a:rPr>
              <a:t>Lernen und Lehren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de-AT" sz="1500" b="1" dirty="0">
                <a:solidFill>
                  <a:schemeClr val="tx1"/>
                </a:solidFill>
              </a:rPr>
              <a:t>Schwerpunktsetzung</a:t>
            </a:r>
            <a:r>
              <a:rPr lang="de-AT" sz="1500" dirty="0">
                <a:solidFill>
                  <a:schemeClr val="tx1"/>
                </a:solidFill>
              </a:rPr>
              <a:t> </a:t>
            </a:r>
            <a:br>
              <a:rPr lang="de-AT" sz="1500" dirty="0">
                <a:solidFill>
                  <a:schemeClr val="tx1"/>
                </a:solidFill>
              </a:rPr>
            </a:br>
            <a:r>
              <a:rPr lang="de-AT" sz="1500" dirty="0">
                <a:solidFill>
                  <a:schemeClr val="tx1"/>
                </a:solidFill>
              </a:rPr>
              <a:t>bei Fachtagungen</a:t>
            </a:r>
            <a:endParaRPr lang="de-AT" sz="1500" dirty="0"/>
          </a:p>
          <a:p>
            <a:pPr lvl="1"/>
            <a:endParaRPr lang="de-AT" sz="1500" dirty="0"/>
          </a:p>
        </p:txBody>
      </p:sp>
      <p:sp>
        <p:nvSpPr>
          <p:cNvPr id="10" name="Sechseck 9"/>
          <p:cNvSpPr/>
          <p:nvPr/>
        </p:nvSpPr>
        <p:spPr>
          <a:xfrm rot="5400000">
            <a:off x="7584655" y="733913"/>
            <a:ext cx="1379514" cy="1200177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Textfeld 12"/>
          <p:cNvSpPr txBox="1"/>
          <p:nvPr/>
        </p:nvSpPr>
        <p:spPr>
          <a:xfrm>
            <a:off x="7756235" y="987752"/>
            <a:ext cx="103635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975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Fokus auf </a:t>
            </a:r>
            <a:br>
              <a:rPr lang="de-AT" sz="975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sz="975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digitale Schul-entwicklung </a:t>
            </a:r>
            <a:r>
              <a:rPr lang="de-AT" sz="975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eEducation</a:t>
            </a:r>
            <a:r>
              <a:rPr lang="de-AT" sz="975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018" y="2253176"/>
            <a:ext cx="3131798" cy="1968827"/>
          </a:xfrm>
          <a:prstGeom prst="rect">
            <a:avLst/>
          </a:prstGeom>
        </p:spPr>
      </p:pic>
      <p:pic>
        <p:nvPicPr>
          <p:cNvPr id="6146" name="Picture 2" descr="https://eeducation.at/fileadmin/_processed_/3/3/csm_eEd_Badges_KI_oldStyle__2__2488b8d46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092" y="1258254"/>
            <a:ext cx="1213898" cy="120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3874576" y="4340649"/>
            <a:ext cx="48148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600" dirty="0">
                <a:hlinkClick r:id="rId4"/>
              </a:rPr>
              <a:t>https://</a:t>
            </a:r>
            <a:r>
              <a:rPr lang="de-AT" sz="1600" dirty="0" smtClean="0">
                <a:hlinkClick r:id="rId4"/>
              </a:rPr>
              <a:t>eeducation.at/community/ki-initiative-des-bm</a:t>
            </a:r>
            <a:r>
              <a:rPr lang="de-AT" sz="1600" dirty="0" smtClean="0"/>
              <a:t> </a:t>
            </a:r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7020696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r="2107"/>
          <a:stretch/>
        </p:blipFill>
        <p:spPr>
          <a:xfrm>
            <a:off x="0" y="0"/>
            <a:ext cx="9204960" cy="5147840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213360" y="180728"/>
            <a:ext cx="1988820" cy="267765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262626"/>
                </a:solidFill>
              </a:rPr>
              <a:t>Meine</a:t>
            </a:r>
            <a:r>
              <a:rPr lang="en-US" sz="1400" b="1" dirty="0">
                <a:solidFill>
                  <a:srgbClr val="262626"/>
                </a:solidFill>
              </a:rPr>
              <a:t> </a:t>
            </a:r>
            <a:r>
              <a:rPr lang="en-US" sz="1400" b="1" dirty="0" err="1">
                <a:solidFill>
                  <a:srgbClr val="262626"/>
                </a:solidFill>
              </a:rPr>
              <a:t>Anfrage</a:t>
            </a:r>
            <a:r>
              <a:rPr lang="en-US" sz="1400" b="1" dirty="0">
                <a:solidFill>
                  <a:srgbClr val="262626"/>
                </a:solidFill>
              </a:rPr>
              <a:t>:</a:t>
            </a:r>
            <a:r>
              <a:rPr lang="en-US" sz="1400" dirty="0">
                <a:solidFill>
                  <a:srgbClr val="262626"/>
                </a:solidFill>
              </a:rPr>
              <a:t> </a:t>
            </a:r>
            <a:r>
              <a:rPr lang="de-AT" sz="1400" b="1" dirty="0" smtClean="0">
                <a:solidFill>
                  <a:srgbClr val="FF0000"/>
                </a:solidFill>
              </a:rPr>
              <a:t>Wie </a:t>
            </a:r>
            <a:r>
              <a:rPr lang="de-AT" sz="1400" b="1" dirty="0">
                <a:solidFill>
                  <a:srgbClr val="FF0000"/>
                </a:solidFill>
              </a:rPr>
              <a:t>stellst du dir eine moderne </a:t>
            </a:r>
            <a:r>
              <a:rPr lang="de-AT" sz="1400" b="1" dirty="0" smtClean="0">
                <a:solidFill>
                  <a:srgbClr val="FF0000"/>
                </a:solidFill>
              </a:rPr>
              <a:t>Schule </a:t>
            </a:r>
            <a:r>
              <a:rPr lang="de-AT" sz="1400" b="1" dirty="0">
                <a:solidFill>
                  <a:srgbClr val="FF0000"/>
                </a:solidFill>
              </a:rPr>
              <a:t>in </a:t>
            </a:r>
            <a:r>
              <a:rPr lang="de-AT" sz="1400" b="1" dirty="0" smtClean="0">
                <a:solidFill>
                  <a:srgbClr val="FF0000"/>
                </a:solidFill>
              </a:rPr>
              <a:t>Tirol </a:t>
            </a:r>
            <a:r>
              <a:rPr lang="de-AT" sz="1400" b="1" dirty="0">
                <a:solidFill>
                  <a:srgbClr val="FF0000"/>
                </a:solidFill>
              </a:rPr>
              <a:t>vor, in der die </a:t>
            </a:r>
            <a:r>
              <a:rPr lang="de-AT" sz="1400" b="1" dirty="0" smtClean="0">
                <a:solidFill>
                  <a:srgbClr val="FF0000"/>
                </a:solidFill>
              </a:rPr>
              <a:t>Kinder </a:t>
            </a:r>
            <a:r>
              <a:rPr lang="de-AT" sz="1400" b="1" dirty="0">
                <a:solidFill>
                  <a:srgbClr val="FF0000"/>
                </a:solidFill>
              </a:rPr>
              <a:t>mit künstlicher </a:t>
            </a:r>
            <a:r>
              <a:rPr lang="de-AT" sz="1400" b="1" dirty="0" err="1" smtClean="0">
                <a:solidFill>
                  <a:srgbClr val="FF0000"/>
                </a:solidFill>
              </a:rPr>
              <a:t>Intelli-genz</a:t>
            </a:r>
            <a:r>
              <a:rPr lang="de-AT" sz="1400" b="1" dirty="0" smtClean="0">
                <a:solidFill>
                  <a:srgbClr val="FF0000"/>
                </a:solidFill>
              </a:rPr>
              <a:t> </a:t>
            </a:r>
            <a:r>
              <a:rPr lang="de-AT" sz="1400" b="1" dirty="0" err="1" smtClean="0">
                <a:solidFill>
                  <a:srgbClr val="FF0000"/>
                </a:solidFill>
              </a:rPr>
              <a:t>verantwor-tungsvoll</a:t>
            </a:r>
            <a:r>
              <a:rPr lang="de-AT" sz="1400" b="1" dirty="0" smtClean="0">
                <a:solidFill>
                  <a:srgbClr val="FF0000"/>
                </a:solidFill>
              </a:rPr>
              <a:t> </a:t>
            </a:r>
            <a:r>
              <a:rPr lang="de-AT" sz="1400" b="1" dirty="0">
                <a:solidFill>
                  <a:srgbClr val="FF0000"/>
                </a:solidFill>
              </a:rPr>
              <a:t>umgehen und die </a:t>
            </a:r>
            <a:r>
              <a:rPr lang="de-AT" sz="1400" b="1" dirty="0" smtClean="0">
                <a:solidFill>
                  <a:srgbClr val="FF0000"/>
                </a:solidFill>
              </a:rPr>
              <a:t>Lehrpersonen </a:t>
            </a:r>
            <a:r>
              <a:rPr lang="de-AT" sz="1400" b="1" dirty="0">
                <a:solidFill>
                  <a:srgbClr val="FF0000"/>
                </a:solidFill>
              </a:rPr>
              <a:t>sie dazu anleiten, </a:t>
            </a:r>
            <a:r>
              <a:rPr lang="de-AT" sz="1400" b="1" dirty="0" smtClean="0">
                <a:solidFill>
                  <a:srgbClr val="FF0000"/>
                </a:solidFill>
              </a:rPr>
              <a:t>KI </a:t>
            </a:r>
            <a:r>
              <a:rPr lang="de-AT" sz="1400" b="1" dirty="0">
                <a:solidFill>
                  <a:srgbClr val="FF0000"/>
                </a:solidFill>
              </a:rPr>
              <a:t>generierte </a:t>
            </a:r>
            <a:r>
              <a:rPr lang="de-AT" sz="1400" b="1" dirty="0" smtClean="0">
                <a:solidFill>
                  <a:srgbClr val="FF0000"/>
                </a:solidFill>
              </a:rPr>
              <a:t>Inhalte </a:t>
            </a:r>
            <a:r>
              <a:rPr lang="de-AT" sz="1400" b="1" dirty="0">
                <a:solidFill>
                  <a:srgbClr val="FF0000"/>
                </a:solidFill>
              </a:rPr>
              <a:t>kritisch zu reflektieren? </a:t>
            </a:r>
            <a:r>
              <a:rPr lang="en-US" sz="1400" dirty="0" smtClean="0">
                <a:solidFill>
                  <a:srgbClr val="262626"/>
                </a:solidFill>
              </a:rPr>
              <a:t>(Microsoft Copilot)</a:t>
            </a:r>
            <a:endParaRPr lang="de-AT" sz="1400" dirty="0"/>
          </a:p>
        </p:txBody>
      </p:sp>
    </p:spTree>
    <p:extLst>
      <p:ext uri="{BB962C8B-B14F-4D97-AF65-F5344CB8AC3E}">
        <p14:creationId xmlns:p14="http://schemas.microsoft.com/office/powerpoint/2010/main" val="15714398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910383"/>
            <a:ext cx="7978525" cy="622091"/>
          </a:xfrm>
        </p:spPr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Neuer Microsoft-Lizenzvertrag für den Education-Bereich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39751" y="1440719"/>
            <a:ext cx="7978775" cy="354955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AT" sz="1600" dirty="0"/>
              <a:t>Dachvertrag von der BBG in </a:t>
            </a:r>
            <a:r>
              <a:rPr lang="de-AT" sz="1600" b="1" dirty="0"/>
              <a:t>drei Losen </a:t>
            </a:r>
            <a:r>
              <a:rPr lang="de-AT" sz="1600" dirty="0"/>
              <a:t>ausgeschrieben: </a:t>
            </a:r>
            <a:br>
              <a:rPr lang="de-AT" sz="1600" dirty="0"/>
            </a:br>
            <a:r>
              <a:rPr lang="de-AT" sz="1600" dirty="0"/>
              <a:t>1. Bundesschulen, 2. Pflichtschulen sowie 3. Universitäten und </a:t>
            </a:r>
            <a:r>
              <a:rPr lang="de-AT" sz="1600" dirty="0" err="1"/>
              <a:t>FHen</a:t>
            </a:r>
            <a:endParaRPr lang="de-AT" sz="1600" dirty="0"/>
          </a:p>
          <a:p>
            <a:pPr>
              <a:spcAft>
                <a:spcPts val="600"/>
              </a:spcAft>
            </a:pPr>
            <a:r>
              <a:rPr lang="de-AT" sz="1600" dirty="0"/>
              <a:t>abgeschlossen auf vier Jahre </a:t>
            </a:r>
            <a:r>
              <a:rPr lang="de-AT" sz="1600" b="1" dirty="0"/>
              <a:t>bis 31.12.2028</a:t>
            </a:r>
          </a:p>
          <a:p>
            <a:pPr>
              <a:spcAft>
                <a:spcPts val="600"/>
              </a:spcAft>
            </a:pPr>
            <a:r>
              <a:rPr lang="de-AT" sz="1600" b="1" dirty="0"/>
              <a:t>Zuschlag</a:t>
            </a:r>
            <a:r>
              <a:rPr lang="de-AT" sz="1600" dirty="0"/>
              <a:t> erging </a:t>
            </a:r>
            <a:r>
              <a:rPr lang="de-AT" sz="1600" b="1" dirty="0"/>
              <a:t>in allen drei Losen</a:t>
            </a:r>
            <a:r>
              <a:rPr lang="de-AT" sz="1600" dirty="0"/>
              <a:t> an </a:t>
            </a:r>
            <a:r>
              <a:rPr lang="de-AT" sz="1600" b="1" dirty="0" err="1"/>
              <a:t>SoftwareOne</a:t>
            </a:r>
            <a:endParaRPr lang="de-AT" sz="1600" b="1" dirty="0"/>
          </a:p>
          <a:p>
            <a:pPr>
              <a:spcAft>
                <a:spcPts val="600"/>
              </a:spcAft>
            </a:pPr>
            <a:r>
              <a:rPr lang="de-AT" sz="1600" dirty="0"/>
              <a:t>Preiserhöhung von ca. 10 % durch Inflationsanpassung </a:t>
            </a:r>
            <a:br>
              <a:rPr lang="de-AT" sz="1600" dirty="0"/>
            </a:br>
            <a:r>
              <a:rPr lang="de-AT" sz="1600" dirty="0"/>
              <a:t>im Vergleich zum Dachvertrag 2020</a:t>
            </a:r>
          </a:p>
          <a:p>
            <a:pPr>
              <a:spcAft>
                <a:spcPts val="600"/>
              </a:spcAft>
            </a:pPr>
            <a:r>
              <a:rPr lang="de-AT" sz="1600" dirty="0"/>
              <a:t>ausgeschrieben wurde eine Vielzahl von Microsoft-Produkten,</a:t>
            </a:r>
            <a:br>
              <a:rPr lang="de-AT" sz="1600" dirty="0"/>
            </a:br>
            <a:r>
              <a:rPr lang="de-AT" sz="1600" dirty="0"/>
              <a:t> u.a. auch Microsoft365 A3- und A5-Lizenzen</a:t>
            </a:r>
          </a:p>
          <a:p>
            <a:pPr>
              <a:spcAft>
                <a:spcPts val="600"/>
              </a:spcAft>
            </a:pPr>
            <a:r>
              <a:rPr lang="de-AT" sz="1600" dirty="0"/>
              <a:t>A3-Lizenzen durch BMBWF für </a:t>
            </a:r>
            <a:r>
              <a:rPr lang="de-AT" sz="1600" dirty="0" err="1"/>
              <a:t>BDen</a:t>
            </a:r>
            <a:r>
              <a:rPr lang="de-AT" sz="1600" dirty="0"/>
              <a:t>, </a:t>
            </a:r>
            <a:r>
              <a:rPr lang="de-AT" sz="1600" dirty="0" err="1"/>
              <a:t>PHen</a:t>
            </a:r>
            <a:r>
              <a:rPr lang="de-AT" sz="1600" dirty="0"/>
              <a:t> und Bundesschulen:</a:t>
            </a:r>
            <a:br>
              <a:rPr lang="de-AT" sz="1600" dirty="0"/>
            </a:br>
            <a:r>
              <a:rPr lang="de-AT" sz="1600" dirty="0"/>
              <a:t>bezahlt wird Anzahl der Lehrenden, Schüler sind kostenlos umfasst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57</a:t>
            </a:fld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6057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5" y="805614"/>
            <a:ext cx="7355305" cy="413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32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" y="765505"/>
            <a:ext cx="4671060" cy="4148386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5585460" y="765505"/>
            <a:ext cx="3299460" cy="4148386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262626"/>
                </a:solidFill>
              </a:rPr>
              <a:t>Meine</a:t>
            </a:r>
            <a:r>
              <a:rPr lang="en-US" sz="1400" b="1" dirty="0">
                <a:solidFill>
                  <a:srgbClr val="262626"/>
                </a:solidFill>
              </a:rPr>
              <a:t> </a:t>
            </a:r>
            <a:r>
              <a:rPr lang="en-US" sz="1400" b="1" dirty="0" err="1">
                <a:solidFill>
                  <a:srgbClr val="262626"/>
                </a:solidFill>
              </a:rPr>
              <a:t>Anfrage</a:t>
            </a:r>
            <a:r>
              <a:rPr lang="en-US" sz="1400" b="1" dirty="0">
                <a:solidFill>
                  <a:srgbClr val="262626"/>
                </a:solidFill>
              </a:rPr>
              <a:t>:</a:t>
            </a:r>
            <a:r>
              <a:rPr lang="en-US" sz="1400" dirty="0">
                <a:solidFill>
                  <a:srgbClr val="262626"/>
                </a:solidFill>
              </a:rPr>
              <a:t> </a:t>
            </a:r>
            <a:r>
              <a:rPr lang="en-US" sz="1400" b="1" dirty="0">
                <a:solidFill>
                  <a:srgbClr val="FF0000"/>
                </a:solidFill>
              </a:rPr>
              <a:t>das </a:t>
            </a:r>
            <a:r>
              <a:rPr lang="en-US" sz="1400" b="1" dirty="0" err="1">
                <a:solidFill>
                  <a:srgbClr val="FF0000"/>
                </a:solidFill>
              </a:rPr>
              <a:t>bildungsministerium</a:t>
            </a:r>
            <a:r>
              <a:rPr lang="en-US" sz="1400" b="1" dirty="0">
                <a:solidFill>
                  <a:srgbClr val="FF0000"/>
                </a:solidFill>
              </a:rPr>
              <a:t> am </a:t>
            </a:r>
            <a:r>
              <a:rPr lang="en-US" sz="1400" b="1" dirty="0" err="1">
                <a:solidFill>
                  <a:srgbClr val="FF0000"/>
                </a:solidFill>
              </a:rPr>
              <a:t>minoritenplatz</a:t>
            </a:r>
            <a:r>
              <a:rPr lang="en-US" sz="1400" b="1" dirty="0">
                <a:solidFill>
                  <a:srgbClr val="FF0000"/>
                </a:solidFill>
              </a:rPr>
              <a:t> 5 in </a:t>
            </a:r>
            <a:r>
              <a:rPr lang="en-US" sz="1400" b="1" dirty="0" err="1">
                <a:solidFill>
                  <a:srgbClr val="FF0000"/>
                </a:solidFill>
              </a:rPr>
              <a:t>wien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als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futuristisches</a:t>
            </a:r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en-US" sz="1400" b="1" dirty="0" err="1">
                <a:solidFill>
                  <a:srgbClr val="FF0000"/>
                </a:solidFill>
              </a:rPr>
              <a:t>gebäude</a:t>
            </a:r>
            <a:r>
              <a:rPr lang="en-US" sz="1400" b="1" dirty="0">
                <a:solidFill>
                  <a:srgbClr val="FF0000"/>
                </a:solidFill>
              </a:rPr>
              <a:t> mitten in den </a:t>
            </a:r>
            <a:r>
              <a:rPr lang="en-US" sz="1400" b="1" dirty="0" err="1">
                <a:solidFill>
                  <a:srgbClr val="FF0000"/>
                </a:solidFill>
              </a:rPr>
              <a:t>bergen</a:t>
            </a:r>
            <a:r>
              <a:rPr lang="en-US" sz="1400" b="1" dirty="0">
                <a:solidFill>
                  <a:srgbClr val="FF0000"/>
                </a:solidFill>
              </a:rPr>
              <a:t> in </a:t>
            </a:r>
            <a:r>
              <a:rPr lang="en-US" sz="1400" b="1" dirty="0" err="1">
                <a:solidFill>
                  <a:srgbClr val="FF0000"/>
                </a:solidFill>
              </a:rPr>
              <a:t>tirol</a:t>
            </a:r>
            <a:r>
              <a:rPr lang="en-US" sz="1400" b="1" dirty="0">
                <a:solidFill>
                  <a:srgbClr val="FF0000"/>
                </a:solidFill>
              </a:rPr>
              <a:t/>
            </a:r>
            <a:br>
              <a:rPr lang="en-US" sz="1400" b="1" dirty="0">
                <a:solidFill>
                  <a:srgbClr val="FF0000"/>
                </a:solidFill>
              </a:rPr>
            </a:br>
            <a:r>
              <a:rPr lang="en-US" sz="1400" b="1" dirty="0" err="1">
                <a:solidFill>
                  <a:srgbClr val="262626"/>
                </a:solidFill>
              </a:rPr>
              <a:t>Überarbeitete</a:t>
            </a:r>
            <a:r>
              <a:rPr lang="en-US" sz="1400" b="1" dirty="0">
                <a:solidFill>
                  <a:srgbClr val="262626"/>
                </a:solidFill>
              </a:rPr>
              <a:t> </a:t>
            </a:r>
            <a:r>
              <a:rPr lang="en-US" sz="1400" b="1" dirty="0" err="1">
                <a:solidFill>
                  <a:srgbClr val="262626"/>
                </a:solidFill>
              </a:rPr>
              <a:t>Anfrage</a:t>
            </a:r>
            <a:r>
              <a:rPr lang="en-US" sz="1400" b="1" dirty="0">
                <a:solidFill>
                  <a:srgbClr val="262626"/>
                </a:solidFill>
              </a:rPr>
              <a:t> </a:t>
            </a:r>
            <a:r>
              <a:rPr lang="en-US" sz="1400" b="1" dirty="0" err="1">
                <a:solidFill>
                  <a:srgbClr val="262626"/>
                </a:solidFill>
              </a:rPr>
              <a:t>vom</a:t>
            </a:r>
            <a:r>
              <a:rPr lang="en-US" sz="1400" b="1" dirty="0">
                <a:solidFill>
                  <a:srgbClr val="262626"/>
                </a:solidFill>
              </a:rPr>
              <a:t> System:</a:t>
            </a:r>
            <a:r>
              <a:rPr lang="en-US" sz="1400" dirty="0">
                <a:solidFill>
                  <a:srgbClr val="262626"/>
                </a:solidFill>
              </a:rPr>
              <a:t> The Ministry of Education located at </a:t>
            </a:r>
            <a:r>
              <a:rPr lang="en-US" sz="1400" dirty="0" err="1">
                <a:solidFill>
                  <a:srgbClr val="262626"/>
                </a:solidFill>
              </a:rPr>
              <a:t>Minoritenplatz</a:t>
            </a:r>
            <a:r>
              <a:rPr lang="en-US" sz="1400" dirty="0">
                <a:solidFill>
                  <a:srgbClr val="262626"/>
                </a:solidFill>
              </a:rPr>
              <a:t> 5 in Vienna, reimagined as a futuristic building nestled amidst the mountains of Tyrol in Austria. The structure exhibits state-of-the-art architecture with sleek lines and reflective glass panes. Surrounding it are the towering peaks of the Austrian Alps, covered in evergreen spruce and fir, with a backdrop of clear blue skies. Small Austrian-style houses can be seen scattered across the mountainside, blending traditional and modernity in this landscape</a:t>
            </a:r>
            <a:r>
              <a:rPr lang="en-US" sz="1400" dirty="0" smtClean="0">
                <a:solidFill>
                  <a:srgbClr val="262626"/>
                </a:solidFill>
              </a:rPr>
              <a:t>. (Microsoft Azure AI)</a:t>
            </a:r>
            <a:endParaRPr lang="de-AT" sz="1400" dirty="0"/>
          </a:p>
        </p:txBody>
      </p:sp>
    </p:spTree>
    <p:extLst>
      <p:ext uri="{BB962C8B-B14F-4D97-AF65-F5344CB8AC3E}">
        <p14:creationId xmlns:p14="http://schemas.microsoft.com/office/powerpoint/2010/main" val="323502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04280"/>
            <a:ext cx="7978525" cy="622091"/>
          </a:xfrm>
        </p:spPr>
        <p:txBody>
          <a:bodyPr/>
          <a:lstStyle/>
          <a:p>
            <a:r>
              <a:rPr lang="de-AT" dirty="0" smtClean="0"/>
              <a:t>Info-Flyer zur Nutzung digitaler Geräte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64" y="1293241"/>
            <a:ext cx="4554725" cy="2487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77" y="2393612"/>
            <a:ext cx="4554725" cy="2495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/>
          <a:srcRect b="21311"/>
          <a:stretch/>
        </p:blipFill>
        <p:spPr>
          <a:xfrm rot="480438">
            <a:off x="6280934" y="561099"/>
            <a:ext cx="3286527" cy="5488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hteck 5"/>
          <p:cNvSpPr/>
          <p:nvPr/>
        </p:nvSpPr>
        <p:spPr>
          <a:xfrm>
            <a:off x="506836" y="4184812"/>
            <a:ext cx="44482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/>
            <a:r>
              <a:rPr lang="de-AT" dirty="0">
                <a:solidFill>
                  <a:srgbClr val="C00000"/>
                </a:solidFill>
              </a:rPr>
              <a:t>LINK:</a:t>
            </a:r>
            <a:r>
              <a:rPr lang="de-AT" dirty="0">
                <a:solidFill>
                  <a:schemeClr val="dk1"/>
                </a:solidFill>
              </a:rPr>
              <a:t> </a:t>
            </a:r>
            <a:r>
              <a:rPr lang="de-AT" dirty="0">
                <a:solidFill>
                  <a:schemeClr val="dk1"/>
                </a:solidFill>
                <a:hlinkClick r:id="rId5"/>
              </a:rPr>
              <a:t>https://www.bmbwf.gv.at/ndg</a:t>
            </a:r>
            <a:r>
              <a:rPr lang="de-AT" dirty="0">
                <a:solidFill>
                  <a:schemeClr val="dk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18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r="1508"/>
          <a:stretch/>
        </p:blipFill>
        <p:spPr>
          <a:xfrm>
            <a:off x="-1" y="0"/>
            <a:ext cx="9174481" cy="5143500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213360" y="180729"/>
            <a:ext cx="3299460" cy="954107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262626"/>
                </a:solidFill>
              </a:rPr>
              <a:t>Meine</a:t>
            </a:r>
            <a:r>
              <a:rPr lang="en-US" sz="1400" b="1" dirty="0">
                <a:solidFill>
                  <a:srgbClr val="262626"/>
                </a:solidFill>
              </a:rPr>
              <a:t> </a:t>
            </a:r>
            <a:r>
              <a:rPr lang="en-US" sz="1400" b="1" dirty="0" err="1">
                <a:solidFill>
                  <a:srgbClr val="262626"/>
                </a:solidFill>
              </a:rPr>
              <a:t>Anfrage</a:t>
            </a:r>
            <a:r>
              <a:rPr lang="en-US" sz="1400" b="1" dirty="0">
                <a:solidFill>
                  <a:srgbClr val="262626"/>
                </a:solidFill>
              </a:rPr>
              <a:t>:</a:t>
            </a:r>
            <a:r>
              <a:rPr lang="en-US" sz="1400" dirty="0">
                <a:solidFill>
                  <a:srgbClr val="262626"/>
                </a:solidFill>
              </a:rPr>
              <a:t> </a:t>
            </a:r>
            <a:r>
              <a:rPr lang="de-AT" sz="1400" b="1" dirty="0">
                <a:solidFill>
                  <a:srgbClr val="FF0000"/>
                </a:solidFill>
              </a:rPr>
              <a:t>die </a:t>
            </a:r>
            <a:r>
              <a:rPr lang="de-AT" sz="1400" b="1" dirty="0" err="1">
                <a:solidFill>
                  <a:srgbClr val="FF0000"/>
                </a:solidFill>
              </a:rPr>
              <a:t>bildungsdirektion</a:t>
            </a:r>
            <a:r>
              <a:rPr lang="de-AT" sz="1400" b="1" dirty="0">
                <a:solidFill>
                  <a:srgbClr val="FF0000"/>
                </a:solidFill>
              </a:rPr>
              <a:t> in </a:t>
            </a:r>
            <a:r>
              <a:rPr lang="de-AT" sz="1400" b="1" dirty="0" err="1">
                <a:solidFill>
                  <a:srgbClr val="FF0000"/>
                </a:solidFill>
              </a:rPr>
              <a:t>innsbruck</a:t>
            </a:r>
            <a:r>
              <a:rPr lang="de-AT" sz="1400" b="1" dirty="0">
                <a:solidFill>
                  <a:srgbClr val="FF0000"/>
                </a:solidFill>
              </a:rPr>
              <a:t> als futuristisches </a:t>
            </a:r>
            <a:r>
              <a:rPr lang="de-AT" sz="1400" b="1" dirty="0" err="1">
                <a:solidFill>
                  <a:srgbClr val="FF0000"/>
                </a:solidFill>
              </a:rPr>
              <a:t>gebäude</a:t>
            </a:r>
            <a:r>
              <a:rPr lang="de-AT" sz="1400" b="1" dirty="0">
                <a:solidFill>
                  <a:srgbClr val="FF0000"/>
                </a:solidFill>
              </a:rPr>
              <a:t> mitten in den bergen in </a:t>
            </a:r>
            <a:r>
              <a:rPr lang="de-AT" sz="1400" b="1" dirty="0" err="1">
                <a:solidFill>
                  <a:srgbClr val="FF0000"/>
                </a:solidFill>
              </a:rPr>
              <a:t>tirol</a:t>
            </a:r>
            <a:r>
              <a:rPr lang="en-US" sz="1400" b="1" dirty="0">
                <a:solidFill>
                  <a:srgbClr val="FF0000"/>
                </a:solidFill>
              </a:rPr>
              <a:t/>
            </a:r>
            <a:br>
              <a:rPr lang="en-US" sz="1400" b="1" dirty="0">
                <a:solidFill>
                  <a:srgbClr val="FF0000"/>
                </a:solidFill>
              </a:rPr>
            </a:br>
            <a:r>
              <a:rPr lang="en-US" sz="1400" dirty="0" smtClean="0">
                <a:solidFill>
                  <a:srgbClr val="262626"/>
                </a:solidFill>
              </a:rPr>
              <a:t>(Microsoft Azure AI)</a:t>
            </a:r>
            <a:endParaRPr lang="de-AT" sz="1400" dirty="0"/>
          </a:p>
        </p:txBody>
      </p:sp>
    </p:spTree>
    <p:extLst>
      <p:ext uri="{BB962C8B-B14F-4D97-AF65-F5344CB8AC3E}">
        <p14:creationId xmlns:p14="http://schemas.microsoft.com/office/powerpoint/2010/main" val="5858171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558201" y="4790252"/>
            <a:ext cx="960324" cy="2000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de-AT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7"/>
          <a:stretch/>
        </p:blipFill>
        <p:spPr>
          <a:xfrm>
            <a:off x="521593" y="1036087"/>
            <a:ext cx="2298093" cy="1604147"/>
          </a:xfrm>
          <a:prstGeom prst="rect">
            <a:avLst/>
          </a:prstGeom>
        </p:spPr>
      </p:pic>
      <p:sp>
        <p:nvSpPr>
          <p:cNvPr id="8" name="Textplatzhalter 9">
            <a:extLst>
              <a:ext uri="{FF2B5EF4-FFF2-40B4-BE49-F238E27FC236}">
                <a16:creationId xmlns:a16="http://schemas.microsoft.com/office/drawing/2014/main" id="{05FDF2AC-02B4-458F-BBA4-D8E898C9483C}"/>
              </a:ext>
            </a:extLst>
          </p:cNvPr>
          <p:cNvSpPr txBox="1">
            <a:spLocks/>
          </p:cNvSpPr>
          <p:nvPr/>
        </p:nvSpPr>
        <p:spPr>
          <a:xfrm>
            <a:off x="412956" y="3266886"/>
            <a:ext cx="4053246" cy="1723391"/>
          </a:xfrm>
          <a:prstGeom prst="rect">
            <a:avLst/>
          </a:prstGeom>
        </p:spPr>
        <p:txBody>
          <a:bodyPr/>
          <a:lstStyle>
            <a:lvl1pPr marL="252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marR="0" indent="-25200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425"/>
              </a:spcAft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itchFamily="34" charset="0"/>
              <a:buChar char="–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Arial" pitchFamily="34" charset="0"/>
              <a:buChar char="»"/>
              <a:defRPr sz="18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200" b="1" dirty="0" smtClean="0"/>
              <a:t>Mag</a:t>
            </a:r>
            <a:r>
              <a:rPr lang="de-DE" sz="1200" b="1" dirty="0"/>
              <a:t>. Martin Bauer, MSc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200" dirty="0"/>
              <a:t>Bundesministerium für Bildung, </a:t>
            </a:r>
            <a:br>
              <a:rPr lang="de-DE" sz="1200" dirty="0"/>
            </a:br>
            <a:r>
              <a:rPr lang="de-DE" sz="1200" dirty="0"/>
              <a:t>Wissenschaft und Forschung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200" dirty="0"/>
              <a:t>Chief Digital Officer (</a:t>
            </a:r>
            <a:r>
              <a:rPr lang="de-DE" sz="1200" dirty="0" smtClean="0"/>
              <a:t>CDO)</a:t>
            </a:r>
            <a:br>
              <a:rPr lang="de-DE" sz="1200" dirty="0" smtClean="0"/>
            </a:br>
            <a:r>
              <a:rPr lang="de-DE" sz="1200" dirty="0" smtClean="0"/>
              <a:t>Leiter </a:t>
            </a:r>
            <a:r>
              <a:rPr lang="de-DE" sz="1200" dirty="0"/>
              <a:t>der </a:t>
            </a:r>
            <a:r>
              <a:rPr lang="de-DE" sz="1200" dirty="0" smtClean="0"/>
              <a:t>Gruppe IT, Digitalisierung und Medien</a:t>
            </a:r>
            <a:br>
              <a:rPr lang="de-DE" sz="1200" dirty="0" smtClean="0"/>
            </a:br>
            <a:r>
              <a:rPr lang="de-DE" sz="1200" dirty="0" smtClean="0"/>
              <a:t>Leiter der Abteilung IT-Didaktik</a:t>
            </a:r>
            <a:endParaRPr lang="de-DE" sz="1200" dirty="0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200" dirty="0" smtClean="0">
                <a:hlinkClick r:id="rId3"/>
              </a:rPr>
              <a:t>martin.bauer@bmbwf.gv.at</a:t>
            </a:r>
            <a:endParaRPr lang="de-DE" sz="1200" dirty="0"/>
          </a:p>
        </p:txBody>
      </p:sp>
      <p:sp>
        <p:nvSpPr>
          <p:cNvPr id="9" name="Titel 6">
            <a:extLst>
              <a:ext uri="{FF2B5EF4-FFF2-40B4-BE49-F238E27FC236}">
                <a16:creationId xmlns:a16="http://schemas.microsoft.com/office/drawing/2014/main" id="{2D045B8D-4354-418D-A5B3-536385506D1A}"/>
              </a:ext>
            </a:extLst>
          </p:cNvPr>
          <p:cNvSpPr txBox="1">
            <a:spLocks/>
          </p:cNvSpPr>
          <p:nvPr/>
        </p:nvSpPr>
        <p:spPr>
          <a:xfrm>
            <a:off x="513973" y="2693376"/>
            <a:ext cx="970316" cy="495967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1800" dirty="0">
                <a:solidFill>
                  <a:srgbClr val="E6320F"/>
                </a:solidFill>
              </a:rPr>
              <a:t>Kontakt</a:t>
            </a:r>
            <a:endParaRPr lang="de-DE" sz="2800" dirty="0">
              <a:solidFill>
                <a:srgbClr val="E632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374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Digitale Endgeräte in der Sek 2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39751" y="1623600"/>
            <a:ext cx="7978775" cy="263843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dirty="0" smtClean="0"/>
              <a:t>2024 treten die ersten Schüler/innen mit ihren Endgeräten </a:t>
            </a:r>
            <a:r>
              <a:rPr lang="de-DE" dirty="0"/>
              <a:t>in die </a:t>
            </a:r>
            <a:r>
              <a:rPr lang="de-DE" dirty="0" smtClean="0"/>
              <a:t>Sek 2 ein. Diese Geräte sind </a:t>
            </a:r>
            <a:r>
              <a:rPr lang="de-DE" b="1" dirty="0" smtClean="0"/>
              <a:t>Privatgeräte</a:t>
            </a:r>
            <a:r>
              <a:rPr lang="de-DE" dirty="0" smtClean="0"/>
              <a:t> und </a:t>
            </a:r>
            <a:r>
              <a:rPr lang="de-DE" b="1" dirty="0" smtClean="0"/>
              <a:t>als solche zu behandeln.</a:t>
            </a:r>
            <a:endParaRPr lang="de-DE" b="1" dirty="0"/>
          </a:p>
          <a:p>
            <a:pPr>
              <a:spcAft>
                <a:spcPts val="600"/>
              </a:spcAft>
            </a:pP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Über die </a:t>
            </a:r>
            <a:r>
              <a:rPr lang="de-AT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Nutzungsmöglichkeiten 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entscheiden Schulen der Sek 2 </a:t>
            </a:r>
            <a:r>
              <a:rPr lang="de-AT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autonom.</a:t>
            </a:r>
          </a:p>
          <a:p>
            <a:pPr>
              <a:spcAft>
                <a:spcPts val="600"/>
              </a:spcAft>
            </a:pPr>
            <a:r>
              <a:rPr lang="de-AT" b="1" dirty="0" smtClean="0"/>
              <a:t>Empfehlungen für Bring-</a:t>
            </a:r>
            <a:r>
              <a:rPr lang="de-AT" b="1" dirty="0" err="1" smtClean="0"/>
              <a:t>Your</a:t>
            </a:r>
            <a:r>
              <a:rPr lang="de-AT" b="1" dirty="0" smtClean="0"/>
              <a:t>-</a:t>
            </a:r>
            <a:r>
              <a:rPr lang="de-AT" b="1" dirty="0" err="1" smtClean="0"/>
              <a:t>Own</a:t>
            </a:r>
            <a:r>
              <a:rPr lang="de-AT" b="1" dirty="0" smtClean="0"/>
              <a:t>-Device-Szenario:</a:t>
            </a:r>
          </a:p>
          <a:p>
            <a:pPr lvl="1">
              <a:spcAft>
                <a:spcPts val="600"/>
              </a:spcAft>
            </a:pPr>
            <a:r>
              <a:rPr lang="de-AT" dirty="0">
                <a:latin typeface="Calibri" panose="020F0502020204030204" pitchFamily="34" charset="0"/>
                <a:cs typeface="Calibri" panose="020F0502020204030204" pitchFamily="34" charset="0"/>
              </a:rPr>
              <a:t>Vermeidung von 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Unterrichtssettings für spezifischen Gerätetyp</a:t>
            </a:r>
            <a:endParaRPr lang="de-A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Aft>
                <a:spcPts val="600"/>
              </a:spcAft>
            </a:pP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plattformunabhängige bzw. webbasierte </a:t>
            </a:r>
            <a:r>
              <a:rPr lang="de-AT" dirty="0">
                <a:latin typeface="Calibri" panose="020F0502020204030204" pitchFamily="34" charset="0"/>
                <a:cs typeface="Calibri" panose="020F0502020204030204" pitchFamily="34" charset="0"/>
              </a:rPr>
              <a:t>Anwendungen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Aft>
                <a:spcPts val="600"/>
              </a:spcAft>
            </a:pP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universelle, geräteunabhängige Lernsysteme (z.B. LMS, </a:t>
            </a:r>
            <a:r>
              <a:rPr lang="de-AT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eduvidual</a:t>
            </a:r>
            <a:r>
              <a:rPr lang="de-AT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Rechteck 4"/>
          <p:cNvSpPr/>
          <p:nvPr/>
        </p:nvSpPr>
        <p:spPr>
          <a:xfrm>
            <a:off x="540001" y="4388681"/>
            <a:ext cx="698198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e-AT" dirty="0">
                <a:solidFill>
                  <a:srgbClr val="C00000"/>
                </a:solidFill>
              </a:rPr>
              <a:t>LINK: </a:t>
            </a:r>
            <a:r>
              <a:rPr lang="de-AT" dirty="0">
                <a:solidFill>
                  <a:srgbClr val="FF0000"/>
                </a:solidFill>
                <a:hlinkClick r:id="rId2"/>
              </a:rPr>
              <a:t>https://www.bmbwf.gv.at/Themen/schule/zrp/dibi/deg_sekii.html</a:t>
            </a:r>
            <a:r>
              <a:rPr lang="de-AT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47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ieren 24"/>
          <p:cNvGrpSpPr/>
          <p:nvPr/>
        </p:nvGrpSpPr>
        <p:grpSpPr>
          <a:xfrm>
            <a:off x="3202777" y="935655"/>
            <a:ext cx="5566444" cy="3836757"/>
            <a:chOff x="481209" y="1000025"/>
            <a:chExt cx="5566444" cy="3836757"/>
          </a:xfrm>
        </p:grpSpPr>
        <p:grpSp>
          <p:nvGrpSpPr>
            <p:cNvPr id="23" name="Gruppieren 22"/>
            <p:cNvGrpSpPr/>
            <p:nvPr/>
          </p:nvGrpSpPr>
          <p:grpSpPr>
            <a:xfrm>
              <a:off x="481210" y="4098118"/>
              <a:ext cx="5503081" cy="738664"/>
              <a:chOff x="113377" y="3572093"/>
              <a:chExt cx="5503079" cy="738664"/>
            </a:xfrm>
          </p:grpSpPr>
          <p:sp>
            <p:nvSpPr>
              <p:cNvPr id="9" name="Textfeld 8"/>
              <p:cNvSpPr txBox="1"/>
              <p:nvPr/>
            </p:nvSpPr>
            <p:spPr>
              <a:xfrm>
                <a:off x="113377" y="3572093"/>
                <a:ext cx="46709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sz="1400" b="1" dirty="0" smtClean="0"/>
                  <a:t>Online-Seminar Angebote</a:t>
                </a:r>
              </a:p>
              <a:p>
                <a:r>
                  <a:rPr lang="de-AT" sz="1400" b="1" dirty="0" smtClean="0">
                    <a:solidFill>
                      <a:srgbClr val="E6320F"/>
                    </a:solidFill>
                  </a:rPr>
                  <a:t>283 Teilnehmer/innen </a:t>
                </a:r>
                <a:r>
                  <a:rPr lang="de-AT" sz="1400" dirty="0" smtClean="0"/>
                  <a:t>in </a:t>
                </a:r>
                <a:r>
                  <a:rPr lang="de-AT" sz="1400" b="1" dirty="0" smtClean="0">
                    <a:solidFill>
                      <a:srgbClr val="E6320F"/>
                    </a:solidFill>
                  </a:rPr>
                  <a:t>18 Online-Seminaren </a:t>
                </a:r>
                <a:r>
                  <a:rPr lang="de-AT" sz="1400" dirty="0" smtClean="0"/>
                  <a:t>im </a:t>
                </a:r>
                <a:r>
                  <a:rPr lang="de-AT" sz="1400" b="1" dirty="0" smtClean="0">
                    <a:solidFill>
                      <a:srgbClr val="E6320F"/>
                    </a:solidFill>
                  </a:rPr>
                  <a:t>Wintersemester 2023/24</a:t>
                </a:r>
              </a:p>
            </p:txBody>
          </p:sp>
          <p:pic>
            <p:nvPicPr>
              <p:cNvPr id="15" name="Grafik 1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962161" y="3731239"/>
                <a:ext cx="654295" cy="579518"/>
              </a:xfrm>
              <a:prstGeom prst="rect">
                <a:avLst/>
              </a:prstGeom>
            </p:spPr>
          </p:pic>
        </p:grpSp>
        <p:grpSp>
          <p:nvGrpSpPr>
            <p:cNvPr id="21" name="Gruppieren 20"/>
            <p:cNvGrpSpPr/>
            <p:nvPr/>
          </p:nvGrpSpPr>
          <p:grpSpPr>
            <a:xfrm>
              <a:off x="481210" y="1000025"/>
              <a:ext cx="5566442" cy="738664"/>
              <a:chOff x="392923" y="918903"/>
              <a:chExt cx="5490646" cy="738664"/>
            </a:xfrm>
          </p:grpSpPr>
          <p:sp>
            <p:nvSpPr>
              <p:cNvPr id="11" name="Textfeld 10"/>
              <p:cNvSpPr txBox="1"/>
              <p:nvPr/>
            </p:nvSpPr>
            <p:spPr>
              <a:xfrm>
                <a:off x="392923" y="918903"/>
                <a:ext cx="482507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sz="1400" b="1" dirty="0" smtClean="0"/>
                  <a:t>Onlinecampus (Online-Lernplattform) der Virtuellen PH </a:t>
                </a:r>
              </a:p>
              <a:p>
                <a:r>
                  <a:rPr lang="de-AT" sz="1400" b="1" dirty="0" smtClean="0">
                    <a:solidFill>
                      <a:srgbClr val="E6320F"/>
                    </a:solidFill>
                  </a:rPr>
                  <a:t>78.053</a:t>
                </a:r>
                <a:r>
                  <a:rPr lang="de-AT" sz="1400" b="1" dirty="0" smtClean="0"/>
                  <a:t> registrierte </a:t>
                </a:r>
                <a:r>
                  <a:rPr lang="de-AT" sz="1400" b="1" dirty="0" smtClean="0">
                    <a:solidFill>
                      <a:srgbClr val="E6320F"/>
                    </a:solidFill>
                  </a:rPr>
                  <a:t>Nutzer/innen</a:t>
                </a:r>
                <a:r>
                  <a:rPr lang="de-AT" sz="1400" dirty="0" smtClean="0"/>
                  <a:t/>
                </a:r>
                <a:br>
                  <a:rPr lang="de-AT" sz="1400" dirty="0" smtClean="0"/>
                </a:br>
                <a:r>
                  <a:rPr lang="de-AT" sz="1400" b="1" dirty="0" smtClean="0">
                    <a:solidFill>
                      <a:srgbClr val="E6320F"/>
                    </a:solidFill>
                  </a:rPr>
                  <a:t>17.000</a:t>
                </a:r>
                <a:r>
                  <a:rPr lang="de-AT" sz="1400" b="1" dirty="0" smtClean="0"/>
                  <a:t> </a:t>
                </a:r>
                <a:r>
                  <a:rPr lang="de-AT" sz="1400" b="1" dirty="0" smtClean="0">
                    <a:solidFill>
                      <a:srgbClr val="E6320F"/>
                    </a:solidFill>
                  </a:rPr>
                  <a:t>aktive</a:t>
                </a:r>
                <a:r>
                  <a:rPr lang="de-AT" sz="1400" b="1" dirty="0" smtClean="0"/>
                  <a:t> Nutzer/innen </a:t>
                </a:r>
                <a:r>
                  <a:rPr lang="de-AT" sz="1400" dirty="0" smtClean="0"/>
                  <a:t>im </a:t>
                </a:r>
                <a:r>
                  <a:rPr lang="de-AT" sz="1400" b="1" dirty="0" smtClean="0">
                    <a:solidFill>
                      <a:srgbClr val="E6320F"/>
                    </a:solidFill>
                  </a:rPr>
                  <a:t>Wintersemester 2023/24</a:t>
                </a:r>
              </a:p>
            </p:txBody>
          </p:sp>
          <p:pic>
            <p:nvPicPr>
              <p:cNvPr id="16" name="Grafik 1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13187" y="1067425"/>
                <a:ext cx="770382" cy="569694"/>
              </a:xfrm>
              <a:prstGeom prst="rect">
                <a:avLst/>
              </a:prstGeom>
            </p:spPr>
          </p:pic>
        </p:grpSp>
        <p:grpSp>
          <p:nvGrpSpPr>
            <p:cNvPr id="20" name="Gruppieren 19"/>
            <p:cNvGrpSpPr/>
            <p:nvPr/>
          </p:nvGrpSpPr>
          <p:grpSpPr>
            <a:xfrm>
              <a:off x="481210" y="1845017"/>
              <a:ext cx="5566443" cy="738664"/>
              <a:chOff x="616287" y="2707256"/>
              <a:chExt cx="5566443" cy="738664"/>
            </a:xfrm>
          </p:grpSpPr>
          <p:sp>
            <p:nvSpPr>
              <p:cNvPr id="8" name="Textfeld 7"/>
              <p:cNvSpPr txBox="1"/>
              <p:nvPr/>
            </p:nvSpPr>
            <p:spPr>
              <a:xfrm>
                <a:off x="616287" y="2707256"/>
                <a:ext cx="467096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sz="1400" b="1" dirty="0" err="1" smtClean="0"/>
                  <a:t>eLecture</a:t>
                </a:r>
                <a:r>
                  <a:rPr lang="de-AT" sz="1400" b="1" dirty="0" smtClean="0"/>
                  <a:t> Angebote (einstündige Webinare)</a:t>
                </a:r>
              </a:p>
              <a:p>
                <a:r>
                  <a:rPr lang="de-AT" sz="1400" b="1" dirty="0" smtClean="0">
                    <a:solidFill>
                      <a:srgbClr val="E6320F"/>
                    </a:solidFill>
                  </a:rPr>
                  <a:t>2.280 </a:t>
                </a:r>
                <a:r>
                  <a:rPr lang="de-AT" sz="1400" b="1" dirty="0" err="1" smtClean="0">
                    <a:solidFill>
                      <a:srgbClr val="E6320F"/>
                    </a:solidFill>
                  </a:rPr>
                  <a:t>eLecture</a:t>
                </a:r>
                <a:r>
                  <a:rPr lang="de-AT" sz="1400" b="1" dirty="0" smtClean="0">
                    <a:solidFill>
                      <a:srgbClr val="E6320F"/>
                    </a:solidFill>
                  </a:rPr>
                  <a:t>-Minuten </a:t>
                </a:r>
                <a:r>
                  <a:rPr lang="de-AT" sz="1400" dirty="0" smtClean="0"/>
                  <a:t>mit </a:t>
                </a:r>
                <a:r>
                  <a:rPr lang="de-AT" sz="1400" b="1" dirty="0" smtClean="0">
                    <a:solidFill>
                      <a:srgbClr val="E6320F"/>
                    </a:solidFill>
                  </a:rPr>
                  <a:t>2.129 Teilnehmer/innen </a:t>
                </a:r>
                <a:r>
                  <a:rPr lang="de-AT" sz="1400" dirty="0" smtClean="0"/>
                  <a:t>in </a:t>
                </a:r>
                <a:br>
                  <a:rPr lang="de-AT" sz="1400" dirty="0" smtClean="0"/>
                </a:br>
                <a:r>
                  <a:rPr lang="de-AT" sz="1400" dirty="0" smtClean="0"/>
                  <a:t>47 </a:t>
                </a:r>
                <a:r>
                  <a:rPr lang="de-AT" sz="1400" dirty="0" err="1" smtClean="0"/>
                  <a:t>eLectures</a:t>
                </a:r>
                <a:r>
                  <a:rPr lang="de-AT" sz="1400" dirty="0" smtClean="0"/>
                  <a:t> im </a:t>
                </a:r>
                <a:r>
                  <a:rPr lang="de-AT" sz="1400" b="1" dirty="0" smtClean="0">
                    <a:solidFill>
                      <a:srgbClr val="E6320F"/>
                    </a:solidFill>
                  </a:rPr>
                  <a:t>Wintersemester 2023/24</a:t>
                </a:r>
              </a:p>
            </p:txBody>
          </p:sp>
          <p:pic>
            <p:nvPicPr>
              <p:cNvPr id="17" name="Grafik 1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00095" y="2773371"/>
                <a:ext cx="682635" cy="606434"/>
              </a:xfrm>
              <a:prstGeom prst="rect">
                <a:avLst/>
              </a:prstGeom>
            </p:spPr>
          </p:pic>
        </p:grpSp>
        <p:grpSp>
          <p:nvGrpSpPr>
            <p:cNvPr id="22" name="Gruppieren 21"/>
            <p:cNvGrpSpPr/>
            <p:nvPr/>
          </p:nvGrpSpPr>
          <p:grpSpPr>
            <a:xfrm>
              <a:off x="481209" y="2690009"/>
              <a:ext cx="5550137" cy="1384995"/>
              <a:chOff x="5769731" y="636205"/>
              <a:chExt cx="5550137" cy="1384995"/>
            </a:xfrm>
          </p:grpSpPr>
          <p:sp>
            <p:nvSpPr>
              <p:cNvPr id="10" name="Textfeld 9"/>
              <p:cNvSpPr txBox="1"/>
              <p:nvPr/>
            </p:nvSpPr>
            <p:spPr>
              <a:xfrm>
                <a:off x="5769731" y="636205"/>
                <a:ext cx="467096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AT" sz="1400" b="1" dirty="0" smtClean="0"/>
                  <a:t>MOOC (Massive Open Online Course) Angebote </a:t>
                </a:r>
              </a:p>
              <a:p>
                <a:r>
                  <a:rPr lang="de-AT" sz="1400" b="1" dirty="0" smtClean="0">
                    <a:solidFill>
                      <a:srgbClr val="E6320F"/>
                    </a:solidFill>
                  </a:rPr>
                  <a:t>48.612 Teilnehmer/innen </a:t>
                </a:r>
                <a:r>
                  <a:rPr lang="de-AT" sz="1400" dirty="0" smtClean="0"/>
                  <a:t>seit dem Wintersemester 2020/21 in 8 MOOC-Angeboten</a:t>
                </a:r>
                <a:br>
                  <a:rPr lang="de-AT" sz="1400" dirty="0" smtClean="0"/>
                </a:br>
                <a:r>
                  <a:rPr lang="de-AT" sz="1400" b="1" dirty="0" smtClean="0">
                    <a:solidFill>
                      <a:srgbClr val="E6320F"/>
                    </a:solidFill>
                  </a:rPr>
                  <a:t>12.675 Teilnehmer/innen</a:t>
                </a:r>
                <a:r>
                  <a:rPr lang="de-AT" sz="1400" b="1" dirty="0" smtClean="0"/>
                  <a:t> </a:t>
                </a:r>
                <a:r>
                  <a:rPr lang="de-AT" sz="1400" dirty="0" smtClean="0"/>
                  <a:t>im </a:t>
                </a:r>
                <a:r>
                  <a:rPr lang="de-AT" sz="1400" b="1" dirty="0" smtClean="0">
                    <a:solidFill>
                      <a:srgbClr val="E6320F"/>
                    </a:solidFill>
                  </a:rPr>
                  <a:t>Wintersemester 2023/24</a:t>
                </a:r>
                <a:r>
                  <a:rPr lang="de-AT" sz="1400" dirty="0" smtClean="0">
                    <a:solidFill>
                      <a:srgbClr val="E6320F"/>
                    </a:solidFill>
                  </a:rPr>
                  <a:t> </a:t>
                </a:r>
                <a:r>
                  <a:rPr lang="de-AT" sz="1400" dirty="0" smtClean="0"/>
                  <a:t/>
                </a:r>
                <a:br>
                  <a:rPr lang="de-AT" sz="1400" dirty="0" smtClean="0"/>
                </a:br>
                <a:r>
                  <a:rPr lang="de-AT" sz="1400" dirty="0" smtClean="0"/>
                  <a:t>(u.a. </a:t>
                </a:r>
                <a:r>
                  <a:rPr lang="de-AT" sz="1400" dirty="0" err="1" smtClean="0"/>
                  <a:t>Distance</a:t>
                </a:r>
                <a:r>
                  <a:rPr lang="de-AT" sz="1400" dirty="0" smtClean="0"/>
                  <a:t> Learning MOOC, </a:t>
                </a:r>
                <a:r>
                  <a:rPr lang="de-AT" sz="1400" dirty="0" err="1" smtClean="0"/>
                  <a:t>digi.konzept</a:t>
                </a:r>
                <a:r>
                  <a:rPr lang="de-AT" sz="1400" dirty="0" smtClean="0"/>
                  <a:t> MOOC, </a:t>
                </a:r>
                <a:br>
                  <a:rPr lang="de-AT" sz="1400" dirty="0" smtClean="0"/>
                </a:br>
                <a:r>
                  <a:rPr lang="de-AT" sz="1400" dirty="0" smtClean="0"/>
                  <a:t>MOOC Lehrpläne NEU, digi.case MOOC)</a:t>
                </a:r>
              </a:p>
            </p:txBody>
          </p:sp>
          <p:pic>
            <p:nvPicPr>
              <p:cNvPr id="18" name="Grafik 1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71461" y="937510"/>
                <a:ext cx="748407" cy="699169"/>
              </a:xfrm>
              <a:prstGeom prst="rect">
                <a:avLst/>
              </a:prstGeom>
            </p:spPr>
          </p:pic>
        </p:grpSp>
      </p:grpSp>
      <p:grpSp>
        <p:nvGrpSpPr>
          <p:cNvPr id="24" name="Gruppieren 23"/>
          <p:cNvGrpSpPr/>
          <p:nvPr/>
        </p:nvGrpSpPr>
        <p:grpSpPr>
          <a:xfrm>
            <a:off x="310213" y="1471021"/>
            <a:ext cx="2614246" cy="2871839"/>
            <a:chOff x="6330874" y="1228532"/>
            <a:chExt cx="2614246" cy="2871839"/>
          </a:xfrm>
        </p:grpSpPr>
        <p:pic>
          <p:nvPicPr>
            <p:cNvPr id="6" name="Bildplatzhalter 15" descr="Ein Bild, das Grafiken, Schrift, Text, Screenshot enthält.&#10;&#10;Automatisch generierte Beschreibung">
              <a:extLst>
                <a:ext uri="{FF2B5EF4-FFF2-40B4-BE49-F238E27FC236}">
                  <a16:creationId xmlns:a16="http://schemas.microsoft.com/office/drawing/2014/main" id="{57246B81-BF89-0599-8F2F-999B326997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" b="1513"/>
            <a:stretch/>
          </p:blipFill>
          <p:spPr>
            <a:xfrm>
              <a:off x="6625499" y="1228532"/>
              <a:ext cx="2024996" cy="1383013"/>
            </a:xfrm>
            <a:prstGeom prst="rect">
              <a:avLst/>
            </a:prstGeom>
          </p:spPr>
        </p:pic>
        <p:sp>
          <p:nvSpPr>
            <p:cNvPr id="19" name="Textfeld 18"/>
            <p:cNvSpPr txBox="1"/>
            <p:nvPr/>
          </p:nvSpPr>
          <p:spPr>
            <a:xfrm>
              <a:off x="6330874" y="2715376"/>
              <a:ext cx="261424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AT" sz="1400" b="1" dirty="0"/>
                <a:t>b</a:t>
              </a:r>
              <a:r>
                <a:rPr lang="de-AT" sz="1400" b="1" dirty="0" smtClean="0"/>
                <a:t>undesweiter Schwerpunkt </a:t>
              </a:r>
              <a:r>
                <a:rPr lang="de-AT" sz="1400" dirty="0" smtClean="0"/>
                <a:t>zur </a:t>
              </a:r>
              <a:r>
                <a:rPr lang="de-AT" sz="1400" b="1" dirty="0" smtClean="0"/>
                <a:t>Unterstützung aller Pädagogischen Hochschulen </a:t>
              </a:r>
              <a:r>
                <a:rPr lang="de-AT" sz="1400" dirty="0" smtClean="0"/>
                <a:t>im Bereich </a:t>
              </a:r>
              <a:r>
                <a:rPr lang="de-AT" sz="1400" b="1" dirty="0" smtClean="0"/>
                <a:t>innovativer Lehr- &amp; Lernformate </a:t>
              </a:r>
              <a:r>
                <a:rPr lang="de-AT" sz="1400" dirty="0" smtClean="0"/>
                <a:t>und der </a:t>
              </a:r>
              <a:r>
                <a:rPr lang="de-AT" sz="1400" b="1" dirty="0" smtClean="0"/>
                <a:t>Fort- &amp; Weiterbildung von Lehrpersonen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470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150" y="216384"/>
            <a:ext cx="1779733" cy="424251"/>
          </a:xfr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78" y="792510"/>
            <a:ext cx="7641084" cy="431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2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publik-AT-4x3">
  <a:themeElements>
    <a:clrScheme name="Republik-AT">
      <a:dk1>
        <a:srgbClr val="000000"/>
      </a:dk1>
      <a:lt1>
        <a:srgbClr val="E6EFF3"/>
      </a:lt1>
      <a:dk2>
        <a:srgbClr val="E6320F"/>
      </a:dk2>
      <a:lt2>
        <a:srgbClr val="FFFFFF"/>
      </a:lt2>
      <a:accent1>
        <a:srgbClr val="CA0237"/>
      </a:accent1>
      <a:accent2>
        <a:srgbClr val="5FB564"/>
      </a:accent2>
      <a:accent3>
        <a:srgbClr val="950F53"/>
      </a:accent3>
      <a:accent4>
        <a:srgbClr val="F59C00"/>
      </a:accent4>
      <a:accent5>
        <a:srgbClr val="3BACBE"/>
      </a:accent5>
      <a:accent6>
        <a:srgbClr val="BCCF00"/>
      </a:accent6>
      <a:hlink>
        <a:srgbClr val="1C1C1C"/>
      </a:hlink>
      <a:folHlink>
        <a:srgbClr val="636362"/>
      </a:folHlink>
    </a:clrScheme>
    <a:fontScheme name="BKA2018-Schriften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MBWF-16x9.potx" id="{34D40799-B63E-4001-97F8-94EDBD357E4F}" vid="{F10EDC4D-045D-4063-872F-F10E84C90087}"/>
    </a:ext>
  </a:extLst>
</a:theme>
</file>

<file path=ppt/theme/theme2.xml><?xml version="1.0" encoding="utf-8"?>
<a:theme xmlns:a="http://schemas.openxmlformats.org/drawingml/2006/main" name="1_Republik-AT-4x3">
  <a:themeElements>
    <a:clrScheme name="Republik-AT">
      <a:dk1>
        <a:srgbClr val="000000"/>
      </a:dk1>
      <a:lt1>
        <a:srgbClr val="E6EFF3"/>
      </a:lt1>
      <a:dk2>
        <a:srgbClr val="E6320F"/>
      </a:dk2>
      <a:lt2>
        <a:srgbClr val="FFFFFF"/>
      </a:lt2>
      <a:accent1>
        <a:srgbClr val="CA0237"/>
      </a:accent1>
      <a:accent2>
        <a:srgbClr val="5FB564"/>
      </a:accent2>
      <a:accent3>
        <a:srgbClr val="950F53"/>
      </a:accent3>
      <a:accent4>
        <a:srgbClr val="F59C00"/>
      </a:accent4>
      <a:accent5>
        <a:srgbClr val="3BACBE"/>
      </a:accent5>
      <a:accent6>
        <a:srgbClr val="BCCF00"/>
      </a:accent6>
      <a:hlink>
        <a:srgbClr val="1C1C1C"/>
      </a:hlink>
      <a:folHlink>
        <a:srgbClr val="636362"/>
      </a:folHlink>
    </a:clrScheme>
    <a:fontScheme name="BKA2018-Schriften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MBWF-16x9.potx" id="{34D40799-B63E-4001-97F8-94EDBD357E4F}" vid="{F10EDC4D-045D-4063-872F-F10E84C90087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BDEEA7C07E81C4BBDFD1626650EA915" ma:contentTypeVersion="12" ma:contentTypeDescription="Ein neues Dokument erstellen." ma:contentTypeScope="" ma:versionID="b217e21237fc7e0f50b1875bdec4fe26">
  <xsd:schema xmlns:xsd="http://www.w3.org/2001/XMLSchema" xmlns:xs="http://www.w3.org/2001/XMLSchema" xmlns:p="http://schemas.microsoft.com/office/2006/metadata/properties" xmlns:ns2="96febb44-08b5-4c5c-bacf-aafed957487e" xmlns:ns3="b3d28b37-c4c3-4607-8105-f0a452051bd0" targetNamespace="http://schemas.microsoft.com/office/2006/metadata/properties" ma:root="true" ma:fieldsID="fe1a7f620cf28e3a2add8ecd0d431f13" ns2:_="" ns3:_="">
    <xsd:import namespace="96febb44-08b5-4c5c-bacf-aafed957487e"/>
    <xsd:import namespace="b3d28b37-c4c3-4607-8105-f0a452051b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febb44-08b5-4c5c-bacf-aafed95748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aa70c0e6-55e0-4975-a37f-dc7e11528d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d28b37-c4c3-4607-8105-f0a452051bd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7c4210c-e612-4754-a3aa-d7dbe950ecad}" ma:internalName="TaxCatchAll" ma:showField="CatchAllData" ma:web="b3d28b37-c4c3-4607-8105-f0a452051b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D0C780-738B-4D04-9A4B-4CF526F56842}"/>
</file>

<file path=customXml/itemProps2.xml><?xml version="1.0" encoding="utf-8"?>
<ds:datastoreItem xmlns:ds="http://schemas.openxmlformats.org/officeDocument/2006/customXml" ds:itemID="{933098E4-F030-45A7-A20E-B2AFDAC074F1}"/>
</file>

<file path=docProps/app.xml><?xml version="1.0" encoding="utf-8"?>
<Properties xmlns="http://schemas.openxmlformats.org/officeDocument/2006/extended-properties" xmlns:vt="http://schemas.openxmlformats.org/officeDocument/2006/docPropsVTypes">
  <Template>BMBWF-16x9</Template>
  <TotalTime>0</TotalTime>
  <Words>1459</Words>
  <Application>Microsoft Office PowerPoint</Application>
  <PresentationFormat>Bildschirmpräsentation (16:9)</PresentationFormat>
  <Paragraphs>197</Paragraphs>
  <Slides>61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61</vt:i4>
      </vt:variant>
    </vt:vector>
  </HeadingPairs>
  <TitlesOfParts>
    <vt:vector size="71" baseType="lpstr">
      <vt:lpstr>Arial</vt:lpstr>
      <vt:lpstr>Calibri</vt:lpstr>
      <vt:lpstr>Corbel</vt:lpstr>
      <vt:lpstr>Courier New</vt:lpstr>
      <vt:lpstr>Symbol</vt:lpstr>
      <vt:lpstr>Times New Roman</vt:lpstr>
      <vt:lpstr>Wingdings</vt:lpstr>
      <vt:lpstr>Republik-AT-4x3</vt:lpstr>
      <vt:lpstr>1_Republik-AT-4x3</vt:lpstr>
      <vt:lpstr>Objekt-Manager-Shellobjekt</vt:lpstr>
      <vt:lpstr>  Digitalisierung in der Schule</vt:lpstr>
      <vt:lpstr>Schulen mit IT-gestütztem Unterricht Sekundarstufe I</vt:lpstr>
      <vt:lpstr>Sprunghafter Anstieg digitaler Klassen in der Sekundarstufe I</vt:lpstr>
      <vt:lpstr>Sprunghafter Anstieg der Schülergeräte in der Sekundarstufe I</vt:lpstr>
      <vt:lpstr>Sprunghafter Anstieg der pädagogischen Arbeitsgeräte Lehrender</vt:lpstr>
      <vt:lpstr>Info-Flyer zur Nutzung digitaler Geräte</vt:lpstr>
      <vt:lpstr>Digitale Endgeräte in der Sek 2</vt:lpstr>
      <vt:lpstr>PowerPoint-Präsentation</vt:lpstr>
      <vt:lpstr>PowerPoint-Präsentation</vt:lpstr>
      <vt:lpstr>Digitale Grundbildung  in der Primarstufe</vt:lpstr>
      <vt:lpstr>Denken lernen, Probleme lösen mit digi.case </vt:lpstr>
      <vt:lpstr>DLPL mit digi.case:  teilnehmende Schulen Wintersemester 2023/24 </vt:lpstr>
      <vt:lpstr>Level I – ANALOG Papier, Schere …</vt:lpstr>
      <vt:lpstr>Level II – ANALOG Koffer</vt:lpstr>
      <vt:lpstr>PowerPoint-Präsentation</vt:lpstr>
      <vt:lpstr>PowerPoint-Präsentation</vt:lpstr>
      <vt:lpstr>PowerPoint-Präsentation</vt:lpstr>
      <vt:lpstr>Level III - DIGITAL Spiele</vt:lpstr>
      <vt:lpstr>PowerPoint-Präsentation</vt:lpstr>
      <vt:lpstr>Ergänzung: KI in Primarstufe</vt:lpstr>
      <vt:lpstr>Strategie zur  Künstlichen Intelligenz </vt:lpstr>
      <vt:lpstr>PowerPoint-Präsentation</vt:lpstr>
      <vt:lpstr>Virale Verbreitung im Vergleich</vt:lpstr>
      <vt:lpstr>PowerPoint-Präsentation</vt:lpstr>
      <vt:lpstr>KI verfasst eine Erörterung</vt:lpstr>
      <vt:lpstr>Lösung einer Schularbeitsaufgabe (HAK) durch ChatGPT</vt:lpstr>
      <vt:lpstr>PowerPoint-Präsentation</vt:lpstr>
      <vt:lpstr>PowerPoint-Präsentation</vt:lpstr>
      <vt:lpstr>ChatGPT übernimmt Coding-Arbeit</vt:lpstr>
      <vt:lpstr>Lebendige Porträts</vt:lpstr>
      <vt:lpstr>PowerPoint-Präsentation</vt:lpstr>
      <vt:lpstr>PowerPoint-Präsentation</vt:lpstr>
      <vt:lpstr>PowerPoint-Präsentation</vt:lpstr>
      <vt:lpstr>PowerPoint-Präsentation</vt:lpstr>
      <vt:lpstr>Fremdsprachenübersetzung mit DeepL</vt:lpstr>
      <vt:lpstr>Fremdsprachenübersetzung mit Google Translate</vt:lpstr>
      <vt:lpstr>KI im Browser: Barrierefreiheit</vt:lpstr>
      <vt:lpstr>KI im Browser: Webseite übersetzen</vt:lpstr>
      <vt:lpstr>KI im Browser: Math Solver</vt:lpstr>
      <vt:lpstr>PowerPoint-Präsentation</vt:lpstr>
      <vt:lpstr>MS Math als App am Smartphone</vt:lpstr>
      <vt:lpstr>Photomath</vt:lpstr>
      <vt:lpstr>Google Socratic</vt:lpstr>
      <vt:lpstr>PowerPoint-Präsentation</vt:lpstr>
      <vt:lpstr>… und einige weitere Ideen …</vt:lpstr>
      <vt:lpstr>Handreichung Auseinandersetzung  mit KI im Bildungssystem (30.08.2023)</vt:lpstr>
      <vt:lpstr>PowerPoint-Präsentation</vt:lpstr>
      <vt:lpstr>Schulpaket KI</vt:lpstr>
      <vt:lpstr>Lernen und Lehren mit KI</vt:lpstr>
      <vt:lpstr>Interaktive Landkarte mit den KI-Pilotschulen</vt:lpstr>
      <vt:lpstr>Unterrichtsmaterialien</vt:lpstr>
      <vt:lpstr>Aus-, Fort- und Weiterbildung </vt:lpstr>
      <vt:lpstr>KI bei schriftlichen Arbeiten</vt:lpstr>
      <vt:lpstr>KI-Schwerpunkt in der Bildungsforschung</vt:lpstr>
      <vt:lpstr>Digitale Schulentwicklung im  Bereich KI</vt:lpstr>
      <vt:lpstr>PowerPoint-Präsentation</vt:lpstr>
      <vt:lpstr>Neuer Microsoft-Lizenzvertrag für den Education-Bereich</vt:lpstr>
      <vt:lpstr>PowerPoint-Präsentation</vt:lpstr>
      <vt:lpstr>PowerPoint-Präsentation</vt:lpstr>
      <vt:lpstr>PowerPoint-Präsentation</vt:lpstr>
      <vt:lpstr>PowerPoint-Präsentation</vt:lpstr>
    </vt:vector>
  </TitlesOfParts>
  <Company>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Pflichtgegenstand Digitale Grundbildung</dc:title>
  <dc:creator>Waba Stephan</dc:creator>
  <cp:lastModifiedBy>Bauer Martin</cp:lastModifiedBy>
  <cp:revision>110</cp:revision>
  <cp:lastPrinted>2018-07-05T18:23:58Z</cp:lastPrinted>
  <dcterms:created xsi:type="dcterms:W3CDTF">2022-03-09T08:21:37Z</dcterms:created>
  <dcterms:modified xsi:type="dcterms:W3CDTF">2024-04-26T08:58:59Z</dcterms:modified>
</cp:coreProperties>
</file>