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47" r:id="rId1"/>
    <p:sldMasterId id="2147484219" r:id="rId2"/>
  </p:sldMasterIdLst>
  <p:notesMasterIdLst>
    <p:notesMasterId r:id="rId21"/>
  </p:notesMasterIdLst>
  <p:handoutMasterIdLst>
    <p:handoutMasterId r:id="rId22"/>
  </p:handoutMasterIdLst>
  <p:sldIdLst>
    <p:sldId id="346" r:id="rId3"/>
    <p:sldId id="351" r:id="rId4"/>
    <p:sldId id="370" r:id="rId5"/>
    <p:sldId id="373" r:id="rId6"/>
    <p:sldId id="380" r:id="rId7"/>
    <p:sldId id="382" r:id="rId8"/>
    <p:sldId id="397" r:id="rId9"/>
    <p:sldId id="393" r:id="rId10"/>
    <p:sldId id="422" r:id="rId11"/>
    <p:sldId id="402" r:id="rId12"/>
    <p:sldId id="403" r:id="rId13"/>
    <p:sldId id="407" r:id="rId14"/>
    <p:sldId id="409" r:id="rId15"/>
    <p:sldId id="406" r:id="rId16"/>
    <p:sldId id="408" r:id="rId17"/>
    <p:sldId id="410" r:id="rId18"/>
    <p:sldId id="416" r:id="rId19"/>
    <p:sldId id="417" r:id="rId20"/>
  </p:sldIdLst>
  <p:sldSz cx="12192000" cy="68580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699"/>
    <a:srgbClr val="EBC08B"/>
    <a:srgbClr val="A38059"/>
    <a:srgbClr val="FFF2E1"/>
    <a:srgbClr val="FCEF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171" autoAdjust="0"/>
  </p:normalViewPr>
  <p:slideViewPr>
    <p:cSldViewPr snapToGrid="0">
      <p:cViewPr varScale="1">
        <p:scale>
          <a:sx n="66" d="100"/>
          <a:sy n="66" d="100"/>
        </p:scale>
        <p:origin x="9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E4576E6-CB0C-44F6-B2BC-5C654A21CEB9}" type="datetimeFigureOut">
              <a:rPr lang="de-DE"/>
              <a:pPr>
                <a:defRPr/>
              </a:pPr>
              <a:t>23.04.2017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52B428B-CEC2-4CD3-B5C0-992679DD074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286F0B7-E8BC-4760-B2C3-FCF51AD0C1A8}" type="datetimeFigureOut">
              <a:rPr lang="de-AT"/>
              <a:pPr>
                <a:defRPr/>
              </a:pPr>
              <a:t>23.04.2017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de-AT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AT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0014EAB8-7493-444C-B1DF-A8310459123B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/>
          </a:p>
        </p:txBody>
      </p:sp>
      <p:sp>
        <p:nvSpPr>
          <p:cNvPr id="1331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6A3233-1EA0-4F8F-A29E-D12DE6BED0C2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931117B-ECA3-4315-8926-92FE8057EEE7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6921138-C968-4ED3-A4EC-33D2C107B6A3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/>
          </a:p>
          <a:p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90712E-207C-420B-A224-15602A1983EE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A2D832E-3330-4ACC-BBF8-FB7BA1A046D8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0972BE-2152-4708-B832-CBC8D06235EF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7FF21E-6AA7-4AE4-A120-D2F50F183B7F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4403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820E4D-8F8A-4E9A-848D-0FD8101BA274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/>
          </a:p>
        </p:txBody>
      </p:sp>
      <p:sp>
        <p:nvSpPr>
          <p:cNvPr id="4608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87B038-000F-4ABE-9F73-6FE5E529A011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4813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15235B6-C0F0-46A4-8F1C-207D4A446DE9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>
              <a:latin typeface="Century Gothic" panose="020B0502020202020204" pitchFamily="34" charset="0"/>
            </a:endParaRP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7A4F50B-896A-4A74-BED2-34DD4B2AA13E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>
              <a:latin typeface="Century Gothic" panose="020B0502020202020204" pitchFamily="34" charset="0"/>
            </a:endParaRPr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47D760A-B0C3-4692-8767-73ECC09662A6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>
              <a:latin typeface="Century Gothic" panose="020B0502020202020204" pitchFamily="34" charset="0"/>
            </a:endParaRPr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FEDB53-7C07-49A1-A6A6-A54290C5A288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>
              <a:latin typeface="Century Gothic" panose="020B0502020202020204" pitchFamily="34" charset="0"/>
            </a:endParaRPr>
          </a:p>
        </p:txBody>
      </p:sp>
      <p:sp>
        <p:nvSpPr>
          <p:cNvPr id="21508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2960313-554C-4535-BFBE-D0B8FC83AC8B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>
              <a:latin typeface="Century Gothic" panose="020B0502020202020204" pitchFamily="34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65A184B-0D71-42A9-AFC3-746E07AA7E73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>
              <a:latin typeface="Century Gothic" panose="020B0502020202020204" pitchFamily="34" charset="0"/>
            </a:endParaRP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DC22083-BF68-467F-A914-FD5B76A72329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5B57E9-62B0-42F1-A15F-78C8F52CB5F5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de-AT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29700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803275" indent="-30797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366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7319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227263" indent="-24606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844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6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988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56063" indent="-246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C3F9FC-A9B1-4CBE-A145-CF5504671F4E}" type="slidenum">
              <a:rPr lang="de-AT" altLang="de-DE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de-AT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04933-F9A3-42C6-A442-2CA74CF646AB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C254F8-60B0-4256-A7CF-66EC029D321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64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8D65A1-1EB9-4357-A95C-8A345C1CFFFE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51FCE-9562-4786-A142-4115B8F6281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186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E8A1-4A35-40DB-9B2C-E09B3D0BF5E6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529E6-0C0A-4C70-B91C-C169D43518E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6619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7486F-FD5E-4C5D-81CE-6381CC05E929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EE068-3363-453B-880C-EBFAD6B9164A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1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1791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39C90-3084-4ACB-88D4-1171D01B0CCD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635F1-DEA5-4E98-B41D-BA663687E564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111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6C099-A035-4961-9619-F09148CA6853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DDDF8-06F8-42DA-94CB-30F08355943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89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A8840-0EE0-467E-A965-D3CC15DF1A67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9C3A8-0149-4C75-8260-D50E57F4CEB0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316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54A99-11CC-4ADC-A0D9-07356C0612D3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B7EAD-9004-4486-8003-2100560BF543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6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EDF40-A5FE-4ECC-B42B-11EB8BF8F20A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F98D1-59BC-4972-BA76-731B0952966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9687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58B1-A8AE-42DD-A257-7EBFDF0DCFDA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714E1-DCDA-4A2A-A8E3-2A9E36195DA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08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/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465138" y="6459538"/>
            <a:ext cx="2619375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976DAB6-4994-43BD-881D-A2612BC8CE6F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538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E273B5F-C4B4-464D-A14C-3013A56C29C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75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82F5-2435-4B3B-A99D-76D17DA3BE4A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C7281-A874-4DA4-B540-E7DB96BCB59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48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CDCD-9902-4DF8-A416-45DBA18FD416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B16BF-105F-4B9F-8861-0C2231D75E7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36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74F53-7A82-4D3C-BA1D-6F2F03614FC8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67B45-EECD-4ED0-A0DE-127A8A081CBF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137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C5AB8-0C01-4238-B115-A84D476E504C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DD002-C481-4766-A3E1-A9EF5B10B04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320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2A46F-9721-4BAD-99FF-E7D86F50C8F3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7B0D3-1B35-4763-8A4D-6970CB97486C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66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82F40-FAA0-4CFB-8229-56252F573366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E8C5E-75F0-4324-8345-3657118D161D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716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206EA-62A6-444D-A849-774332124E69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827BC-0E36-4327-AE99-D57D0B3B9227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6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267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5983E-7957-41DB-A8D6-C682D44D7524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789E3-12FE-4F83-A7D5-3F708287686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87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ADDB3-732B-4192-9A9E-6F473AEC032E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51ECF-F3FA-4AE8-9B96-AE49A93D29EE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51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7203FB-8817-4A45-87C2-E6FF63336043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25F9B-4278-4107-BBCC-47D615CB6212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26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EE6B7-EE20-4E8A-A0CA-58F06F3B364C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8F578-820C-467E-8353-6DF33B1FF4B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575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4455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  <a:endParaRPr lang="en-US" alt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44550" y="1828800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7D6C85B-0F02-41E6-876B-DB7E482CA4E8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69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942622-A188-4C5C-9654-65D3FE92812B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1" r:id="rId1"/>
    <p:sldLayoutId id="2147484442" r:id="rId2"/>
    <p:sldLayoutId id="2147484443" r:id="rId3"/>
    <p:sldLayoutId id="2147484444" r:id="rId4"/>
    <p:sldLayoutId id="2147484445" r:id="rId5"/>
    <p:sldLayoutId id="2147484456" r:id="rId6"/>
    <p:sldLayoutId id="2147484446" r:id="rId7"/>
    <p:sldLayoutId id="2147484447" r:id="rId8"/>
    <p:sldLayoutId id="2147484448" r:id="rId9"/>
    <p:sldLayoutId id="2147484449" r:id="rId10"/>
    <p:sldLayoutId id="2147484450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Wingdings 2" panose="05020102010507070707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6963" y="287338"/>
            <a:ext cx="10058400" cy="14493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205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96963" y="1846263"/>
            <a:ext cx="100584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6963" y="6459538"/>
            <a:ext cx="2473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30F2A7D-AB4A-49E2-AC0B-3202968A48D0}" type="datetimeFigureOut">
              <a:rPr lang="en-US"/>
              <a:pPr>
                <a:defRPr/>
              </a:pPr>
              <a:t>4/23/2017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75" y="6459538"/>
            <a:ext cx="4822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 cap="all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1238" y="6459538"/>
            <a:ext cx="1311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01E472-9C9C-41DE-8053-67A01AB106A9}" type="slidenum">
              <a:rPr lang="en-US"/>
              <a:pPr>
                <a:defRPr/>
              </a:pPr>
              <a:t>‹Nr.›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800" y="1738313"/>
            <a:ext cx="996632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57" r:id="rId1"/>
    <p:sldLayoutId id="2147484451" r:id="rId2"/>
    <p:sldLayoutId id="2147484458" r:id="rId3"/>
    <p:sldLayoutId id="2147484452" r:id="rId4"/>
    <p:sldLayoutId id="2147484453" r:id="rId5"/>
    <p:sldLayoutId id="2147484454" r:id="rId6"/>
    <p:sldLayoutId id="2147484459" r:id="rId7"/>
    <p:sldLayoutId id="2147484460" r:id="rId8"/>
    <p:sldLayoutId id="2147484461" r:id="rId9"/>
    <p:sldLayoutId id="2147484455" r:id="rId10"/>
    <p:sldLayoutId id="2147484462" r:id="rId11"/>
  </p:sldLayoutIdLst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.astl@tsn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tirol.gv.at/moodle/course/view.php?id=16492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geogebra.org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smos.com/calculator" TargetMode="External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youtu.be/0P-Jkto2vCQ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www.pixabay.com/" TargetMode="External"/><Relationship Id="rId11" Type="http://schemas.openxmlformats.org/officeDocument/2006/relationships/image" Target="../media/image41.png"/><Relationship Id="rId5" Type="http://schemas.openxmlformats.org/officeDocument/2006/relationships/image" Target="../media/image36.png"/><Relationship Id="rId10" Type="http://schemas.openxmlformats.org/officeDocument/2006/relationships/image" Target="../media/image40.png"/><Relationship Id="rId4" Type="http://schemas.openxmlformats.org/officeDocument/2006/relationships/image" Target="../media/image4.png"/><Relationship Id="rId9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portal.tirol.gv.at/moodle/course/view.php?id=16620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s://goo.gl/X4aLQN" TargetMode="External"/><Relationship Id="rId7" Type="http://schemas.openxmlformats.org/officeDocument/2006/relationships/hyperlink" Target="https://goo.g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hyperlink" Target="https://de.khanacademy.org/math/arithmetic/fraction-arithmetic/arith-review-mult-frac-word-probs/v/multiplying-fractions-word-problem" TargetMode="External"/><Relationship Id="rId9" Type="http://schemas.openxmlformats.org/officeDocument/2006/relationships/hyperlink" Target="http://goqr.me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hyperlink" Target="http://baa.at/mm-team/mobile/elearn/puzzle_v30.php?projekt_id=3412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5" Type="http://schemas.openxmlformats.org/officeDocument/2006/relationships/hyperlink" Target="http://puzzle.ibach.at/" TargetMode="External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digikomp.at/praxis/portale/digitale-kompetenzen/digikomp8nms-ahs-unterstufe/unterrichtsbeispiele/beispiele-fuer-mobile-endgeraete.html" TargetMode="External"/><Relationship Id="rId5" Type="http://schemas.openxmlformats.org/officeDocument/2006/relationships/hyperlink" Target="http://www.digikomp.at/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4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1417638" y="4187825"/>
            <a:ext cx="9363075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altLang="de-DE" sz="4400" dirty="0">
                <a:solidFill>
                  <a:srgbClr val="525252"/>
                </a:solidFill>
                <a:latin typeface="Century Gothic" panose="020B0502020202020204" pitchFamily="34" charset="0"/>
              </a:rPr>
              <a:t>Workshop</a:t>
            </a:r>
          </a:p>
          <a:p>
            <a:pPr eaLnBrk="1" hangingPunct="1"/>
            <a:r>
              <a:rPr lang="de-AT" altLang="de-DE" sz="4400" dirty="0">
                <a:solidFill>
                  <a:srgbClr val="525252"/>
                </a:solidFill>
                <a:latin typeface="Century Gothic" panose="020B0502020202020204" pitchFamily="34" charset="0"/>
              </a:rPr>
              <a:t>Tablets im Mathematikunterricht</a:t>
            </a:r>
          </a:p>
          <a:p>
            <a:pPr eaLnBrk="1" hangingPunct="1"/>
            <a:br>
              <a:rPr lang="de-AT" altLang="de-DE" sz="2400" dirty="0">
                <a:solidFill>
                  <a:srgbClr val="525252"/>
                </a:solidFill>
                <a:latin typeface="Century Gothic" panose="020B0502020202020204" pitchFamily="34" charset="0"/>
              </a:rPr>
            </a:br>
            <a:r>
              <a:rPr lang="de-AT" altLang="de-DE" sz="2400" dirty="0">
                <a:solidFill>
                  <a:srgbClr val="525252"/>
                </a:solidFill>
                <a:latin typeface="Century Gothic" panose="020B0502020202020204" pitchFamily="34" charset="0"/>
              </a:rPr>
              <a:t>Klaus Astl (</a:t>
            </a:r>
            <a:r>
              <a:rPr lang="de-AT" altLang="de-DE" sz="2400" dirty="0">
                <a:solidFill>
                  <a:srgbClr val="525252"/>
                </a:solidFill>
                <a:latin typeface="Century Gothic" panose="020B0502020202020204" pitchFamily="34" charset="0"/>
                <a:hlinkClick r:id="rId3"/>
              </a:rPr>
              <a:t>k.astl@tsn.at</a:t>
            </a:r>
            <a:r>
              <a:rPr lang="de-AT" altLang="de-DE" sz="2400" dirty="0">
                <a:solidFill>
                  <a:srgbClr val="525252"/>
                </a:solidFill>
                <a:latin typeface="Century Gothic" panose="020B0502020202020204" pitchFamily="34" charset="0"/>
              </a:rPr>
              <a:t>)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10218738" y="5973763"/>
            <a:ext cx="163512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20. April 2017</a:t>
            </a:r>
          </a:p>
        </p:txBody>
      </p:sp>
      <p:pic>
        <p:nvPicPr>
          <p:cNvPr id="12292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307975"/>
            <a:ext cx="704532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3" name="Gruppieren 2"/>
          <p:cNvGrpSpPr>
            <a:grpSpLocks/>
          </p:cNvGrpSpPr>
          <p:nvPr/>
        </p:nvGrpSpPr>
        <p:grpSpPr bwMode="auto">
          <a:xfrm>
            <a:off x="8607425" y="1844675"/>
            <a:ext cx="2524125" cy="1603375"/>
            <a:chOff x="9487525" y="4297362"/>
            <a:chExt cx="1638300" cy="1066800"/>
          </a:xfrm>
        </p:grpSpPr>
        <p:pic>
          <p:nvPicPr>
            <p:cNvPr id="12294" name="Grafik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Grafik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extfeld 2"/>
          <p:cNvSpPr txBox="1"/>
          <p:nvPr/>
        </p:nvSpPr>
        <p:spPr>
          <a:xfrm>
            <a:off x="1417638" y="6373813"/>
            <a:ext cx="512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Basierend auf einer Präsentation von Andrea Prock!</a:t>
            </a:r>
            <a:endParaRPr lang="de-DE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69925" y="363538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400" dirty="0">
                <a:latin typeface="Century Gothic" panose="020B0502020202020204" pitchFamily="34" charset="0"/>
              </a:rPr>
              <a:t>Lernplattform</a:t>
            </a:r>
            <a:r>
              <a:rPr lang="de-AT" altLang="de-DE" dirty="0">
                <a:latin typeface="Century Gothic" panose="020B0502020202020204" pitchFamily="34" charset="0"/>
              </a:rPr>
              <a:t> </a:t>
            </a:r>
            <a:r>
              <a:rPr lang="de-AT" altLang="de-DE" sz="4400" dirty="0">
                <a:latin typeface="Century Gothic" panose="020B0502020202020204" pitchFamily="34" charset="0"/>
              </a:rPr>
              <a:t>Moodle</a:t>
            </a:r>
          </a:p>
        </p:txBody>
      </p:sp>
      <p:sp>
        <p:nvSpPr>
          <p:cNvPr id="30723" name="Inhaltsplatzhalter 1"/>
          <p:cNvSpPr txBox="1">
            <a:spLocks/>
          </p:cNvSpPr>
          <p:nvPr/>
        </p:nvSpPr>
        <p:spPr bwMode="auto">
          <a:xfrm>
            <a:off x="784225" y="1603375"/>
            <a:ext cx="4937125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de-AT" altLang="de-DE" sz="2800">
                <a:latin typeface="Century Gothic" panose="020B0502020202020204" pitchFamily="34" charset="0"/>
              </a:rPr>
              <a:t>Beispiel: Rationale Zahlen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de-AT" altLang="de-DE">
              <a:latin typeface="Century Gothic" panose="020B0502020202020204" pitchFamily="34" charset="0"/>
            </a:endParaRPr>
          </a:p>
        </p:txBody>
      </p:sp>
      <p:sp>
        <p:nvSpPr>
          <p:cNvPr id="30724" name="Textfeld 3"/>
          <p:cNvSpPr txBox="1">
            <a:spLocks noChangeArrowheads="1"/>
          </p:cNvSpPr>
          <p:nvPr/>
        </p:nvSpPr>
        <p:spPr bwMode="auto">
          <a:xfrm>
            <a:off x="5721350" y="5791200"/>
            <a:ext cx="609917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AT" altLang="de-DE" sz="1600">
                <a:solidFill>
                  <a:schemeClr val="tx1"/>
                </a:solidFill>
                <a:latin typeface="Century Gothic" panose="020B0502020202020204" pitchFamily="34" charset="0"/>
                <a:hlinkClick r:id="rId3"/>
              </a:rPr>
              <a:t>https://portal.tirol.gv.at/moodle/course/view.php?id=16492</a:t>
            </a:r>
            <a:endParaRPr lang="de-AT" altLang="de-DE" sz="16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AT" altLang="de-DE" sz="1800">
              <a:solidFill>
                <a:schemeClr val="tx1"/>
              </a:solidFill>
            </a:endParaRPr>
          </a:p>
        </p:txBody>
      </p:sp>
      <p:pic>
        <p:nvPicPr>
          <p:cNvPr id="3072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8175"/>
            <a:ext cx="56292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6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30729" name="Grafik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30" name="Grafik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Gerader Verbinder 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728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2905125"/>
            <a:ext cx="180022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32776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77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el 1"/>
          <p:cNvSpPr txBox="1">
            <a:spLocks/>
          </p:cNvSpPr>
          <p:nvPr/>
        </p:nvSpPr>
        <p:spPr>
          <a:xfrm>
            <a:off x="666750" y="414338"/>
            <a:ext cx="10058400" cy="1025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400" dirty="0" err="1">
                <a:latin typeface="Century Gothic" panose="020B0502020202020204" pitchFamily="34" charset="0"/>
              </a:rPr>
              <a:t>GeoGebra</a:t>
            </a:r>
            <a:endParaRPr lang="de-AT" altLang="de-DE" sz="4400" dirty="0">
              <a:latin typeface="Century Gothic" panose="020B0502020202020204" pitchFamily="34" charset="0"/>
            </a:endParaRPr>
          </a:p>
        </p:txBody>
      </p:sp>
      <p:cxnSp>
        <p:nvCxnSpPr>
          <p:cNvPr id="6" name="Gerader Verbinder 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77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" y="1635125"/>
            <a:ext cx="8737600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3913" y="1485900"/>
            <a:ext cx="1703387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eck 9"/>
          <p:cNvSpPr/>
          <p:nvPr/>
        </p:nvSpPr>
        <p:spPr>
          <a:xfrm>
            <a:off x="8323263" y="5502275"/>
            <a:ext cx="3322637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hlinkClick r:id="rId7"/>
              </a:rPr>
              <a:t>https://www.geogebra.org/</a:t>
            </a:r>
            <a:endParaRPr lang="de-AT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669925" y="44450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400" dirty="0" err="1">
                <a:latin typeface="Century Gothic" panose="020B0502020202020204" pitchFamily="34" charset="0"/>
              </a:rPr>
              <a:t>Desmos</a:t>
            </a:r>
            <a:r>
              <a:rPr lang="de-AT" altLang="de-DE" sz="4400" dirty="0">
                <a:latin typeface="Century Gothic" panose="020B0502020202020204" pitchFamily="34" charset="0"/>
              </a:rPr>
              <a:t> </a:t>
            </a:r>
            <a:r>
              <a:rPr lang="de-AT" altLang="de-DE" sz="4400" dirty="0" err="1">
                <a:latin typeface="Century Gothic" panose="020B0502020202020204" pitchFamily="34" charset="0"/>
              </a:rPr>
              <a:t>Graphing</a:t>
            </a:r>
            <a:r>
              <a:rPr lang="de-AT" altLang="de-DE" sz="4400" dirty="0">
                <a:latin typeface="Century Gothic" panose="020B0502020202020204" pitchFamily="34" charset="0"/>
              </a:rPr>
              <a:t> </a:t>
            </a:r>
            <a:r>
              <a:rPr lang="de-AT" altLang="de-DE" sz="4400" dirty="0" err="1">
                <a:latin typeface="Century Gothic" panose="020B0502020202020204" pitchFamily="34" charset="0"/>
              </a:rPr>
              <a:t>Calculator</a:t>
            </a:r>
            <a:endParaRPr lang="de-AT" altLang="de-DE" sz="4400" dirty="0">
              <a:latin typeface="Century Gothic" panose="020B0502020202020204" pitchFamily="34" charset="0"/>
            </a:endParaRP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592138" y="1625600"/>
            <a:ext cx="4035425" cy="443547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de-AT" sz="3100" b="1" dirty="0">
                <a:latin typeface="Century Gothic" panose="020B0502020202020204" pitchFamily="34" charset="0"/>
              </a:rPr>
              <a:t>Anwendung:</a:t>
            </a:r>
          </a:p>
          <a:p>
            <a:pPr marL="306000" indent="-306000" fontAlgn="auto">
              <a:spcAft>
                <a:spcPts val="0"/>
              </a:spcAft>
              <a:defRPr/>
            </a:pPr>
            <a:r>
              <a:rPr lang="de-AT" sz="2400" dirty="0">
                <a:latin typeface="Century Gothic" panose="020B0502020202020204" pitchFamily="34" charset="0"/>
              </a:rPr>
              <a:t>Funktionen</a:t>
            </a:r>
            <a:br>
              <a:rPr lang="de-AT" sz="2400" dirty="0"/>
            </a:br>
            <a:endParaRPr lang="de-AT" sz="2400" dirty="0"/>
          </a:p>
        </p:txBody>
      </p:sp>
      <p:grpSp>
        <p:nvGrpSpPr>
          <p:cNvPr id="34820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34826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7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Gerader Verbinder 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4822" name="Grafik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7563" y="1624013"/>
            <a:ext cx="6526212" cy="43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Grafik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847975"/>
            <a:ext cx="12954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Grafi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0988" y="2928938"/>
            <a:ext cx="1120775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Rechteck 3"/>
          <p:cNvSpPr>
            <a:spLocks noChangeArrowheads="1"/>
          </p:cNvSpPr>
          <p:nvPr/>
        </p:nvSpPr>
        <p:spPr bwMode="auto">
          <a:xfrm>
            <a:off x="1016000" y="5146675"/>
            <a:ext cx="92138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altLang="de-DE">
                <a:latin typeface="Century Gothic" panose="020B0502020202020204" pitchFamily="34" charset="0"/>
                <a:hlinkClick r:id="rId8"/>
              </a:rPr>
              <a:t>https://www.desmos.com/calculator</a:t>
            </a:r>
            <a:endParaRPr lang="de-AT" altLang="de-DE">
              <a:latin typeface="Century Gothic" panose="020B0502020202020204" pitchFamily="34" charset="0"/>
            </a:endParaRPr>
          </a:p>
          <a:p>
            <a:pPr eaLnBrk="1" hangingPunct="1"/>
            <a:endParaRPr lang="de-AT" altLang="de-DE">
              <a:latin typeface="Century Gothic" panose="020B0502020202020204" pitchFamily="34" charset="0"/>
            </a:endParaRPr>
          </a:p>
          <a:p>
            <a:pPr eaLnBrk="1" hangingPunct="1"/>
            <a:endParaRPr lang="de-AT" altLang="de-DE">
              <a:latin typeface="Century Gothic" panose="020B0502020202020204" pitchFamily="34" charset="0"/>
            </a:endParaRPr>
          </a:p>
          <a:p>
            <a:pPr eaLnBrk="1" hangingPunct="1"/>
            <a:endParaRPr lang="de-AT" altLang="de-D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 txBox="1">
            <a:spLocks/>
          </p:cNvSpPr>
          <p:nvPr/>
        </p:nvSpPr>
        <p:spPr>
          <a:xfrm>
            <a:off x="835025" y="414338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400" dirty="0" err="1">
                <a:latin typeface="Century Gothic" panose="020B0502020202020204" pitchFamily="34" charset="0"/>
              </a:rPr>
              <a:t>MySript</a:t>
            </a:r>
            <a:r>
              <a:rPr lang="de-AT" altLang="de-DE" sz="4400" dirty="0">
                <a:latin typeface="Century Gothic" panose="020B0502020202020204" pitchFamily="34" charset="0"/>
              </a:rPr>
              <a:t> </a:t>
            </a:r>
            <a:r>
              <a:rPr lang="de-AT" altLang="de-DE" sz="4400" dirty="0" err="1">
                <a:latin typeface="Century Gothic" panose="020B0502020202020204" pitchFamily="34" charset="0"/>
              </a:rPr>
              <a:t>Calculator</a:t>
            </a:r>
            <a:r>
              <a:rPr lang="de-AT" altLang="de-DE" sz="4400" dirty="0">
                <a:latin typeface="Century Gothic" panose="020B0502020202020204" pitchFamily="34" charset="0"/>
              </a:rPr>
              <a:t> / </a:t>
            </a:r>
            <a:r>
              <a:rPr lang="de-AT" altLang="de-DE" sz="4400" dirty="0" err="1">
                <a:latin typeface="Century Gothic" panose="020B0502020202020204" pitchFamily="34" charset="0"/>
              </a:rPr>
              <a:t>PhotoMath</a:t>
            </a:r>
            <a:endParaRPr lang="de-AT" altLang="de-DE" sz="4400" dirty="0">
              <a:latin typeface="Century Gothic" panose="020B0502020202020204" pitchFamily="34" charset="0"/>
            </a:endParaRPr>
          </a:p>
        </p:txBody>
      </p:sp>
      <p:grpSp>
        <p:nvGrpSpPr>
          <p:cNvPr id="36867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36875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Gerader Verbinder 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Inhaltsplatzhalter 2"/>
          <p:cNvSpPr txBox="1">
            <a:spLocks/>
          </p:cNvSpPr>
          <p:nvPr/>
        </p:nvSpPr>
        <p:spPr>
          <a:xfrm>
            <a:off x="541338" y="4803775"/>
            <a:ext cx="9374187" cy="163988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dirty="0">
                <a:latin typeface="Century Gothic" panose="020B0502020202020204" pitchFamily="34" charset="0"/>
              </a:rPr>
              <a:t>Formeln und Rechnungen mit der Hand (Stift oder Finger) schreiben</a:t>
            </a:r>
          </a:p>
          <a:p>
            <a:pPr marL="265113" indent="-265113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dirty="0">
                <a:latin typeface="Century Gothic" panose="020B0502020202020204" pitchFamily="34" charset="0"/>
              </a:rPr>
              <a:t>Mathematische Ausdrücke werden ohne Tastatur berechnet und in Druckschrift ausgegeben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de-AT" dirty="0"/>
          </a:p>
          <a:p>
            <a:pPr marL="306000" indent="-306000" fontAlgn="auto">
              <a:spcAft>
                <a:spcPts val="0"/>
              </a:spcAft>
              <a:defRPr/>
            </a:pPr>
            <a:endParaRPr lang="de-AT" dirty="0"/>
          </a:p>
          <a:p>
            <a:pPr marL="306000" indent="-306000" fontAlgn="auto">
              <a:spcAft>
                <a:spcPts val="0"/>
              </a:spcAft>
              <a:defRPr/>
            </a:pPr>
            <a:endParaRPr lang="de-AT" dirty="0"/>
          </a:p>
        </p:txBody>
      </p:sp>
      <p:pic>
        <p:nvPicPr>
          <p:cNvPr id="36870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1820863"/>
            <a:ext cx="23495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Grafi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330325"/>
            <a:ext cx="1439863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335088"/>
            <a:ext cx="1485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43"/>
          <a:stretch>
            <a:fillRect/>
          </a:stretch>
        </p:blipFill>
        <p:spPr bwMode="auto">
          <a:xfrm>
            <a:off x="8396288" y="1385888"/>
            <a:ext cx="25717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Grafik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3800475"/>
            <a:ext cx="2452688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4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38920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1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Gerader Verbinder 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el 1"/>
          <p:cNvSpPr txBox="1">
            <a:spLocks/>
          </p:cNvSpPr>
          <p:nvPr/>
        </p:nvSpPr>
        <p:spPr>
          <a:xfrm>
            <a:off x="669925" y="32385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400" dirty="0">
                <a:latin typeface="Century Gothic" panose="020B0502020202020204" pitchFamily="34" charset="0"/>
              </a:rPr>
              <a:t>Auswahl an Apps</a:t>
            </a:r>
          </a:p>
        </p:txBody>
      </p:sp>
      <p:pic>
        <p:nvPicPr>
          <p:cNvPr id="38917" name="Grafi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4863"/>
            <a:ext cx="105473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975" y="2306638"/>
            <a:ext cx="1181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Grafik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975" y="3854450"/>
            <a:ext cx="12858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40969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70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Gerader Verbinder 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feld 9"/>
          <p:cNvSpPr txBox="1">
            <a:spLocks noChangeArrowheads="1"/>
          </p:cNvSpPr>
          <p:nvPr/>
        </p:nvSpPr>
        <p:spPr bwMode="auto">
          <a:xfrm>
            <a:off x="669925" y="344488"/>
            <a:ext cx="47783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AT" altLang="de-D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App „</a:t>
            </a:r>
            <a:r>
              <a:rPr lang="de-AT" altLang="de-DE" sz="4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Stopmotion</a:t>
            </a:r>
            <a:r>
              <a:rPr lang="de-AT" altLang="de-DE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“</a:t>
            </a:r>
          </a:p>
        </p:txBody>
      </p:sp>
      <p:sp>
        <p:nvSpPr>
          <p:cNvPr id="40965" name="Inhaltsplatzhalter 6"/>
          <p:cNvSpPr txBox="1">
            <a:spLocks/>
          </p:cNvSpPr>
          <p:nvPr/>
        </p:nvSpPr>
        <p:spPr bwMode="auto">
          <a:xfrm>
            <a:off x="498475" y="1477963"/>
            <a:ext cx="1042987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de-AT" altLang="de-DE" sz="2400">
                <a:solidFill>
                  <a:schemeClr val="tx1"/>
                </a:solidFill>
                <a:latin typeface="Century Gothic" panose="020B0502020202020204" pitchFamily="34" charset="0"/>
              </a:rPr>
              <a:t>Beispiel: Umfangsformel eines Rechtecks herleiten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de-AT" altLang="de-DE" sz="2400">
              <a:solidFill>
                <a:schemeClr val="tx1"/>
              </a:solidFill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de-AT" altLang="de-DE" sz="2400">
              <a:solidFill>
                <a:schemeClr val="tx1"/>
              </a:solidFill>
            </a:endParaRP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endParaRPr lang="de-AT" altLang="de-DE" sz="2400">
              <a:solidFill>
                <a:schemeClr val="tx1"/>
              </a:solidFill>
            </a:endParaRPr>
          </a:p>
        </p:txBody>
      </p:sp>
      <p:pic>
        <p:nvPicPr>
          <p:cNvPr id="40966" name="Inhaltsplatzhalt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24"/>
          <a:stretch>
            <a:fillRect/>
          </a:stretch>
        </p:blipFill>
        <p:spPr bwMode="auto">
          <a:xfrm>
            <a:off x="5322888" y="2293938"/>
            <a:ext cx="4181475" cy="330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feld 4"/>
          <p:cNvSpPr txBox="1">
            <a:spLocks noChangeArrowheads="1"/>
          </p:cNvSpPr>
          <p:nvPr/>
        </p:nvSpPr>
        <p:spPr bwMode="auto">
          <a:xfrm>
            <a:off x="5584825" y="5865813"/>
            <a:ext cx="345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AT" altLang="de-DE" sz="1800">
                <a:solidFill>
                  <a:schemeClr val="tx1"/>
                </a:solidFill>
                <a:latin typeface="Century Gothic" panose="020B0502020202020204" pitchFamily="34" charset="0"/>
                <a:hlinkClick r:id="rId6"/>
              </a:rPr>
              <a:t>http://youtu.be/0P-Jkto2vCQ</a:t>
            </a:r>
            <a:endParaRPr lang="de-AT" altLang="de-DE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40968" name="Grafik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613" y="2468563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010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43022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023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Gerader Verbinder 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feld 9"/>
          <p:cNvSpPr txBox="1">
            <a:spLocks noChangeArrowheads="1"/>
          </p:cNvSpPr>
          <p:nvPr/>
        </p:nvSpPr>
        <p:spPr bwMode="auto">
          <a:xfrm>
            <a:off x="671513" y="322263"/>
            <a:ext cx="42624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AT" altLang="de-DE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App „Kamera“</a:t>
            </a:r>
          </a:p>
        </p:txBody>
      </p:sp>
      <p:sp>
        <p:nvSpPr>
          <p:cNvPr id="9" name="Inhaltsplatzhalter 6"/>
          <p:cNvSpPr txBox="1">
            <a:spLocks/>
          </p:cNvSpPr>
          <p:nvPr/>
        </p:nvSpPr>
        <p:spPr bwMode="auto">
          <a:xfrm>
            <a:off x="555625" y="1423988"/>
            <a:ext cx="5307013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de-AT" altLang="de-DE" sz="2400" dirty="0">
                <a:latin typeface="Century Gothic" panose="020B0502020202020204" pitchFamily="34" charset="0"/>
              </a:rPr>
              <a:t>Beispiel: Rechtecke fotografieren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de-AT" altLang="de-DE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AT" altLang="de-DE" sz="2400" dirty="0"/>
          </a:p>
          <a:p>
            <a:pPr eaLnBrk="1" fontAlgn="auto" hangingPunct="1">
              <a:spcAft>
                <a:spcPts val="0"/>
              </a:spcAft>
              <a:defRPr/>
            </a:pPr>
            <a:endParaRPr lang="de-AT" altLang="de-DE" sz="2400" dirty="0"/>
          </a:p>
        </p:txBody>
      </p:sp>
      <p:pic>
        <p:nvPicPr>
          <p:cNvPr id="43014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2305050"/>
            <a:ext cx="2160587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feld 10"/>
          <p:cNvSpPr txBox="1">
            <a:spLocks noChangeArrowheads="1"/>
          </p:cNvSpPr>
          <p:nvPr/>
        </p:nvSpPr>
        <p:spPr bwMode="auto">
          <a:xfrm>
            <a:off x="9690100" y="6456363"/>
            <a:ext cx="21812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altLang="de-DE" sz="1200">
                <a:latin typeface="Century Gothic" panose="020B0502020202020204" pitchFamily="34" charset="0"/>
              </a:rPr>
              <a:t>Quelle: </a:t>
            </a:r>
            <a:r>
              <a:rPr lang="de-AT" altLang="de-DE" sz="1200">
                <a:latin typeface="Century Gothic" panose="020B0502020202020204" pitchFamily="34" charset="0"/>
                <a:hlinkClick r:id="rId6"/>
              </a:rPr>
              <a:t>www.pixabay.com</a:t>
            </a:r>
            <a:endParaRPr lang="de-AT" altLang="de-DE" sz="1200">
              <a:latin typeface="Century Gothic" panose="020B0502020202020204" pitchFamily="34" charset="0"/>
            </a:endParaRPr>
          </a:p>
          <a:p>
            <a:pPr eaLnBrk="1" hangingPunct="1"/>
            <a:endParaRPr lang="de-AT" altLang="de-DE"/>
          </a:p>
        </p:txBody>
      </p:sp>
      <p:pic>
        <p:nvPicPr>
          <p:cNvPr id="43016" name="Grafik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4137025"/>
            <a:ext cx="21590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7" name="Grafik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2305050"/>
            <a:ext cx="2159000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Grafik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113" y="4232275"/>
            <a:ext cx="2160587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9" name="Grafik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2305050"/>
            <a:ext cx="2132013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0" name="Grafik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2354263"/>
            <a:ext cx="17716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21" name="Grafik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88" y="2305050"/>
            <a:ext cx="13430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Inhaltsplatzhalter 6"/>
          <p:cNvSpPr txBox="1">
            <a:spLocks/>
          </p:cNvSpPr>
          <p:nvPr/>
        </p:nvSpPr>
        <p:spPr bwMode="auto">
          <a:xfrm>
            <a:off x="669925" y="1616075"/>
            <a:ext cx="7807325" cy="422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de-AT" altLang="de-DE" sz="2400">
                <a:solidFill>
                  <a:schemeClr val="tx1"/>
                </a:solidFill>
                <a:latin typeface="Century Gothic" panose="020B0502020202020204" pitchFamily="34" charset="0"/>
              </a:rPr>
              <a:t>Lineal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de-AT" altLang="de-DE" sz="2400">
                <a:solidFill>
                  <a:schemeClr val="tx1"/>
                </a:solidFill>
                <a:latin typeface="Century Gothic" panose="020B0502020202020204" pitchFamily="34" charset="0"/>
              </a:rPr>
              <a:t>Entfernung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de-AT" altLang="de-DE" sz="2400">
                <a:solidFill>
                  <a:schemeClr val="tx1"/>
                </a:solidFill>
                <a:latin typeface="Century Gothic" panose="020B0502020202020204" pitchFamily="34" charset="0"/>
              </a:rPr>
              <a:t>Einheit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de-AT" altLang="de-DE" sz="2400">
                <a:solidFill>
                  <a:schemeClr val="tx1"/>
                </a:solidFill>
                <a:latin typeface="Century Gothic" panose="020B0502020202020204" pitchFamily="34" charset="0"/>
              </a:rPr>
              <a:t>Kompass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de-AT" altLang="de-DE" sz="2400">
                <a:solidFill>
                  <a:schemeClr val="tx1"/>
                </a:solidFill>
                <a:latin typeface="Century Gothic" panose="020B0502020202020204" pitchFamily="34" charset="0"/>
              </a:rPr>
              <a:t>Schall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de-AT" altLang="de-DE" sz="2400">
                <a:solidFill>
                  <a:schemeClr val="tx1"/>
                </a:solidFill>
                <a:latin typeface="Century Gothic" panose="020B0502020202020204" pitchFamily="34" charset="0"/>
              </a:rPr>
              <a:t>Licht</a:t>
            </a:r>
          </a:p>
          <a:p>
            <a:pPr eaLnBrk="1" hangingPunct="1"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</a:pPr>
            <a:r>
              <a:rPr lang="de-AT" altLang="de-DE" sz="2400">
                <a:solidFill>
                  <a:schemeClr val="tx1"/>
                </a:solidFill>
                <a:latin typeface="Century Gothic" panose="020B0502020202020204" pitchFamily="34" charset="0"/>
              </a:rPr>
              <a:t>…</a:t>
            </a:r>
          </a:p>
        </p:txBody>
      </p:sp>
      <p:sp>
        <p:nvSpPr>
          <p:cNvPr id="2" name="Rechteck 1"/>
          <p:cNvSpPr/>
          <p:nvPr/>
        </p:nvSpPr>
        <p:spPr>
          <a:xfrm>
            <a:off x="581025" y="6142038"/>
            <a:ext cx="6096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400" dirty="0">
              <a:solidFill>
                <a:schemeClr val="tx1">
                  <a:lumMod val="50000"/>
                  <a:lumOff val="50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Grafik 11" descr="https://play.google.com/store/apps/details?id=kr.aboy.tools&amp;hl=de" title="App Smart Tool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400" y="1358900"/>
            <a:ext cx="2797175" cy="4737100"/>
          </a:xfrm>
          <a:prstGeom prst="rect">
            <a:avLst/>
          </a:prstGeom>
        </p:spPr>
      </p:pic>
      <p:pic>
        <p:nvPicPr>
          <p:cNvPr id="45061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0" y="1562100"/>
            <a:ext cx="1439863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9"/>
          <p:cNvSpPr txBox="1">
            <a:spLocks noChangeArrowheads="1"/>
          </p:cNvSpPr>
          <p:nvPr/>
        </p:nvSpPr>
        <p:spPr bwMode="auto">
          <a:xfrm>
            <a:off x="669925" y="360363"/>
            <a:ext cx="32035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AT" altLang="de-DE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Smart Tools</a:t>
            </a:r>
          </a:p>
        </p:txBody>
      </p:sp>
      <p:grpSp>
        <p:nvGrpSpPr>
          <p:cNvPr id="45063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45065" name="Grafik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6" name="Grafik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3" name="Gerader Verbinder 12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6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47111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112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6" name="Gerader Verbinder 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itel 1"/>
          <p:cNvSpPr txBox="1">
            <a:spLocks/>
          </p:cNvSpPr>
          <p:nvPr/>
        </p:nvSpPr>
        <p:spPr>
          <a:xfrm>
            <a:off x="669925" y="442913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3600" dirty="0">
                <a:latin typeface="Century Gothic" panose="020B0502020202020204" pitchFamily="34" charset="0"/>
              </a:rPr>
              <a:t>Link zum Kurs Tablets im Mathematikunterricht</a:t>
            </a:r>
          </a:p>
        </p:txBody>
      </p:sp>
      <p:pic>
        <p:nvPicPr>
          <p:cNvPr id="47109" name="Inhaltsplatzhalter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1508125"/>
            <a:ext cx="7869237" cy="428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feld 1"/>
          <p:cNvSpPr txBox="1">
            <a:spLocks noChangeArrowheads="1"/>
          </p:cNvSpPr>
          <p:nvPr/>
        </p:nvSpPr>
        <p:spPr bwMode="auto">
          <a:xfrm>
            <a:off x="1738313" y="5853113"/>
            <a:ext cx="68437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altLang="de-DE">
                <a:latin typeface="Century Gothic" panose="020B0502020202020204" pitchFamily="34" charset="0"/>
                <a:hlinkClick r:id="rId6"/>
              </a:rPr>
              <a:t>https://portal.tirol.gv.at/moodle/course/view.php?id=16620</a:t>
            </a:r>
            <a:endParaRPr lang="de-AT" altLang="de-DE">
              <a:latin typeface="Century Gothic" panose="020B0502020202020204" pitchFamily="34" charset="0"/>
            </a:endParaRPr>
          </a:p>
          <a:p>
            <a:pPr eaLnBrk="1" hangingPunct="1"/>
            <a:endParaRPr lang="de-AT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700088" y="369888"/>
            <a:ext cx="10929937" cy="228123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r>
              <a:rPr lang="de-AT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Mit</a:t>
            </a:r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AT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Tablets</a:t>
            </a:r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AT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auf</a:t>
            </a:r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AT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der</a:t>
            </a:r>
            <a:r>
              <a:rPr lang="de-AT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de-AT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Überholspur</a:t>
            </a:r>
          </a:p>
          <a:p>
            <a:pPr marL="0" indent="0" eaLnBrk="1" fontAlgn="auto" hangingPunct="1">
              <a:buFont typeface="Arial" panose="020B0604020202020204" pitchFamily="34" charset="0"/>
              <a:buNone/>
              <a:defRPr/>
            </a:pPr>
            <a:br>
              <a:rPr lang="de-AT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</a:br>
            <a:endParaRPr lang="de-AT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98725" y="6465888"/>
            <a:ext cx="7773988" cy="2460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10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http://diepresse.com/images/uploads/0/7/7/766071/streit_nach_ueberholverbot_zwei_ueberholverbot20120615095101.jpg</a:t>
            </a:r>
          </a:p>
        </p:txBody>
      </p:sp>
      <p:pic>
        <p:nvPicPr>
          <p:cNvPr id="14340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8" t="-113" r="15752" b="113"/>
          <a:stretch>
            <a:fillRect/>
          </a:stretch>
        </p:blipFill>
        <p:spPr bwMode="auto">
          <a:xfrm>
            <a:off x="1336675" y="2025650"/>
            <a:ext cx="2889250" cy="296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1" name="Gruppieren 12"/>
          <p:cNvGrpSpPr>
            <a:grpSpLocks/>
          </p:cNvGrpSpPr>
          <p:nvPr/>
        </p:nvGrpSpPr>
        <p:grpSpPr bwMode="auto">
          <a:xfrm>
            <a:off x="4379913" y="2025650"/>
            <a:ext cx="2836862" cy="2952750"/>
            <a:chOff x="6616395" y="2181898"/>
            <a:chExt cx="3840198" cy="3959459"/>
          </a:xfrm>
        </p:grpSpPr>
        <p:pic>
          <p:nvPicPr>
            <p:cNvPr id="14348" name="Grafik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6395" y="2181898"/>
              <a:ext cx="3840198" cy="3959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Grafik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444"/>
            <a:stretch>
              <a:fillRect/>
            </a:stretch>
          </p:blipFill>
          <p:spPr bwMode="auto">
            <a:xfrm>
              <a:off x="8536494" y="3463568"/>
              <a:ext cx="1238441" cy="960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2" name="Grafi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2025650"/>
            <a:ext cx="28606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3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14346" name="Grafik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7" name="Grafik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6" name="Gerader Verbinder 1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345" name="Textfeld 1"/>
          <p:cNvSpPr txBox="1">
            <a:spLocks noChangeArrowheads="1"/>
          </p:cNvSpPr>
          <p:nvPr/>
        </p:nvSpPr>
        <p:spPr bwMode="auto">
          <a:xfrm>
            <a:off x="552450" y="5072063"/>
            <a:ext cx="105378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de-DE"/>
              <a:t>Letztlich geht es nicht um „</a:t>
            </a:r>
            <a:r>
              <a:rPr lang="de-AT" altLang="de-DE" b="1"/>
              <a:t>Lernen mit neuen Medien</a:t>
            </a:r>
            <a:r>
              <a:rPr lang="de-AT" altLang="de-DE"/>
              <a:t>“, sondern um „</a:t>
            </a:r>
            <a:r>
              <a:rPr lang="de-AT" altLang="de-DE" b="1"/>
              <a:t>neues Lernen mit Medien</a:t>
            </a:r>
            <a:r>
              <a:rPr lang="de-AT" altLang="de-DE"/>
              <a:t>“. </a:t>
            </a:r>
            <a:br>
              <a:rPr lang="de-AT" altLang="de-DE"/>
            </a:br>
            <a:r>
              <a:rPr lang="de-AT" altLang="de-DE"/>
              <a:t>Dabei muss sich die Rolle des Lehrers vom Wissensvermittler hin zum Begleiter individueller Lernprozesse wandeln. </a:t>
            </a:r>
          </a:p>
          <a:p>
            <a:r>
              <a:rPr lang="de-AT" altLang="de-DE" sz="1200" i="1"/>
              <a:t>Prof. Dr. Stefan Aufenanger, Professor für Erziehungswissenschaft und Medienpädagogik an der Universität Mainz</a:t>
            </a:r>
          </a:p>
          <a:p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16396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7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el 1"/>
          <p:cNvSpPr txBox="1">
            <a:spLocks/>
          </p:cNvSpPr>
          <p:nvPr/>
        </p:nvSpPr>
        <p:spPr>
          <a:xfrm>
            <a:off x="666750" y="339725"/>
            <a:ext cx="10058400" cy="1025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400" dirty="0">
                <a:latin typeface="Century Gothic" panose="020B0502020202020204" pitchFamily="34" charset="0"/>
              </a:rPr>
              <a:t>Schule</a:t>
            </a:r>
            <a:r>
              <a:rPr lang="de-AT" altLang="de-DE" sz="4400" dirty="0"/>
              <a:t> </a:t>
            </a:r>
            <a:r>
              <a:rPr lang="de-AT" altLang="de-DE" sz="4400" dirty="0">
                <a:latin typeface="Century Gothic" panose="020B0502020202020204" pitchFamily="34" charset="0"/>
              </a:rPr>
              <a:t>im</a:t>
            </a:r>
            <a:r>
              <a:rPr lang="de-AT" altLang="de-DE" sz="4400" dirty="0"/>
              <a:t> </a:t>
            </a:r>
            <a:r>
              <a:rPr lang="de-AT" altLang="de-DE" sz="4400" dirty="0">
                <a:latin typeface="Century Gothic" panose="020B0502020202020204" pitchFamily="34" charset="0"/>
              </a:rPr>
              <a:t>Wandel</a:t>
            </a:r>
          </a:p>
        </p:txBody>
      </p:sp>
      <p:sp>
        <p:nvSpPr>
          <p:cNvPr id="16" name="Rechteck 15"/>
          <p:cNvSpPr/>
          <p:nvPr/>
        </p:nvSpPr>
        <p:spPr>
          <a:xfrm>
            <a:off x="993775" y="1397000"/>
            <a:ext cx="3076575" cy="156368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>
                <a:latin typeface="Century Gothic" panose="020B0502020202020204" pitchFamily="34" charset="0"/>
              </a:rPr>
              <a:t>Lerninhalte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>
                <a:latin typeface="Century Gothic" panose="020B0502020202020204" pitchFamily="34" charset="0"/>
              </a:rPr>
              <a:t>Sachwissen</a:t>
            </a:r>
          </a:p>
        </p:txBody>
      </p:sp>
      <p:sp>
        <p:nvSpPr>
          <p:cNvPr id="17" name="Rechteck 16"/>
          <p:cNvSpPr/>
          <p:nvPr/>
        </p:nvSpPr>
        <p:spPr>
          <a:xfrm>
            <a:off x="993775" y="3421063"/>
            <a:ext cx="3076575" cy="156368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>
                <a:latin typeface="Century Gothic" panose="020B0502020202020204" pitchFamily="34" charset="0"/>
              </a:rPr>
              <a:t>Input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>
                <a:latin typeface="Century Gothic" panose="020B0502020202020204" pitchFamily="34" charset="0"/>
              </a:rPr>
              <a:t>Lehrplan</a:t>
            </a:r>
          </a:p>
        </p:txBody>
      </p:sp>
      <p:sp>
        <p:nvSpPr>
          <p:cNvPr id="20" name="Rechteck 19"/>
          <p:cNvSpPr/>
          <p:nvPr/>
        </p:nvSpPr>
        <p:spPr>
          <a:xfrm>
            <a:off x="6926263" y="1381125"/>
            <a:ext cx="3484562" cy="15636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Kompetenzen</a:t>
            </a:r>
          </a:p>
        </p:txBody>
      </p:sp>
      <p:sp>
        <p:nvSpPr>
          <p:cNvPr id="21" name="Rechteck 20"/>
          <p:cNvSpPr/>
          <p:nvPr/>
        </p:nvSpPr>
        <p:spPr>
          <a:xfrm>
            <a:off x="6926263" y="3421063"/>
            <a:ext cx="3484562" cy="15636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Output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Bildungsstandards</a:t>
            </a:r>
          </a:p>
        </p:txBody>
      </p:sp>
      <p:sp>
        <p:nvSpPr>
          <p:cNvPr id="22" name="Pfeil nach rechts 7"/>
          <p:cNvSpPr/>
          <p:nvPr/>
        </p:nvSpPr>
        <p:spPr>
          <a:xfrm>
            <a:off x="4168775" y="2089150"/>
            <a:ext cx="2576513" cy="27463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3" name="Pfeil nach rechts 8"/>
          <p:cNvSpPr/>
          <p:nvPr/>
        </p:nvSpPr>
        <p:spPr>
          <a:xfrm>
            <a:off x="4168775" y="4000500"/>
            <a:ext cx="2576513" cy="2762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sp>
        <p:nvSpPr>
          <p:cNvPr id="25" name="Textfeld 2"/>
          <p:cNvSpPr txBox="1">
            <a:spLocks noChangeArrowheads="1"/>
          </p:cNvSpPr>
          <p:nvPr/>
        </p:nvSpPr>
        <p:spPr bwMode="auto">
          <a:xfrm>
            <a:off x="1162050" y="5332413"/>
            <a:ext cx="867251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DE" altLang="de-DE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„Kompetenzen</a:t>
            </a:r>
            <a:r>
              <a:rPr lang="de-DE" altLang="de-DE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Microsoft YaHei" panose="020B0503020204020204" pitchFamily="34" charset="-122"/>
                <a:cs typeface="Mangal" pitchFamily="18" charset="0"/>
              </a:rPr>
              <a:t> </a:t>
            </a:r>
            <a:r>
              <a:rPr lang="de-DE" altLang="de-DE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werden</a:t>
            </a:r>
            <a:r>
              <a:rPr lang="de-DE" altLang="de-DE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Microsoft YaHei" panose="020B0503020204020204" pitchFamily="34" charset="-122"/>
                <a:cs typeface="Mangal" pitchFamily="18" charset="0"/>
              </a:rPr>
              <a:t> </a:t>
            </a:r>
            <a:r>
              <a:rPr lang="de-DE" altLang="de-DE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erst</a:t>
            </a:r>
            <a:r>
              <a:rPr lang="de-DE" altLang="de-DE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Microsoft YaHei" panose="020B0503020204020204" pitchFamily="34" charset="-122"/>
                <a:cs typeface="Mangal" pitchFamily="18" charset="0"/>
              </a:rPr>
              <a:t> </a:t>
            </a:r>
            <a:r>
              <a:rPr lang="de-DE" altLang="de-DE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im</a:t>
            </a:r>
            <a:r>
              <a:rPr lang="de-DE" altLang="de-DE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Microsoft YaHei" panose="020B0503020204020204" pitchFamily="34" charset="-122"/>
                <a:cs typeface="Mangal" pitchFamily="18" charset="0"/>
              </a:rPr>
              <a:t> </a:t>
            </a:r>
            <a:r>
              <a:rPr lang="de-DE" altLang="de-DE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Handeln</a:t>
            </a:r>
            <a:r>
              <a:rPr lang="de-DE" altLang="de-DE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Microsoft YaHei" panose="020B0503020204020204" pitchFamily="34" charset="-122"/>
                <a:cs typeface="Mangal" pitchFamily="18" charset="0"/>
              </a:rPr>
              <a:t> </a:t>
            </a:r>
            <a:r>
              <a:rPr lang="de-DE" altLang="de-DE" i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sichtbar“</a:t>
            </a:r>
            <a:br>
              <a:rPr lang="de-DE" altLang="de-DE" sz="24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Microsoft YaHei" panose="020B0503020204020204" pitchFamily="34" charset="-122"/>
                <a:cs typeface="Mangal" pitchFamily="18" charset="0"/>
              </a:rPr>
            </a:br>
            <a:r>
              <a:rPr lang="de-DE" altLang="de-DE" sz="1400" i="1" dirty="0">
                <a:latin typeface="Verdana" panose="020B0604030504040204" pitchFamily="34" charset="0"/>
                <a:ea typeface="Microsoft YaHei" panose="020B0503020204020204" pitchFamily="34" charset="-122"/>
                <a:cs typeface="Mangal" pitchFamily="18" charset="0"/>
              </a:rPr>
              <a:t> </a:t>
            </a:r>
            <a:r>
              <a:rPr lang="de-DE" altLang="de-DE" sz="1400" dirty="0">
                <a:latin typeface="Verdana" panose="020B0604030504040204" pitchFamily="34" charset="0"/>
                <a:ea typeface="Microsoft YaHei" panose="020B0503020204020204" pitchFamily="34" charset="-122"/>
                <a:cs typeface="Mangal" pitchFamily="18" charset="0"/>
              </a:rPr>
              <a:t>(</a:t>
            </a:r>
            <a:r>
              <a:rPr lang="de-DE" altLang="de-DE" sz="1400" dirty="0" err="1">
                <a:latin typeface="Verdana" panose="020B0604030504040204" pitchFamily="34" charset="0"/>
                <a:ea typeface="Microsoft YaHei" panose="020B0503020204020204" pitchFamily="34" charset="-122"/>
                <a:cs typeface="Mangal" pitchFamily="18" charset="0"/>
              </a:rPr>
              <a:t>Erpenbeck</a:t>
            </a:r>
            <a:r>
              <a:rPr lang="de-DE" altLang="de-DE" sz="1400" dirty="0">
                <a:latin typeface="Verdana" panose="020B0604030504040204" pitchFamily="34" charset="0"/>
                <a:ea typeface="Microsoft YaHei" panose="020B0503020204020204" pitchFamily="34" charset="-122"/>
                <a:cs typeface="Mangal" pitchFamily="18" charset="0"/>
              </a:rPr>
              <a:t>/Sauter, 2007). </a:t>
            </a:r>
            <a:endParaRPr lang="de-AT" altLang="de-DE" sz="2400" dirty="0">
              <a:latin typeface="Gill Sans MT" panose="020B0502020104020203" pitchFamily="34" charset="0"/>
              <a:ea typeface="Microsoft YaHei" panose="020B0503020204020204" pitchFamily="34" charset="-122"/>
              <a:cs typeface="Mangal" pitchFamily="18" charset="0"/>
            </a:endParaRPr>
          </a:p>
        </p:txBody>
      </p:sp>
      <p:cxnSp>
        <p:nvCxnSpPr>
          <p:cNvPr id="26" name="Gerader Verbinder 2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18439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el 1"/>
          <p:cNvSpPr txBox="1">
            <a:spLocks/>
          </p:cNvSpPr>
          <p:nvPr/>
        </p:nvSpPr>
        <p:spPr>
          <a:xfrm>
            <a:off x="669925" y="371475"/>
            <a:ext cx="10058400" cy="1025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400" dirty="0">
                <a:latin typeface="Century Gothic" panose="020B0502020202020204" pitchFamily="34" charset="0"/>
              </a:rPr>
              <a:t>Universalgerät</a:t>
            </a:r>
            <a:r>
              <a:rPr lang="de-AT" altLang="de-DE" sz="4400" dirty="0"/>
              <a:t> </a:t>
            </a:r>
            <a:r>
              <a:rPr lang="de-AT" altLang="de-DE" sz="4400" dirty="0">
                <a:latin typeface="Century Gothic" panose="020B0502020202020204" pitchFamily="34" charset="0"/>
              </a:rPr>
              <a:t>Tablet</a:t>
            </a:r>
          </a:p>
        </p:txBody>
      </p:sp>
      <p:sp>
        <p:nvSpPr>
          <p:cNvPr id="7" name="Inhaltsplatzhalter 6"/>
          <p:cNvSpPr txBox="1">
            <a:spLocks/>
          </p:cNvSpPr>
          <p:nvPr/>
        </p:nvSpPr>
        <p:spPr>
          <a:xfrm>
            <a:off x="569913" y="1397000"/>
            <a:ext cx="3662362" cy="378618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de-AT" sz="2400" b="1" dirty="0">
              <a:latin typeface="Century Gothic" panose="020B0502020202020204" pitchFamily="34" charset="0"/>
            </a:endParaRPr>
          </a:p>
          <a:p>
            <a:pPr marL="450850" indent="-450850" fontAlgn="auto">
              <a:buFont typeface="Arial" panose="020B0604020202020204" pitchFamily="34" charset="0"/>
              <a:buChar char="•"/>
              <a:defRPr/>
            </a:pPr>
            <a:r>
              <a:rPr lang="de-AT" sz="2400" dirty="0">
                <a:latin typeface="Century Gothic" panose="020B0502020202020204" pitchFamily="34" charset="0"/>
              </a:rPr>
              <a:t>vielfältig einsetzbar</a:t>
            </a:r>
          </a:p>
          <a:p>
            <a:pPr marL="450850" indent="-450850" fontAlgn="auto">
              <a:buFont typeface="Arial" panose="020B0604020202020204" pitchFamily="34" charset="0"/>
              <a:buChar char="•"/>
              <a:defRPr/>
            </a:pPr>
            <a:r>
              <a:rPr lang="de-AT" sz="2400" dirty="0">
                <a:latin typeface="Century Gothic" panose="020B0502020202020204" pitchFamily="34" charset="0"/>
              </a:rPr>
              <a:t>schnell verfügbar</a:t>
            </a:r>
          </a:p>
          <a:p>
            <a:pPr marL="450850" indent="-450850" fontAlgn="auto">
              <a:buFont typeface="Arial" panose="020B0604020202020204" pitchFamily="34" charset="0"/>
              <a:buChar char="•"/>
              <a:defRPr/>
            </a:pPr>
            <a:r>
              <a:rPr lang="de-AT" sz="2400" dirty="0">
                <a:latin typeface="Century Gothic" panose="020B0502020202020204" pitchFamily="34" charset="0"/>
              </a:rPr>
              <a:t>geringes Gewicht</a:t>
            </a:r>
          </a:p>
          <a:p>
            <a:pPr marL="450850" indent="-450850" fontAlgn="auto">
              <a:buFont typeface="Arial" panose="020B0604020202020204" pitchFamily="34" charset="0"/>
              <a:buChar char="•"/>
              <a:defRPr/>
            </a:pPr>
            <a:r>
              <a:rPr lang="de-AT" sz="2400" dirty="0">
                <a:latin typeface="Century Gothic" panose="020B0502020202020204" pitchFamily="34" charset="0"/>
              </a:rPr>
              <a:t>benutzerfreundlich</a:t>
            </a:r>
          </a:p>
          <a:p>
            <a:pPr marL="450850" indent="-450850" fontAlgn="auto">
              <a:buFont typeface="Arial" panose="020B0604020202020204" pitchFamily="34" charset="0"/>
              <a:buChar char="•"/>
              <a:defRPr/>
            </a:pPr>
            <a:r>
              <a:rPr lang="de-AT" sz="2400" dirty="0">
                <a:latin typeface="Century Gothic" panose="020B0502020202020204" pitchFamily="34" charset="0"/>
              </a:rPr>
              <a:t>ersetzt Papier</a:t>
            </a:r>
          </a:p>
          <a:p>
            <a:pPr marL="450850" indent="-450850" fontAlgn="auto">
              <a:buFont typeface="Arial" panose="020B0604020202020204" pitchFamily="34" charset="0"/>
              <a:buChar char="•"/>
              <a:defRPr/>
            </a:pPr>
            <a:r>
              <a:rPr lang="de-AT" sz="2400" dirty="0">
                <a:latin typeface="Century Gothic" panose="020B0502020202020204" pitchFamily="34" charset="0"/>
              </a:rPr>
              <a:t>…</a:t>
            </a:r>
          </a:p>
          <a:p>
            <a:pPr marL="0" indent="0" fontAlgn="auto">
              <a:buFont typeface="Calibri" panose="020F0502020204030204" pitchFamily="34" charset="0"/>
              <a:buNone/>
              <a:defRPr/>
            </a:pPr>
            <a:endParaRPr lang="de-AT" dirty="0">
              <a:latin typeface="Century Gothic" panose="020B0502020202020204" pitchFamily="34" charset="0"/>
            </a:endParaRPr>
          </a:p>
        </p:txBody>
      </p:sp>
      <p:pic>
        <p:nvPicPr>
          <p:cNvPr id="18437" name="Grafi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1485900"/>
            <a:ext cx="6842125" cy="456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r Verbinder 8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20487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el 1"/>
          <p:cNvSpPr txBox="1">
            <a:spLocks/>
          </p:cNvSpPr>
          <p:nvPr/>
        </p:nvSpPr>
        <p:spPr>
          <a:xfrm>
            <a:off x="644525" y="419100"/>
            <a:ext cx="10058400" cy="10271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400" dirty="0">
                <a:latin typeface="Century Gothic" panose="020B0502020202020204" pitchFamily="34" charset="0"/>
              </a:rPr>
              <a:t>Einsatzmöglichkeiten</a:t>
            </a:r>
            <a:endParaRPr lang="de-AT" altLang="de-DE" dirty="0">
              <a:latin typeface="Century Gothic" panose="020B0502020202020204" pitchFamily="34" charset="0"/>
            </a:endParaRPr>
          </a:p>
        </p:txBody>
      </p:sp>
      <p:sp>
        <p:nvSpPr>
          <p:cNvPr id="20484" name="Textplatzhalter 2"/>
          <p:cNvSpPr txBox="1">
            <a:spLocks/>
          </p:cNvSpPr>
          <p:nvPr/>
        </p:nvSpPr>
        <p:spPr bwMode="auto">
          <a:xfrm>
            <a:off x="611188" y="1878013"/>
            <a:ext cx="10058400" cy="402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38258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566738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749300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931863" indent="-18256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13890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18462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23034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2760663" indent="-18256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§"/>
            </a:pPr>
            <a:r>
              <a:rPr lang="de-AT" altLang="de-DE" sz="2400" b="1">
                <a:latin typeface="Century Gothic" panose="020B0502020202020204" pitchFamily="34" charset="0"/>
              </a:rPr>
              <a:t>Textuell</a:t>
            </a:r>
            <a:r>
              <a:rPr lang="de-AT" altLang="de-DE" sz="2400">
                <a:latin typeface="Century Gothic" panose="020B0502020202020204" pitchFamily="34" charset="0"/>
              </a:rPr>
              <a:t> (z.B. Lehrbücher)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AT" altLang="de-DE" sz="2400" b="1">
                <a:latin typeface="Century Gothic" panose="020B0502020202020204" pitchFamily="34" charset="0"/>
              </a:rPr>
              <a:t>Medial</a:t>
            </a:r>
            <a:r>
              <a:rPr lang="de-AT" altLang="de-DE" sz="2400">
                <a:latin typeface="Century Gothic" panose="020B0502020202020204" pitchFamily="34" charset="0"/>
              </a:rPr>
              <a:t> (z.B. Videos, Hörbücher)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GB" altLang="de-DE" sz="2400" b="1">
                <a:latin typeface="Century Gothic" panose="020B0502020202020204" pitchFamily="34" charset="0"/>
              </a:rPr>
              <a:t>Interaktiv</a:t>
            </a:r>
            <a:r>
              <a:rPr lang="en-GB" altLang="de-DE" sz="2400">
                <a:latin typeface="Century Gothic" panose="020B0502020202020204" pitchFamily="34" charset="0"/>
              </a:rPr>
              <a:t> (z.B. Kahoot, Moodle, Apps)</a:t>
            </a:r>
            <a:endParaRPr lang="de-AT" altLang="de-DE" sz="2400">
              <a:latin typeface="Century Gothic" panose="020B050202020202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AT" altLang="de-DE" sz="2400" b="1">
                <a:latin typeface="Century Gothic" panose="020B0502020202020204" pitchFamily="34" charset="0"/>
              </a:rPr>
              <a:t>Partizipativ</a:t>
            </a:r>
            <a:r>
              <a:rPr lang="de-AT" altLang="de-DE" sz="2400">
                <a:latin typeface="Century Gothic" panose="020B0502020202020204" pitchFamily="34" charset="0"/>
              </a:rPr>
              <a:t> (z.B. Dropbox, Google Docs)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AT" altLang="de-DE" sz="2400" b="1">
                <a:latin typeface="Century Gothic" panose="020B0502020202020204" pitchFamily="34" charset="0"/>
              </a:rPr>
              <a:t>Produktiv</a:t>
            </a:r>
            <a:r>
              <a:rPr lang="de-AT" altLang="de-DE" sz="2400">
                <a:latin typeface="Century Gothic" panose="020B0502020202020204" pitchFamily="34" charset="0"/>
              </a:rPr>
              <a:t> (Lernmaterial selbst erstellen)</a:t>
            </a:r>
          </a:p>
        </p:txBody>
      </p:sp>
      <p:pic>
        <p:nvPicPr>
          <p:cNvPr id="20485" name="Inhaltsplatzhalter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2271713"/>
            <a:ext cx="3741737" cy="280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Gerader Verbinder 7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 txBox="1">
            <a:spLocks/>
          </p:cNvSpPr>
          <p:nvPr/>
        </p:nvSpPr>
        <p:spPr>
          <a:xfrm>
            <a:off x="669925" y="442913"/>
            <a:ext cx="10515600" cy="132715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000" dirty="0">
                <a:latin typeface="Century Gothic" panose="020B0502020202020204" pitchFamily="34" charset="0"/>
              </a:rPr>
              <a:t>Unverzichtbar im Mathematikunterricht</a:t>
            </a:r>
          </a:p>
        </p:txBody>
      </p:sp>
      <p:grpSp>
        <p:nvGrpSpPr>
          <p:cNvPr id="22531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22535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6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Inhaltsplatzhalter 2"/>
          <p:cNvSpPr txBox="1">
            <a:spLocks/>
          </p:cNvSpPr>
          <p:nvPr/>
        </p:nvSpPr>
        <p:spPr>
          <a:xfrm>
            <a:off x="581025" y="2181225"/>
            <a:ext cx="7005638" cy="4435475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5113" indent="-265113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2400" dirty="0">
                <a:latin typeface="Century Gothic" panose="020B0502020202020204" pitchFamily="34" charset="0"/>
              </a:rPr>
              <a:t>Dynamische Geometrie- und </a:t>
            </a:r>
            <a:br>
              <a:rPr lang="de-AT" sz="2400" dirty="0">
                <a:latin typeface="Century Gothic" panose="020B0502020202020204" pitchFamily="34" charset="0"/>
              </a:rPr>
            </a:br>
            <a:r>
              <a:rPr lang="de-AT" sz="2400" dirty="0" err="1">
                <a:latin typeface="Century Gothic" panose="020B0502020202020204" pitchFamily="34" charset="0"/>
              </a:rPr>
              <a:t>Algebrasoftware</a:t>
            </a:r>
            <a:r>
              <a:rPr lang="de-AT" sz="2400" dirty="0">
                <a:latin typeface="Century Gothic" panose="020B0502020202020204" pitchFamily="34" charset="0"/>
              </a:rPr>
              <a:t> (z.B. </a:t>
            </a:r>
            <a:r>
              <a:rPr lang="de-AT" sz="2400" dirty="0" err="1">
                <a:latin typeface="Century Gothic" panose="020B0502020202020204" pitchFamily="34" charset="0"/>
              </a:rPr>
              <a:t>GeoGebra</a:t>
            </a:r>
            <a:r>
              <a:rPr lang="de-AT" sz="2400" dirty="0">
                <a:latin typeface="Century Gothic" panose="020B0502020202020204" pitchFamily="34" charset="0"/>
              </a:rPr>
              <a:t>)</a:t>
            </a:r>
          </a:p>
          <a:p>
            <a:pPr marL="265113" indent="-265113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2400" dirty="0">
                <a:latin typeface="Century Gothic" panose="020B0502020202020204" pitchFamily="34" charset="0"/>
              </a:rPr>
              <a:t>Tabellenkalkulation (z.B. Excel)</a:t>
            </a:r>
          </a:p>
          <a:p>
            <a:pPr marL="265113" indent="-265113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2400" dirty="0">
                <a:latin typeface="Century Gothic" panose="020B0502020202020204" pitchFamily="34" charset="0"/>
              </a:rPr>
              <a:t>3D-Darstellung (z.B. Google </a:t>
            </a:r>
            <a:r>
              <a:rPr lang="de-AT" sz="2400" dirty="0" err="1">
                <a:latin typeface="Century Gothic" panose="020B0502020202020204" pitchFamily="34" charset="0"/>
              </a:rPr>
              <a:t>Sketchup</a:t>
            </a:r>
            <a:r>
              <a:rPr lang="de-AT" sz="2400" dirty="0">
                <a:latin typeface="Century Gothic" panose="020B0502020202020204" pitchFamily="34" charset="0"/>
              </a:rPr>
              <a:t>)</a:t>
            </a:r>
          </a:p>
          <a:p>
            <a:pPr marL="265113" indent="-265113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2400" dirty="0">
                <a:latin typeface="Century Gothic" panose="020B0502020202020204" pitchFamily="34" charset="0"/>
              </a:rPr>
              <a:t>Online-Übungen (z.B. Realmath.de)</a:t>
            </a:r>
          </a:p>
          <a:p>
            <a:pPr marL="265113" indent="-265113" fontAlgn="auto"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de-AT" sz="2400" dirty="0" err="1">
                <a:latin typeface="Century Gothic" panose="020B0502020202020204" pitchFamily="34" charset="0"/>
              </a:rPr>
              <a:t>Coding</a:t>
            </a:r>
            <a:r>
              <a:rPr lang="de-AT" sz="2400" dirty="0">
                <a:latin typeface="Century Gothic" panose="020B0502020202020204" pitchFamily="34" charset="0"/>
              </a:rPr>
              <a:t> (z.B. </a:t>
            </a:r>
            <a:r>
              <a:rPr lang="de-AT" sz="2400" dirty="0" err="1">
                <a:latin typeface="Century Gothic" panose="020B0502020202020204" pitchFamily="34" charset="0"/>
              </a:rPr>
              <a:t>Scratch</a:t>
            </a:r>
            <a:r>
              <a:rPr lang="de-AT" sz="2400" dirty="0">
                <a:latin typeface="Century Gothic" panose="020B0502020202020204" pitchFamily="34" charset="0"/>
              </a:rPr>
              <a:t>)</a:t>
            </a:r>
          </a:p>
          <a:p>
            <a:pPr marL="306000" indent="-306000" fontAlgn="auto">
              <a:spcAft>
                <a:spcPts val="0"/>
              </a:spcAft>
              <a:defRPr/>
            </a:pPr>
            <a:endParaRPr lang="de-AT" sz="2400" dirty="0"/>
          </a:p>
          <a:p>
            <a:pPr marL="306000" indent="-306000" fontAlgn="auto">
              <a:spcAft>
                <a:spcPts val="0"/>
              </a:spcAft>
              <a:defRPr/>
            </a:pPr>
            <a:endParaRPr lang="de-AT" dirty="0"/>
          </a:p>
        </p:txBody>
      </p:sp>
      <p:pic>
        <p:nvPicPr>
          <p:cNvPr id="22533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2268538"/>
            <a:ext cx="494188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Gerader Verbinder 8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Inhaltsplatzhalter 4"/>
          <p:cNvSpPr>
            <a:spLocks noGrp="1"/>
          </p:cNvSpPr>
          <p:nvPr>
            <p:ph sz="half" idx="4294967295"/>
          </p:nvPr>
        </p:nvSpPr>
        <p:spPr>
          <a:xfrm>
            <a:off x="581025" y="1744663"/>
            <a:ext cx="7173913" cy="3376612"/>
          </a:xfrm>
        </p:spPr>
        <p:txBody>
          <a:bodyPr/>
          <a:lstStyle/>
          <a:p>
            <a:pPr marL="200025" lvl="1" indent="0" eaLnBrk="1" hangingPunct="1">
              <a:buFont typeface="Calibri" panose="020F0502020204030204" pitchFamily="34" charset="0"/>
              <a:buNone/>
              <a:defRPr/>
            </a:pPr>
            <a:r>
              <a:rPr lang="de-AT" altLang="de-DE" sz="2800" b="1" dirty="0">
                <a:latin typeface="Century Gothic" panose="020B0502020202020204" pitchFamily="34" charset="0"/>
              </a:rPr>
              <a:t>3 Möglichkeiten:</a:t>
            </a:r>
          </a:p>
          <a:p>
            <a:pPr marL="536575" lvl="1" indent="-336550"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de-DE" sz="2400" dirty="0">
                <a:latin typeface="Century Gothic" panose="020B0502020202020204" pitchFamily="34" charset="0"/>
              </a:rPr>
              <a:t>auf Lernplattform verlinken oder einbetten</a:t>
            </a:r>
          </a:p>
          <a:p>
            <a:pPr marL="200025" lvl="1" indent="0" eaLnBrk="1" hangingPunct="1">
              <a:buFont typeface="Calibri" panose="020F0502020204030204" pitchFamily="34" charset="0"/>
              <a:buNone/>
              <a:defRPr/>
            </a:pPr>
            <a:endParaRPr lang="de-AT" altLang="de-DE" sz="2400" dirty="0">
              <a:latin typeface="Century Gothic" panose="020B0502020202020204" pitchFamily="34" charset="0"/>
            </a:endParaRPr>
          </a:p>
          <a:p>
            <a:pPr marL="536575" lvl="1" indent="-336550"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de-DE" sz="2400" dirty="0">
                <a:latin typeface="Century Gothic" panose="020B0502020202020204" pitchFamily="34" charset="0"/>
              </a:rPr>
              <a:t>Short-Link eintippen  </a:t>
            </a:r>
            <a:r>
              <a:rPr lang="de-DE" sz="2400" dirty="0">
                <a:hlinkClick r:id="rId3"/>
              </a:rPr>
              <a:t>https://goo.gl/X4aLQN</a:t>
            </a:r>
            <a:r>
              <a:rPr lang="de-DE" sz="2400" dirty="0"/>
              <a:t> </a:t>
            </a:r>
            <a:endParaRPr lang="de-AT" altLang="de-DE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536575" lvl="1" indent="-336550" eaLnBrk="1" hangingPunct="1">
              <a:buFont typeface="Wingdings" panose="05000000000000000000" pitchFamily="2" charset="2"/>
              <a:buChar char="§"/>
              <a:defRPr/>
            </a:pPr>
            <a:r>
              <a:rPr lang="de-AT" altLang="de-DE" sz="2400" dirty="0">
                <a:latin typeface="Century Gothic" panose="020B0502020202020204" pitchFamily="34" charset="0"/>
              </a:rPr>
              <a:t>Arbeitsblatt mit QR-Codes</a:t>
            </a:r>
          </a:p>
        </p:txBody>
      </p:sp>
      <p:sp>
        <p:nvSpPr>
          <p:cNvPr id="11" name="Rechteck 10"/>
          <p:cNvSpPr/>
          <p:nvPr/>
        </p:nvSpPr>
        <p:spPr>
          <a:xfrm>
            <a:off x="963613" y="2543175"/>
            <a:ext cx="10397142" cy="4693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altLang="de-DE" sz="1400" dirty="0">
                <a:hlinkClick r:id="rId4"/>
              </a:rPr>
              <a:t>https://de.khanacademy.org/math/arithmetic/fraction-arithmetic/arith-review-mult-frac-word-probs/v/multiplying-fractions-word-problem</a:t>
            </a:r>
            <a:endParaRPr lang="de-AT" sz="200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050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29702" name="Textfeld 12"/>
          <p:cNvSpPr txBox="1">
            <a:spLocks noChangeArrowheads="1"/>
          </p:cNvSpPr>
          <p:nvPr/>
        </p:nvSpPr>
        <p:spPr bwMode="auto">
          <a:xfrm>
            <a:off x="669925" y="336550"/>
            <a:ext cx="64008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de-AT" altLang="de-DE" sz="4400" spc="-5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Lernvideos bereitstellen</a:t>
            </a:r>
          </a:p>
        </p:txBody>
      </p:sp>
      <p:cxnSp>
        <p:nvCxnSpPr>
          <p:cNvPr id="8" name="Gerader Verbinder 7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24584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24586" name="Grafik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7" name="Grafik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4585" name="Rechteck 1"/>
          <p:cNvSpPr>
            <a:spLocks noChangeArrowheads="1"/>
          </p:cNvSpPr>
          <p:nvPr/>
        </p:nvSpPr>
        <p:spPr bwMode="auto">
          <a:xfrm>
            <a:off x="6162184" y="5759450"/>
            <a:ext cx="566212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AT" altLang="de-DE" sz="2400" dirty="0">
                <a:latin typeface="Century Gothic" panose="020B0502020202020204" pitchFamily="34" charset="0"/>
              </a:rPr>
              <a:t>Google URL </a:t>
            </a:r>
            <a:r>
              <a:rPr lang="de-AT" altLang="de-DE" sz="2400" dirty="0" err="1">
                <a:latin typeface="Century Gothic" panose="020B0502020202020204" pitchFamily="34" charset="0"/>
              </a:rPr>
              <a:t>Shortener</a:t>
            </a:r>
            <a:r>
              <a:rPr lang="de-AT" altLang="de-DE" sz="2400" dirty="0">
                <a:latin typeface="Century Gothic" panose="020B0502020202020204" pitchFamily="34" charset="0"/>
              </a:rPr>
              <a:t>: </a:t>
            </a:r>
            <a:r>
              <a:rPr lang="de-AT" altLang="de-DE" sz="2400" dirty="0">
                <a:latin typeface="Century Gothic" panose="020B0502020202020204" pitchFamily="34" charset="0"/>
                <a:hlinkClick r:id="rId7"/>
              </a:rPr>
              <a:t>https://goo.gl</a:t>
            </a:r>
            <a:endParaRPr lang="de-AT" altLang="de-DE" dirty="0">
              <a:latin typeface="Century Gothic" panose="020B0502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2908" y="3811046"/>
            <a:ext cx="2028825" cy="203835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63613" y="5550375"/>
            <a:ext cx="209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hlinkClick r:id="rId9"/>
              </a:rPr>
              <a:t>http://goqr.me</a:t>
            </a:r>
            <a:r>
              <a:rPr lang="de-DE" sz="2400" dirty="0"/>
              <a:t>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5797" y="2970570"/>
            <a:ext cx="3501653" cy="269455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 txBox="1">
            <a:spLocks/>
          </p:cNvSpPr>
          <p:nvPr/>
        </p:nvSpPr>
        <p:spPr>
          <a:xfrm>
            <a:off x="838200" y="461963"/>
            <a:ext cx="10515600" cy="1325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400" dirty="0">
                <a:latin typeface="Century Gothic" panose="020B0502020202020204" pitchFamily="34" charset="0"/>
              </a:rPr>
              <a:t>Lernen und üben</a:t>
            </a:r>
          </a:p>
        </p:txBody>
      </p:sp>
      <p:grpSp>
        <p:nvGrpSpPr>
          <p:cNvPr id="26627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26634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5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7" name="Gerader Verbinder 6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Inhaltsplatzhalter 1"/>
          <p:cNvSpPr txBox="1">
            <a:spLocks/>
          </p:cNvSpPr>
          <p:nvPr/>
        </p:nvSpPr>
        <p:spPr>
          <a:xfrm>
            <a:off x="993775" y="1558925"/>
            <a:ext cx="4937125" cy="4024313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Font typeface="Arial" panose="020B0604020202020204" pitchFamily="34" charset="0"/>
              <a:buNone/>
              <a:defRPr/>
            </a:pPr>
            <a:r>
              <a:rPr lang="de-AT" altLang="de-DE" sz="3200" b="1" dirty="0" err="1">
                <a:latin typeface="Century Gothic" panose="020B0502020202020204" pitchFamily="34" charset="0"/>
              </a:rPr>
              <a:t>Edu</a:t>
            </a:r>
            <a:r>
              <a:rPr lang="de-AT" altLang="de-DE" sz="3200" b="1" dirty="0">
                <a:latin typeface="Century Gothic" panose="020B0502020202020204" pitchFamily="34" charset="0"/>
              </a:rPr>
              <a:t>-Puzzle</a:t>
            </a:r>
          </a:p>
          <a:p>
            <a:pPr fontAlgn="auto">
              <a:defRPr/>
            </a:pPr>
            <a:r>
              <a:rPr lang="de-AT" altLang="de-DE" sz="2400" dirty="0">
                <a:latin typeface="Century Gothic" panose="020B0502020202020204" pitchFamily="34" charset="0"/>
              </a:rPr>
              <a:t>Bausteine für D, E, M …</a:t>
            </a:r>
          </a:p>
          <a:p>
            <a:pPr fontAlgn="auto">
              <a:defRPr/>
            </a:pPr>
            <a:r>
              <a:rPr lang="de-AT" altLang="de-DE" sz="2400" dirty="0">
                <a:latin typeface="Century Gothic" panose="020B0502020202020204" pitchFamily="34" charset="0"/>
              </a:rPr>
              <a:t>für die VS, NMS, AHS …</a:t>
            </a:r>
          </a:p>
          <a:p>
            <a:pPr fontAlgn="auto">
              <a:defRPr/>
            </a:pPr>
            <a:r>
              <a:rPr lang="de-AT" altLang="de-DE" sz="2400" dirty="0">
                <a:latin typeface="Century Gothic" panose="020B0502020202020204" pitchFamily="34" charset="0"/>
                <a:hlinkClick r:id="rId5"/>
              </a:rPr>
              <a:t>http://puzzle.ibach.at</a:t>
            </a:r>
            <a:endParaRPr lang="de-AT" altLang="de-DE" sz="2400" dirty="0">
              <a:latin typeface="Century Gothic" panose="020B0502020202020204" pitchFamily="34" charset="0"/>
            </a:endParaRPr>
          </a:p>
          <a:p>
            <a:pPr fontAlgn="auto">
              <a:defRPr/>
            </a:pPr>
            <a:endParaRPr lang="de-AT" altLang="de-DE" dirty="0"/>
          </a:p>
        </p:txBody>
      </p:sp>
      <p:pic>
        <p:nvPicPr>
          <p:cNvPr id="26630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1389063"/>
            <a:ext cx="40211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Rechteck 10"/>
          <p:cNvSpPr>
            <a:spLocks noChangeArrowheads="1"/>
          </p:cNvSpPr>
          <p:nvPr/>
        </p:nvSpPr>
        <p:spPr bwMode="auto">
          <a:xfrm>
            <a:off x="4364038" y="5899150"/>
            <a:ext cx="102282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de-AT" altLang="de-DE" sz="1600">
                <a:latin typeface="Century Gothic" panose="020B0502020202020204" pitchFamily="34" charset="0"/>
                <a:hlinkClick r:id="rId7"/>
              </a:rPr>
              <a:t>http://baa.at/mm-team/mobile/elearn/puzzle_v30.php?projekt_id=3412</a:t>
            </a:r>
            <a:endParaRPr lang="de-AT" altLang="de-DE" sz="1600">
              <a:latin typeface="Century Gothic" panose="020B0502020202020204" pitchFamily="34" charset="0"/>
            </a:endParaRPr>
          </a:p>
        </p:txBody>
      </p:sp>
      <p:pic>
        <p:nvPicPr>
          <p:cNvPr id="26632" name="Grafik 12" descr="Bildschirmausschnitt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792538"/>
            <a:ext cx="180022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Grafik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4360863"/>
            <a:ext cx="29479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uppieren 2"/>
          <p:cNvGrpSpPr>
            <a:grpSpLocks/>
          </p:cNvGrpSpPr>
          <p:nvPr/>
        </p:nvGrpSpPr>
        <p:grpSpPr bwMode="auto">
          <a:xfrm>
            <a:off x="10763250" y="290513"/>
            <a:ext cx="1168400" cy="755650"/>
            <a:chOff x="9487525" y="4297362"/>
            <a:chExt cx="1638300" cy="1066800"/>
          </a:xfrm>
        </p:grpSpPr>
        <p:pic>
          <p:nvPicPr>
            <p:cNvPr id="28683" name="Grafi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36" r="2786"/>
            <a:stretch>
              <a:fillRect/>
            </a:stretch>
          </p:blipFill>
          <p:spPr bwMode="auto">
            <a:xfrm rot="-1204378">
              <a:off x="9487525" y="4297362"/>
              <a:ext cx="1638300" cy="1066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684" name="Grafik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193203">
              <a:off x="9616510" y="4392277"/>
              <a:ext cx="1428486" cy="870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itel 1"/>
          <p:cNvSpPr txBox="1">
            <a:spLocks/>
          </p:cNvSpPr>
          <p:nvPr/>
        </p:nvSpPr>
        <p:spPr>
          <a:xfrm>
            <a:off x="644525" y="431800"/>
            <a:ext cx="10058400" cy="10255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de-AT" altLang="de-DE" sz="4400" dirty="0">
                <a:latin typeface="Century Gothic" panose="020B0502020202020204" pitchFamily="34" charset="0"/>
              </a:rPr>
              <a:t>Weitere Beispiele</a:t>
            </a:r>
          </a:p>
        </p:txBody>
      </p:sp>
      <p:cxnSp>
        <p:nvCxnSpPr>
          <p:cNvPr id="6" name="Gerader Verbinder 5"/>
          <p:cNvCxnSpPr>
            <a:cxnSpLocks/>
          </p:cNvCxnSpPr>
          <p:nvPr/>
        </p:nvCxnSpPr>
        <p:spPr>
          <a:xfrm>
            <a:off x="669925" y="1106488"/>
            <a:ext cx="10258425" cy="23812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611188" y="1223963"/>
            <a:ext cx="5959475" cy="412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1600" dirty="0"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hlinkClick r:id="rId5"/>
              </a:rPr>
              <a:t>http://www.digikomp.at/</a:t>
            </a:r>
            <a:endParaRPr lang="de-AT" sz="2400" dirty="0">
              <a:solidFill>
                <a:schemeClr val="tx1">
                  <a:lumMod val="75000"/>
                  <a:lumOff val="25000"/>
                </a:schemeClr>
              </a:solidFill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dirty="0"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>
                <a:latin typeface="Century Gothic" panose="020B0502020202020204" pitchFamily="34" charset="0"/>
              </a:rPr>
              <a:t>Beispiele für mobile Endgeräte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b="1" dirty="0"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dirty="0"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b="1" dirty="0">
                <a:latin typeface="Century Gothic" panose="020B0502020202020204" pitchFamily="34" charset="0"/>
              </a:rPr>
              <a:t>Das Kompetenzmodell: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AT" dirty="0">
                <a:latin typeface="Century Gothic" panose="020B0502020202020204" pitchFamily="34" charset="0"/>
              </a:rPr>
              <a:t>Informationstechnologie, Mensch und Gesellschaft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AT" dirty="0">
                <a:latin typeface="Century Gothic" panose="020B0502020202020204" pitchFamily="34" charset="0"/>
              </a:rPr>
              <a:t>Informatiksysteme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AT" dirty="0">
                <a:latin typeface="Century Gothic" panose="020B0502020202020204" pitchFamily="34" charset="0"/>
              </a:rPr>
              <a:t>Anwendungen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de-AT" dirty="0">
                <a:latin typeface="Century Gothic" panose="020B0502020202020204" pitchFamily="34" charset="0"/>
              </a:rPr>
              <a:t>Konzepte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dirty="0">
              <a:latin typeface="Century Gothic" panose="020B0502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2400" dirty="0">
              <a:latin typeface="Century Gothic" panose="020B0502020202020204" pitchFamily="34" charset="0"/>
            </a:endParaRPr>
          </a:p>
        </p:txBody>
      </p:sp>
      <p:sp>
        <p:nvSpPr>
          <p:cNvPr id="28678" name="Textfeld 1"/>
          <p:cNvSpPr txBox="1">
            <a:spLocks noChangeArrowheads="1"/>
          </p:cNvSpPr>
          <p:nvPr/>
        </p:nvSpPr>
        <p:spPr bwMode="auto">
          <a:xfrm>
            <a:off x="784225" y="6000750"/>
            <a:ext cx="9747250" cy="67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AT" altLang="de-DE" sz="1000">
                <a:solidFill>
                  <a:schemeClr val="tx1"/>
                </a:solidFill>
                <a:latin typeface="Century Gothic" panose="020B0502020202020204" pitchFamily="34" charset="0"/>
                <a:hlinkClick r:id="rId6"/>
              </a:rPr>
              <a:t>http://digikomp.at/praxis/portale/digitale-kompetenzen/digikomp8nms-ahs-unterstufe/unterrichtsbeispiele/beispiele-fuer-mobile-endgeraete.html</a:t>
            </a:r>
            <a:endParaRPr lang="de-AT" altLang="de-DE" sz="100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de-AT" altLang="de-DE" sz="2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8679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1695450"/>
            <a:ext cx="287972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Grafik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9138" y="3690938"/>
            <a:ext cx="1439862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Grafik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525" y="3028950"/>
            <a:ext cx="2879725" cy="241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Grafik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897438"/>
            <a:ext cx="24701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Rückblick">
  <a:themeElements>
    <a:clrScheme name="Rückblick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TM02900771[[fn=Segment]]</Template>
  <TotalTime>0</TotalTime>
  <Words>462</Words>
  <Application>Microsoft Office PowerPoint</Application>
  <PresentationFormat>Breitbild</PresentationFormat>
  <Paragraphs>118</Paragraphs>
  <Slides>18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30" baseType="lpstr">
      <vt:lpstr>Microsoft YaHei</vt:lpstr>
      <vt:lpstr>Arial</vt:lpstr>
      <vt:lpstr>Calibri</vt:lpstr>
      <vt:lpstr>Calibri Light</vt:lpstr>
      <vt:lpstr>Century Gothic</vt:lpstr>
      <vt:lpstr>Gill Sans MT</vt:lpstr>
      <vt:lpstr>Mangal</vt:lpstr>
      <vt:lpstr>Verdana</vt:lpstr>
      <vt:lpstr>Wingdings</vt:lpstr>
      <vt:lpstr>Wingdings 2</vt:lpstr>
      <vt:lpstr>HDOfficeLightV0</vt:lpstr>
      <vt:lpstr>Rückblick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Android-Tablets und erste Schritte</dc:title>
  <dc:creator>Andrea Prock</dc:creator>
  <cp:lastModifiedBy>Andrea Prock</cp:lastModifiedBy>
  <cp:revision>911</cp:revision>
  <cp:lastPrinted>2017-03-23T10:57:20Z</cp:lastPrinted>
  <dcterms:created xsi:type="dcterms:W3CDTF">2014-01-12T15:58:27Z</dcterms:created>
  <dcterms:modified xsi:type="dcterms:W3CDTF">2017-04-23T14:47:49Z</dcterms:modified>
</cp:coreProperties>
</file>