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11"/>
  </p:notesMasterIdLst>
  <p:handoutMasterIdLst>
    <p:handoutMasterId r:id="rId12"/>
  </p:handoutMasterIdLst>
  <p:sldIdLst>
    <p:sldId id="257" r:id="rId2"/>
    <p:sldId id="284" r:id="rId3"/>
    <p:sldId id="286" r:id="rId4"/>
    <p:sldId id="290" r:id="rId5"/>
    <p:sldId id="285" r:id="rId6"/>
    <p:sldId id="291" r:id="rId7"/>
    <p:sldId id="289" r:id="rId8"/>
    <p:sldId id="287" r:id="rId9"/>
    <p:sldId id="266" r:id="rId10"/>
  </p:sldIdLst>
  <p:sldSz cx="9144000" cy="6858000" type="screen4x3"/>
  <p:notesSz cx="10231438" cy="7102475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5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3"/>
    <a:srgbClr val="E60002"/>
    <a:srgbClr val="BD0703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15" autoAdjust="0"/>
    <p:restoredTop sz="94674" autoAdjust="0"/>
  </p:normalViewPr>
  <p:slideViewPr>
    <p:cSldViewPr showGuides="1">
      <p:cViewPr varScale="1">
        <p:scale>
          <a:sx n="70" d="100"/>
          <a:sy n="70" d="100"/>
        </p:scale>
        <p:origin x="84" y="690"/>
      </p:cViewPr>
      <p:guideLst>
        <p:guide orient="horz" pos="2160"/>
        <p:guide pos="45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3349" cy="35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072" tIns="47536" rIns="95072" bIns="47536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6442" y="0"/>
            <a:ext cx="4433349" cy="35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072" tIns="47536" rIns="95072" bIns="47536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5928"/>
            <a:ext cx="4433349" cy="35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072" tIns="47536" rIns="95072" bIns="47536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6442" y="6745928"/>
            <a:ext cx="4433349" cy="35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072" tIns="47536" rIns="95072" bIns="47536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60E40B49-D745-43E3-98CE-102C4844F120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762340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3349" cy="35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072" tIns="47536" rIns="95072" bIns="47536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6442" y="0"/>
            <a:ext cx="4433349" cy="35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072" tIns="47536" rIns="95072" bIns="47536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0100" y="531813"/>
            <a:ext cx="3551238" cy="2663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969" y="3372966"/>
            <a:ext cx="8183504" cy="3197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072" tIns="47536" rIns="95072" bIns="475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noProof="0"/>
              <a:t>Textmasterformate durch Klicken bearbeiten</a:t>
            </a:r>
          </a:p>
          <a:p>
            <a:pPr lvl="1"/>
            <a:r>
              <a:rPr lang="de-AT" noProof="0"/>
              <a:t>Zweite Ebene</a:t>
            </a:r>
          </a:p>
          <a:p>
            <a:pPr lvl="2"/>
            <a:r>
              <a:rPr lang="de-AT" noProof="0"/>
              <a:t>Dritte Ebene</a:t>
            </a:r>
          </a:p>
          <a:p>
            <a:pPr lvl="3"/>
            <a:r>
              <a:rPr lang="de-AT" noProof="0"/>
              <a:t>Vierte Ebene</a:t>
            </a:r>
          </a:p>
          <a:p>
            <a:pPr lvl="4"/>
            <a:r>
              <a:rPr lang="de-AT" noProof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5928"/>
            <a:ext cx="4433349" cy="35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072" tIns="47536" rIns="95072" bIns="47536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6442" y="6745928"/>
            <a:ext cx="4433349" cy="35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072" tIns="47536" rIns="95072" bIns="47536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41ABD482-FFD0-4238-98CC-37D36B5D2AF4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31150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32CE5-A27F-496D-87AF-ED7CE295CD8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029001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11"/>
          </p:nvPr>
        </p:nvSpPr>
        <p:spPr>
          <a:xfrm>
            <a:off x="3708400" y="6669088"/>
            <a:ext cx="44450" cy="46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EDF09-8DF3-4A31-AB3D-527C8720698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650712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79146-BFFE-4AB3-B8BA-D7181866D80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336921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C6F2D-6F41-4585-8B90-620282054AB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920374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AC71A-03F6-4DCB-B9D0-18ABB62C4E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398569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AF488-970B-410C-A9E8-578CF2372DE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73441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0954E-DFA1-4018-BC3C-EF4BC6E51D8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770552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A565C-F706-4627-94A6-F5FB3E46AAF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163664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11AC7-DC16-44CC-B29E-5805822D3DE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56306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676BA-5971-464E-9435-A7A3581CBC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973456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96100" y="609600"/>
            <a:ext cx="1943100" cy="5486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66800" y="609600"/>
            <a:ext cx="5676900" cy="54864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63B69-13C0-4760-92E9-A5E195C837C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180124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100000">
              <a:srgbClr val="5F5F5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Hier klicken, um Master-Titelformat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562" tIns="46038" rIns="182562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Hier klicken, um Master-Textformat zu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371475" y="6362700"/>
            <a:ext cx="8772525" cy="1588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452438" y="165100"/>
            <a:ext cx="0" cy="6194425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30" name="Picture 6" descr="adler"/>
          <p:cNvPicPr preferRelativeResize="0">
            <a:picLocks noChangeAspect="1" noChangeArrowheads="1"/>
          </p:cNvPicPr>
          <p:nvPr/>
        </p:nvPicPr>
        <p:blipFill>
          <a:blip r:embed="rId13">
            <a:lum bright="-36000" contrast="-48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715000"/>
            <a:ext cx="965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Folie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611188" y="6369050"/>
            <a:ext cx="4103687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de-DE" sz="1100" b="1" dirty="0">
                <a:latin typeface="Trebuchet MS" pitchFamily="34" charset="0"/>
              </a:rPr>
              <a:t>TBI-Medienzentrum | </a:t>
            </a:r>
            <a:fld id="{A7BE0CCA-431A-45FB-B730-327BF2639135}" type="datetime4">
              <a:rPr lang="de-DE" sz="1100" b="1" smtClean="0">
                <a:latin typeface="Trebuchet MS" pitchFamily="34" charset="0"/>
              </a:rPr>
              <a:pPr eaLnBrk="1" hangingPunct="1">
                <a:spcBef>
                  <a:spcPct val="20000"/>
                </a:spcBef>
                <a:defRPr/>
              </a:pPr>
              <a:t>1. Mai 2018</a:t>
            </a:fld>
            <a:endParaRPr lang="de-DE" sz="1100" b="1" dirty="0">
              <a:latin typeface="Trebuchet MS" pitchFamily="34" charset="0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381750"/>
            <a:ext cx="762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rebuchet MS" pitchFamily="34" charset="0"/>
              </a:defRPr>
            </a:lvl1pPr>
          </a:lstStyle>
          <a:p>
            <a:pPr>
              <a:defRPr/>
            </a:pPr>
            <a:fld id="{3FED1AE1-A875-4B26-A175-DFA50D99246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transition spd="med"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CCFF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kumente%20und%20Einstellungen\trainer\Desktop\KufsteinEr&#246;ffnung\Lale_Nenadovic_Project_-_Drum_solo__1.mp3" TargetMode="Externa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1583519" y="620688"/>
            <a:ext cx="5976962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de-DE" sz="1800" b="1" dirty="0">
                <a:solidFill>
                  <a:schemeClr val="bg2"/>
                </a:solidFill>
              </a:rPr>
              <a:t>"Pimp </a:t>
            </a:r>
            <a:r>
              <a:rPr lang="de-DE" sz="1800" b="1" dirty="0" err="1">
                <a:solidFill>
                  <a:schemeClr val="bg2"/>
                </a:solidFill>
              </a:rPr>
              <a:t>my</a:t>
            </a:r>
            <a:r>
              <a:rPr lang="de-DE" sz="1800" b="1" dirty="0">
                <a:solidFill>
                  <a:schemeClr val="bg2"/>
                </a:solidFill>
              </a:rPr>
              <a:t> Field-Trip" oder "Wie macht man einen Lehrausgang 4.0?"</a:t>
            </a:r>
            <a:endParaRPr lang="de-DE" altLang="de-DE" sz="1800" b="1" dirty="0">
              <a:solidFill>
                <a:schemeClr val="bg2"/>
              </a:solidFill>
              <a:latin typeface="Segoe Print" panose="02000600000000000000" pitchFamily="2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4000" b="1" dirty="0">
                <a:solidFill>
                  <a:schemeClr val="bg1"/>
                </a:solidFill>
                <a:latin typeface="Segoe Print" panose="02000600000000000000" pitchFamily="2" charset="0"/>
              </a:rPr>
              <a:t>Innsbruck Rallye</a:t>
            </a:r>
          </a:p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2400" b="1" dirty="0">
                <a:solidFill>
                  <a:schemeClr val="bg1"/>
                </a:solidFill>
              </a:rPr>
              <a:t>Tiroler Bildungsinstitut</a:t>
            </a:r>
            <a:br>
              <a:rPr lang="de-DE" altLang="de-DE" sz="2400" b="1" dirty="0">
                <a:solidFill>
                  <a:schemeClr val="bg1"/>
                </a:solidFill>
              </a:rPr>
            </a:br>
            <a:r>
              <a:rPr lang="de-DE" altLang="de-DE" sz="2400" b="1" dirty="0">
                <a:solidFill>
                  <a:schemeClr val="bg1"/>
                </a:solidFill>
              </a:rPr>
              <a:t>Medienzentrum Tirol</a:t>
            </a:r>
          </a:p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24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037" y="3410419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F15C90DF-5006-40EB-B685-340507C94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15678"/>
            <a:ext cx="5040560" cy="1097098"/>
          </a:xfr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7682FAD-F7A1-4EA6-8D73-6FB980AEFB07}"/>
              </a:ext>
            </a:extLst>
          </p:cNvPr>
          <p:cNvSpPr/>
          <p:nvPr/>
        </p:nvSpPr>
        <p:spPr>
          <a:xfrm>
            <a:off x="2555776" y="1412776"/>
            <a:ext cx="3024336" cy="757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kumimoji="1" lang="de-AT" sz="4000" b="1" dirty="0">
                <a:solidFill>
                  <a:srgbClr val="3333CC"/>
                </a:solidFill>
                <a:latin typeface="Arial Black" panose="020B0A04020102020204" pitchFamily="34" charset="0"/>
                <a:ea typeface="STCaiyun" panose="020B0503020204020204" pitchFamily="2" charset="-122"/>
              </a:rPr>
              <a:t>Rezept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3199257-C33A-4396-805B-E536C7BB6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4077072"/>
            <a:ext cx="2926080" cy="195072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3837B29-780D-43F6-B902-C2A275D5D0EB}"/>
              </a:ext>
            </a:extLst>
          </p:cNvPr>
          <p:cNvSpPr/>
          <p:nvPr/>
        </p:nvSpPr>
        <p:spPr>
          <a:xfrm>
            <a:off x="755576" y="2170291"/>
            <a:ext cx="6048672" cy="4816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1 </a:t>
            </a:r>
            <a:r>
              <a:rPr kumimoji="1" lang="de-AT" sz="1600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frisch geerntete </a:t>
            </a: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Gegend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2 </a:t>
            </a:r>
            <a:r>
              <a:rPr kumimoji="1" lang="de-AT" sz="1600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Handvoll</a:t>
            </a: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 interessanter Orte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1 </a:t>
            </a:r>
            <a:r>
              <a:rPr kumimoji="1" lang="de-AT" sz="1600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Prise</a:t>
            </a: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 spannendes Storytelling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13 </a:t>
            </a:r>
            <a:r>
              <a:rPr kumimoji="1" lang="de-AT" sz="1600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bunte</a:t>
            </a: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 Quizfragen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8 </a:t>
            </a:r>
            <a:r>
              <a:rPr kumimoji="1" lang="de-AT" sz="1600" dirty="0" err="1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Stk</a:t>
            </a: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. QR-Codes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7 </a:t>
            </a:r>
            <a:r>
              <a:rPr kumimoji="1" lang="de-AT" sz="1600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würzige</a:t>
            </a: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 Aufgaben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1 </a:t>
            </a:r>
            <a:r>
              <a:rPr kumimoji="1" lang="de-AT" sz="1600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Schnitte</a:t>
            </a: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 Humor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1 </a:t>
            </a:r>
            <a:r>
              <a:rPr kumimoji="1" lang="de-AT" sz="1600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Packung</a:t>
            </a:r>
            <a:r>
              <a:rPr kumimoji="1" lang="de-AT" sz="16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 WLAN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kumimoji="1" lang="de-AT" sz="800" b="1" dirty="0">
              <a:solidFill>
                <a:srgbClr val="3333CC"/>
              </a:solidFill>
              <a:latin typeface="Arial Narrow" panose="020B0606020202030204" pitchFamily="34" charset="0"/>
              <a:ea typeface="STCaiyun" panose="020B0503020204020204" pitchFamily="2" charset="-122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kumimoji="1" lang="de-AT" sz="1400" b="1" dirty="0">
                <a:solidFill>
                  <a:srgbClr val="3333CC"/>
                </a:solidFill>
                <a:latin typeface="Arial Black" panose="020B0A04020102020204" pitchFamily="34" charset="0"/>
                <a:ea typeface="STCaiyun" panose="020B0503020204020204" pitchFamily="2" charset="-122"/>
                <a:cs typeface="Calibri" panose="020F0502020204030204" pitchFamily="34" charset="0"/>
              </a:rPr>
              <a:t>Zubereitung: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de-AT" sz="14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alle Ingredienzien in eine App schütten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de-AT" sz="14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gut mischen und mit Bildern, Videos &amp; Audioaufnahmen abschmecken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1" lang="de-AT" sz="1400" b="1" dirty="0">
                <a:solidFill>
                  <a:srgbClr val="3333CC"/>
                </a:solidFill>
                <a:latin typeface="Arial Narrow" panose="020B0606020202030204" pitchFamily="34" charset="0"/>
                <a:ea typeface="STCaiyun" panose="020B0503020204020204" pitchFamily="2" charset="-122"/>
              </a:rPr>
              <a:t>auf einem Smartphone oder Tablet anrichten &amp; genießen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kumimoji="1" lang="de-AT" sz="800" b="1" dirty="0">
              <a:solidFill>
                <a:srgbClr val="3333CC"/>
              </a:solidFill>
              <a:latin typeface="Arial Black" panose="020B0A04020102020204" pitchFamily="34" charset="0"/>
              <a:ea typeface="STCaiyun" panose="020B0503020204020204" pitchFamily="2" charset="-122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kumimoji="1" lang="de-AT" sz="1400" b="1" dirty="0">
                <a:solidFill>
                  <a:srgbClr val="3333CC"/>
                </a:solidFill>
                <a:latin typeface="Arial Black" panose="020B0A04020102020204" pitchFamily="34" charset="0"/>
                <a:ea typeface="STCaiyun" panose="020B0503020204020204" pitchFamily="2" charset="-122"/>
              </a:rPr>
              <a:t>Guten Bildungs-Appetit!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kumimoji="1" lang="de-AT" b="1" dirty="0">
              <a:solidFill>
                <a:srgbClr val="3333CC"/>
              </a:solidFill>
              <a:latin typeface="Arial Black" panose="020B0A04020102020204" pitchFamily="34" charset="0"/>
              <a:ea typeface="STCaiyun" panose="020B0503020204020204" pitchFamily="2" charset="-122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kumimoji="1" lang="de-AT" b="1" dirty="0">
              <a:solidFill>
                <a:srgbClr val="3333CC"/>
              </a:solidFill>
              <a:latin typeface="Arial Black" panose="020B0A04020102020204" pitchFamily="34" charset="0"/>
              <a:ea typeface="STCaiyun" panose="020B0503020204020204" pitchFamily="2" charset="-122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kumimoji="1" lang="de-AT" b="1" dirty="0">
              <a:solidFill>
                <a:srgbClr val="3333CC"/>
              </a:solidFill>
              <a:latin typeface="Arial Black" panose="020B0A04020102020204" pitchFamily="34" charset="0"/>
              <a:ea typeface="STCaiyun" panose="020B0503020204020204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2143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F15C90DF-5006-40EB-B685-340507C94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15678"/>
            <a:ext cx="5040560" cy="1097098"/>
          </a:xfr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7682FAD-F7A1-4EA6-8D73-6FB980AEFB07}"/>
              </a:ext>
            </a:extLst>
          </p:cNvPr>
          <p:cNvSpPr/>
          <p:nvPr/>
        </p:nvSpPr>
        <p:spPr>
          <a:xfrm>
            <a:off x="611560" y="1556792"/>
            <a:ext cx="7128792" cy="315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de-AT" sz="1400" dirty="0">
              <a:solidFill>
                <a:srgbClr val="3333CC"/>
              </a:solidFill>
              <a:latin typeface="Verdana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60C8EBC-4E84-480E-9CC4-58BA5AF4A5D8}"/>
              </a:ext>
            </a:extLst>
          </p:cNvPr>
          <p:cNvSpPr/>
          <p:nvPr/>
        </p:nvSpPr>
        <p:spPr>
          <a:xfrm>
            <a:off x="611560" y="2041141"/>
            <a:ext cx="6768752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entwickelt mit der Pädagogischen Hochschule Tirol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didaktischer Ansatz: „</a:t>
            </a:r>
            <a:r>
              <a:rPr kumimoji="1" lang="de-AT" sz="1600" dirty="0" err="1">
                <a:solidFill>
                  <a:srgbClr val="3333CC"/>
                </a:solidFill>
                <a:latin typeface="Verdana" pitchFamily="34" charset="0"/>
              </a:rPr>
              <a:t>Seamless</a:t>
            </a: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 Mobile Learning“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mit der App „</a:t>
            </a:r>
            <a:r>
              <a:rPr kumimoji="1" lang="de-AT" sz="1600" dirty="0" err="1">
                <a:solidFill>
                  <a:srgbClr val="3333CC"/>
                </a:solidFill>
                <a:latin typeface="Verdana" pitchFamily="34" charset="0"/>
              </a:rPr>
              <a:t>Actionbound</a:t>
            </a: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“ (www.actionbound.de) erstellt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im 1. Jahr ca. 1000 Kinder samt Begleitpersonen, Studierende &amp; Lehrpersonen</a:t>
            </a:r>
            <a:endParaRPr kumimoji="1" lang="de-DE" sz="1600" dirty="0">
              <a:solidFill>
                <a:srgbClr val="3333CC"/>
              </a:solidFill>
              <a:latin typeface="Verdana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DE" sz="1600" dirty="0">
                <a:solidFill>
                  <a:srgbClr val="3333CC"/>
                </a:solidFill>
                <a:latin typeface="Verdana" pitchFamily="34" charset="0"/>
              </a:rPr>
              <a:t>für Volksschule (Schulstufe 3 u. 4) &amp; Sekundarstufe I (Schulstufe 5 u. 6)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DE" sz="1600" dirty="0">
                <a:solidFill>
                  <a:srgbClr val="3333CC"/>
                </a:solidFill>
                <a:latin typeface="Verdana" pitchFamily="34" charset="0"/>
              </a:rPr>
              <a:t>Termine (wetterunabhängig) an Schultagen ab 09:00 Uhr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DE" sz="1600" dirty="0">
                <a:solidFill>
                  <a:srgbClr val="3333CC"/>
                </a:solidFill>
                <a:latin typeface="Verdana" pitchFamily="34" charset="0"/>
              </a:rPr>
              <a:t>€ 3,-- pro </a:t>
            </a:r>
            <a:r>
              <a:rPr kumimoji="1" lang="de-DE" sz="1600" dirty="0" err="1">
                <a:solidFill>
                  <a:srgbClr val="3333CC"/>
                </a:solidFill>
                <a:latin typeface="Verdana" pitchFamily="34" charset="0"/>
              </a:rPr>
              <a:t>SchülerIn</a:t>
            </a:r>
            <a:endParaRPr kumimoji="1" lang="de-DE" sz="1600" dirty="0">
              <a:solidFill>
                <a:srgbClr val="3333CC"/>
              </a:solidFill>
              <a:latin typeface="Verdana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DE" sz="1600" dirty="0">
                <a:solidFill>
                  <a:srgbClr val="3333CC"/>
                </a:solidFill>
                <a:latin typeface="Verdana" pitchFamily="34" charset="0"/>
              </a:rPr>
              <a:t>Länge ca. 2 km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DE" sz="1600" dirty="0">
                <a:solidFill>
                  <a:srgbClr val="3333CC"/>
                </a:solidFill>
                <a:latin typeface="Verdana" pitchFamily="34" charset="0"/>
              </a:rPr>
              <a:t>Dauer ca. 1,5h (inkl. Einführung &amp; Siegerehrung ca. 2,5h)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31094F2-8EB2-4947-950E-A58FFEB923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717032"/>
            <a:ext cx="2010968" cy="201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997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F15C90DF-5006-40EB-B685-340507C94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15678"/>
            <a:ext cx="5040560" cy="1097098"/>
          </a:xfr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7682FAD-F7A1-4EA6-8D73-6FB980AEFB07}"/>
              </a:ext>
            </a:extLst>
          </p:cNvPr>
          <p:cNvSpPr/>
          <p:nvPr/>
        </p:nvSpPr>
        <p:spPr>
          <a:xfrm>
            <a:off x="683568" y="2132856"/>
            <a:ext cx="6480720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Nach einer technischen &amp; thematischen Einführung geht es in Gruppen auf Verbrecherjagd.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kumimoji="1" lang="de-AT" sz="1600" dirty="0">
              <a:solidFill>
                <a:srgbClr val="3333CC"/>
              </a:solidFill>
              <a:latin typeface="Verdana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Acht der weltberühmten Goldschindeln am Goldenen </a:t>
            </a:r>
            <a:r>
              <a:rPr kumimoji="1" lang="de-AT" sz="1600" dirty="0" err="1">
                <a:solidFill>
                  <a:srgbClr val="3333CC"/>
                </a:solidFill>
                <a:latin typeface="Verdana" pitchFamily="34" charset="0"/>
              </a:rPr>
              <a:t>Dachl</a:t>
            </a: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 wurden entwendet.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kumimoji="1" lang="de-AT" sz="1600" dirty="0">
              <a:solidFill>
                <a:srgbClr val="3333CC"/>
              </a:solidFill>
              <a:latin typeface="Verdana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Die Täter wurden auf frischer Tat ertappt, haben es aber auf ihrer Flucht noch geschafft, die gestohlenen Schindeln zu verstecken.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kumimoji="1" lang="de-AT" sz="1600" dirty="0">
              <a:solidFill>
                <a:srgbClr val="3333CC"/>
              </a:solidFill>
              <a:latin typeface="Verdana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Was sie nicht bedacht haben: Die wertvollen Schindeln sind mit Codes versehen. Bei der Suche helfen nun die Tablets.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E2C22B7-F101-47B5-973C-19BE39EC7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377" y="3717032"/>
            <a:ext cx="1886213" cy="1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253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F15C90DF-5006-40EB-B685-340507C94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15678"/>
            <a:ext cx="5040560" cy="1097098"/>
          </a:xfr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7682FAD-F7A1-4EA6-8D73-6FB980AEFB07}"/>
              </a:ext>
            </a:extLst>
          </p:cNvPr>
          <p:cNvSpPr/>
          <p:nvPr/>
        </p:nvSpPr>
        <p:spPr>
          <a:xfrm>
            <a:off x="539552" y="1988840"/>
            <a:ext cx="6264696" cy="3745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Durch das Lösen von Rätseln und verschiedenen Aufgaben werden die Kinder zu den jeweiligen Verstecken geführt.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kumimoji="1" lang="de-AT" sz="1600" dirty="0">
              <a:solidFill>
                <a:srgbClr val="3333CC"/>
              </a:solidFill>
              <a:latin typeface="Verdana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kumimoji="1" lang="de-AT" sz="1600" dirty="0">
              <a:solidFill>
                <a:srgbClr val="3333CC"/>
              </a:solidFill>
              <a:latin typeface="Verdana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Unter anderem müssen die Schülerinnen und Schüler an bestimmten Sehenswürdigkeiten Fotos knipsen und weitere Beweise sichern.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kumimoji="1" lang="de-AT" sz="1600" dirty="0">
              <a:solidFill>
                <a:srgbClr val="3333CC"/>
              </a:solidFill>
              <a:latin typeface="Verdana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kumimoji="1" lang="de-AT" sz="1600" dirty="0">
              <a:solidFill>
                <a:srgbClr val="3333CC"/>
              </a:solidFill>
              <a:latin typeface="Verdana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Die geknipsten Fotos &amp; Videos werden zentral gespeichert und können in der Klasse zur direkten Weiterarbeit eingesetzt werden.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kumimoji="1" lang="de-AT" sz="1600" dirty="0">
              <a:solidFill>
                <a:srgbClr val="3333CC"/>
              </a:solidFill>
              <a:latin typeface="Verdana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3B9A59F-2EB5-4E73-91ED-C334FD8B54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717032"/>
            <a:ext cx="1972444" cy="18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6224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F15C90DF-5006-40EB-B685-340507C94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15678"/>
            <a:ext cx="5040560" cy="1097098"/>
          </a:xfr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950ACFDC-47ED-4E45-B8E9-E3E92D5AD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18417">
            <a:off x="395536" y="1628800"/>
            <a:ext cx="1728192" cy="131803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E844118D-B03F-4CB1-8822-EA709A7A0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24945">
            <a:off x="2420095" y="1172457"/>
            <a:ext cx="1655028" cy="131388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64DE3EC-2AA3-43D7-B224-37987AA449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301192">
            <a:off x="5709907" y="1309478"/>
            <a:ext cx="1781689" cy="133339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C048DA2-A0F7-4B86-8931-39178E2EAC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146899">
            <a:off x="-64197" y="3018212"/>
            <a:ext cx="2160586" cy="161294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F687755-DBF4-4499-B4B9-B54749663E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85477">
            <a:off x="6444208" y="3268650"/>
            <a:ext cx="1997118" cy="151594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7AE7417-0441-45C8-8A73-52C53FB40C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681159">
            <a:off x="415756" y="4527404"/>
            <a:ext cx="1839117" cy="135683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E74B7C7-AF84-4950-8F1B-0428140816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920746">
            <a:off x="7019830" y="4328303"/>
            <a:ext cx="1507891" cy="164295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4602B64-7282-4DD0-A023-A2E1E43980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347947">
            <a:off x="2447586" y="5070730"/>
            <a:ext cx="1801072" cy="133747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67A8CD8-369E-47CB-9C79-280EC271AD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896657">
            <a:off x="4900579" y="4879790"/>
            <a:ext cx="2297406" cy="1719349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4F14C137-47C9-9D4A-90D4-8E801A9E7E98}"/>
              </a:ext>
            </a:extLst>
          </p:cNvPr>
          <p:cNvSpPr txBox="1"/>
          <p:nvPr/>
        </p:nvSpPr>
        <p:spPr>
          <a:xfrm>
            <a:off x="1761543" y="2669469"/>
            <a:ext cx="46085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rgbClr val="0070C0"/>
                </a:solidFill>
              </a:rPr>
              <a:t>Eine altersgerechte Einführung &amp; Abschlussmoderation bilden den Rahmen für die Rallye.</a:t>
            </a:r>
          </a:p>
        </p:txBody>
      </p:sp>
    </p:spTree>
    <p:extLst>
      <p:ext uri="{BB962C8B-B14F-4D97-AF65-F5344CB8AC3E}">
        <p14:creationId xmlns:p14="http://schemas.microsoft.com/office/powerpoint/2010/main" val="99467957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F15C90DF-5006-40EB-B685-340507C94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15678"/>
            <a:ext cx="5040560" cy="1097098"/>
          </a:xfr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7682FAD-F7A1-4EA6-8D73-6FB980AEFB07}"/>
              </a:ext>
            </a:extLst>
          </p:cNvPr>
          <p:cNvSpPr/>
          <p:nvPr/>
        </p:nvSpPr>
        <p:spPr>
          <a:xfrm>
            <a:off x="611559" y="1556792"/>
            <a:ext cx="3312369" cy="410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de-AT" sz="2000" b="1" dirty="0">
                <a:solidFill>
                  <a:srgbClr val="3333CC"/>
                </a:solidFill>
                <a:latin typeface="Verdana" pitchFamily="34" charset="0"/>
              </a:rPr>
              <a:t>Organisation/ Ablauf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60C8EBC-4E84-480E-9CC4-58BA5AF4A5D8}"/>
              </a:ext>
            </a:extLst>
          </p:cNvPr>
          <p:cNvSpPr/>
          <p:nvPr/>
        </p:nvSpPr>
        <p:spPr>
          <a:xfrm>
            <a:off x="611560" y="2041141"/>
            <a:ext cx="6768752" cy="403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Bewerbung - DirektorInnen Verteiler der Tiroler Schulen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Anmeldungen – Terminvergabe &amp; </a:t>
            </a:r>
            <a:r>
              <a:rPr kumimoji="1" lang="de-AT" sz="1600" dirty="0" err="1">
                <a:solidFill>
                  <a:srgbClr val="3333CC"/>
                </a:solidFill>
                <a:latin typeface="Verdana" pitchFamily="34" charset="0"/>
              </a:rPr>
              <a:t>SchülerInnenliste</a:t>
            </a: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/ Gruppen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Wartung (Updates)&amp; Vorbereitung der Tablets/ Präsentation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Begrüßung mit Gruppenfoto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Thematische und technische Einführung (ca.20min)</a:t>
            </a:r>
            <a:endParaRPr kumimoji="1" lang="de-DE" sz="1600" dirty="0">
              <a:solidFill>
                <a:srgbClr val="3333CC"/>
              </a:solidFill>
              <a:latin typeface="Verdana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DE" sz="1600" dirty="0">
                <a:solidFill>
                  <a:srgbClr val="3333CC"/>
                </a:solidFill>
                <a:latin typeface="Verdana" pitchFamily="34" charset="0"/>
              </a:rPr>
              <a:t>Gestaffelter Start (alle 3min/ Countdown)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DE" sz="1600" dirty="0">
                <a:solidFill>
                  <a:srgbClr val="3333CC"/>
                </a:solidFill>
                <a:latin typeface="Verdana" pitchFamily="34" charset="0"/>
              </a:rPr>
              <a:t>Absolvieren der Rallye (ca. 1h 30min) – Herstellung der personalisierten Urkunden mit Gruppenfoto)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DE" sz="1600" dirty="0">
                <a:solidFill>
                  <a:srgbClr val="3333CC"/>
                </a:solidFill>
                <a:latin typeface="Verdana" pitchFamily="34" charset="0"/>
              </a:rPr>
              <a:t>Siegerermittlung, Urkundenverteilung &amp; Verabschiedung (ca. 20min)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DE" sz="1600" dirty="0">
                <a:solidFill>
                  <a:srgbClr val="3333CC"/>
                </a:solidFill>
                <a:latin typeface="Verdana" pitchFamily="34" charset="0"/>
              </a:rPr>
              <a:t>Bereitstellen der gemachten Medien (Cloud-Service)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de-DE" sz="1600" dirty="0">
                <a:solidFill>
                  <a:srgbClr val="3333CC"/>
                </a:solidFill>
                <a:latin typeface="Verdana" pitchFamily="34" charset="0"/>
              </a:rPr>
              <a:t>Datenbereinigung und Reinigung der Tablets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BDA09E-1B9C-4F00-BB28-705704651A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2431">
            <a:off x="7187527" y="3903195"/>
            <a:ext cx="1923678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8342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5020411-DA80-4915-B151-FF9F7B22E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" y="2852936"/>
            <a:ext cx="2286000" cy="302895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AD47ECF-C680-44C9-8141-245049D95EDA}"/>
              </a:ext>
            </a:extLst>
          </p:cNvPr>
          <p:cNvSpPr txBox="1"/>
          <p:nvPr/>
        </p:nvSpPr>
        <p:spPr>
          <a:xfrm>
            <a:off x="2195736" y="1838986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de-AT" sz="4000" dirty="0">
                <a:solidFill>
                  <a:srgbClr val="3333CC"/>
                </a:solidFill>
                <a:latin typeface="Old English Text MT" panose="03040902040508030806" pitchFamily="66" charset="0"/>
              </a:rPr>
              <a:t>Maximilian Rallyes</a:t>
            </a:r>
          </a:p>
          <a:p>
            <a:pPr algn="ctr"/>
            <a:r>
              <a:rPr kumimoji="1" lang="de-AT" sz="4000" dirty="0">
                <a:solidFill>
                  <a:srgbClr val="3333CC"/>
                </a:solidFill>
                <a:latin typeface="Old English Text MT" panose="03040902040508030806" pitchFamily="66" charset="0"/>
              </a:rPr>
              <a:t>2019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630B10D-C58C-4AE2-850F-7726FD311243}"/>
              </a:ext>
            </a:extLst>
          </p:cNvPr>
          <p:cNvSpPr txBox="1"/>
          <p:nvPr/>
        </p:nvSpPr>
        <p:spPr>
          <a:xfrm>
            <a:off x="2337590" y="3645024"/>
            <a:ext cx="63367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Orte: Innsbruck, Hall &amp; Kufstein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de-AT" sz="1600" dirty="0">
              <a:solidFill>
                <a:srgbClr val="3333CC"/>
              </a:solidFill>
              <a:latin typeface="Verdan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mit Geschichten von Thomas Brezina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de-AT" sz="1600" dirty="0">
              <a:solidFill>
                <a:srgbClr val="3333CC"/>
              </a:solidFill>
              <a:latin typeface="Verdan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de-AT" sz="1600" dirty="0">
                <a:solidFill>
                  <a:srgbClr val="3333CC"/>
                </a:solidFill>
                <a:latin typeface="Verdana" pitchFamily="34" charset="0"/>
              </a:rPr>
              <a:t>ab 24. April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de-AT" sz="1600" dirty="0">
              <a:solidFill>
                <a:srgbClr val="3333CC"/>
              </a:solidFill>
              <a:latin typeface="Verdan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de-AT" sz="1600" dirty="0">
              <a:solidFill>
                <a:srgbClr val="3333CC"/>
              </a:solidFill>
              <a:latin typeface="Verdana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CCA9FF3-136E-45F8-AC5B-25EA51F027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3430">
            <a:off x="6075557" y="4625419"/>
            <a:ext cx="2828796" cy="179303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A080DD25-E6C4-411E-B9E2-39577ED9C6D7}"/>
              </a:ext>
            </a:extLst>
          </p:cNvPr>
          <p:cNvSpPr txBox="1"/>
          <p:nvPr/>
        </p:nvSpPr>
        <p:spPr>
          <a:xfrm>
            <a:off x="2409598" y="349569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600" dirty="0">
                <a:solidFill>
                  <a:srgbClr val="C00000"/>
                </a:solidFill>
              </a:rPr>
              <a:t>Aviso:</a:t>
            </a:r>
          </a:p>
        </p:txBody>
      </p:sp>
    </p:spTree>
    <p:extLst>
      <p:ext uri="{BB962C8B-B14F-4D97-AF65-F5344CB8AC3E}">
        <p14:creationId xmlns:p14="http://schemas.microsoft.com/office/powerpoint/2010/main" val="40040350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34" name="Lale_Nenadovic_Project_-_Drum_solo__1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1588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12"/>
          <p:cNvSpPr txBox="1">
            <a:spLocks noChangeArrowheads="1"/>
          </p:cNvSpPr>
          <p:nvPr/>
        </p:nvSpPr>
        <p:spPr bwMode="auto">
          <a:xfrm>
            <a:off x="998538" y="1543050"/>
            <a:ext cx="6264275" cy="521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de-AT" altLang="de-DE" sz="2000" dirty="0">
              <a:latin typeface="Verdana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de-AT" altLang="de-DE" sz="2000" b="1" dirty="0">
                <a:solidFill>
                  <a:schemeClr val="bg1"/>
                </a:solidFill>
                <a:latin typeface="Verdana" pitchFamily="34" charset="0"/>
              </a:rPr>
              <a:t>Tiroler Bildungsinstitut – Medienzentrum</a:t>
            </a:r>
            <a:br>
              <a:rPr kumimoji="1" lang="de-AT" altLang="de-DE" sz="2000" b="1" dirty="0">
                <a:solidFill>
                  <a:schemeClr val="bg1"/>
                </a:solidFill>
                <a:latin typeface="Verdana" pitchFamily="34" charset="0"/>
              </a:rPr>
            </a:br>
            <a:r>
              <a:rPr kumimoji="1" lang="de-AT" altLang="de-DE" sz="2000" b="1" dirty="0">
                <a:solidFill>
                  <a:schemeClr val="bg1"/>
                </a:solidFill>
                <a:latin typeface="Verdana" pitchFamily="34" charset="0"/>
              </a:rPr>
              <a:t>des Landes Tirol</a:t>
            </a:r>
            <a:br>
              <a:rPr kumimoji="1" lang="de-AT" altLang="de-DE" sz="2000" dirty="0">
                <a:solidFill>
                  <a:schemeClr val="bg1"/>
                </a:solidFill>
                <a:latin typeface="Verdana" pitchFamily="34" charset="0"/>
              </a:rPr>
            </a:br>
            <a:r>
              <a:rPr kumimoji="1" lang="de-AT" altLang="de-DE" sz="2000" dirty="0">
                <a:solidFill>
                  <a:schemeClr val="bg1"/>
                </a:solidFill>
                <a:latin typeface="Verdana" pitchFamily="34" charset="0"/>
              </a:rPr>
              <a:t>Hofburg, Rennweg 1, 6021 Innsbruck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de-AT" altLang="de-DE" sz="2000" dirty="0">
                <a:solidFill>
                  <a:schemeClr val="bg1"/>
                </a:solidFill>
                <a:latin typeface="Verdana" pitchFamily="34" charset="0"/>
              </a:rPr>
              <a:t>0512/508-4292 </a:t>
            </a:r>
            <a:br>
              <a:rPr kumimoji="1" lang="de-AT" altLang="de-DE" sz="2000" dirty="0">
                <a:solidFill>
                  <a:schemeClr val="bg1"/>
                </a:solidFill>
                <a:latin typeface="Verdana" pitchFamily="34" charset="0"/>
              </a:rPr>
            </a:br>
            <a:endParaRPr kumimoji="1" lang="de-AT" altLang="de-DE" sz="2000" dirty="0">
              <a:solidFill>
                <a:schemeClr val="bg1"/>
              </a:solidFill>
              <a:latin typeface="Verdana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de-AT" altLang="de-DE" sz="1800" dirty="0">
                <a:solidFill>
                  <a:schemeClr val="bg1"/>
                </a:solidFill>
              </a:rPr>
              <a:t>www.tirol.gv.at/medienzentrum </a:t>
            </a:r>
            <a:endParaRPr kumimoji="1" lang="de-DE" altLang="de-DE" sz="18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de-DE" altLang="de-DE" sz="1800" dirty="0">
                <a:solidFill>
                  <a:schemeClr val="bg1"/>
                </a:solidFill>
              </a:rPr>
              <a:t>http://portal.tirol.gv.at</a:t>
            </a:r>
            <a:r>
              <a:rPr kumimoji="1" lang="de-AT" altLang="de-DE" sz="1800" dirty="0">
                <a:solidFill>
                  <a:schemeClr val="bg1"/>
                </a:solidFill>
              </a:rPr>
              <a:t> (Medienkatalog und LeOn)</a:t>
            </a:r>
            <a:endParaRPr kumimoji="1" lang="de-AT" altLang="de-DE" sz="2000" dirty="0">
              <a:solidFill>
                <a:schemeClr val="bg1"/>
              </a:solidFill>
              <a:latin typeface="Verdana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kumimoji="1" lang="de-AT" altLang="de-DE" sz="2000" dirty="0">
                <a:solidFill>
                  <a:schemeClr val="bg1"/>
                </a:solidFill>
                <a:latin typeface="Verdana" pitchFamily="34" charset="0"/>
              </a:rPr>
            </a:br>
            <a:r>
              <a:rPr kumimoji="1" lang="de-AT" altLang="de-DE" sz="2000" dirty="0">
                <a:solidFill>
                  <a:schemeClr val="bg1"/>
                </a:solidFill>
                <a:latin typeface="Verdana" pitchFamily="34" charset="0"/>
              </a:rPr>
              <a:t>medienzentrum@tirol.gv.at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de-DE" altLang="de-DE" sz="2000" dirty="0">
              <a:solidFill>
                <a:schemeClr val="bg1"/>
              </a:solidFill>
              <a:latin typeface="Verdana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de-AT" altLang="de-DE" sz="2000" dirty="0">
                <a:solidFill>
                  <a:schemeClr val="bg1"/>
                </a:solidFill>
                <a:latin typeface="Verdana" pitchFamily="34" charset="0"/>
              </a:rPr>
              <a:t>Montag bis Donnerstag: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de-AT" altLang="de-DE" sz="2000" dirty="0">
                <a:solidFill>
                  <a:schemeClr val="bg1"/>
                </a:solidFill>
                <a:latin typeface="Verdana" pitchFamily="34" charset="0"/>
              </a:rPr>
              <a:t>08:00 bis 12:00 &amp; 13:00 bis 16:00 Uhr</a:t>
            </a:r>
            <a:br>
              <a:rPr kumimoji="1" lang="de-AT" altLang="de-DE" sz="2000" dirty="0">
                <a:solidFill>
                  <a:schemeClr val="bg1"/>
                </a:solidFill>
                <a:latin typeface="Verdana" pitchFamily="34" charset="0"/>
              </a:rPr>
            </a:br>
            <a:r>
              <a:rPr kumimoji="1" lang="de-AT" altLang="de-DE" sz="2000" dirty="0">
                <a:solidFill>
                  <a:schemeClr val="bg1"/>
                </a:solidFill>
                <a:latin typeface="Verdana" pitchFamily="34" charset="0"/>
              </a:rPr>
              <a:t>Freitag: 08:00 bis 12:00 Uhr</a:t>
            </a:r>
            <a:endParaRPr kumimoji="1" lang="de-DE" altLang="de-DE" sz="2000" dirty="0">
              <a:solidFill>
                <a:schemeClr val="bg1"/>
              </a:solidFill>
              <a:latin typeface="Verdana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de-DE" altLang="de-DE" sz="2000" dirty="0">
              <a:solidFill>
                <a:srgbClr val="0070C0"/>
              </a:solidFill>
              <a:latin typeface="Verdana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de-DE" altLang="de-DE" sz="2000" dirty="0">
              <a:solidFill>
                <a:srgbClr val="3333CC"/>
              </a:solidFill>
              <a:latin typeface="Verdana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de-DE" altLang="de-DE" sz="2000" dirty="0">
              <a:latin typeface="Verdan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0343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irolerLand1">
  <a:themeElements>
    <a:clrScheme name="TirolerLand1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CCFF"/>
      </a:accent1>
      <a:accent2>
        <a:srgbClr val="FFFF00"/>
      </a:accent2>
      <a:accent3>
        <a:srgbClr val="AAAAFF"/>
      </a:accent3>
      <a:accent4>
        <a:srgbClr val="DADADA"/>
      </a:accent4>
      <a:accent5>
        <a:srgbClr val="AAE2FF"/>
      </a:accent5>
      <a:accent6>
        <a:srgbClr val="E7E700"/>
      </a:accent6>
      <a:hlink>
        <a:srgbClr val="FF0033"/>
      </a:hlink>
      <a:folHlink>
        <a:srgbClr val="3366FF"/>
      </a:folHlink>
    </a:clrScheme>
    <a:fontScheme name="TirolerLand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rolerLand1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CCFF"/>
        </a:accent1>
        <a:accent2>
          <a:srgbClr val="FFFF00"/>
        </a:accent2>
        <a:accent3>
          <a:srgbClr val="AAAAFF"/>
        </a:accent3>
        <a:accent4>
          <a:srgbClr val="DADADA"/>
        </a:accent4>
        <a:accent5>
          <a:srgbClr val="AAE2FF"/>
        </a:accent5>
        <a:accent6>
          <a:srgbClr val="E7E700"/>
        </a:accent6>
        <a:hlink>
          <a:srgbClr val="FF0033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rolerLand1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00CCCC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00B9B9"/>
        </a:accent6>
        <a:hlink>
          <a:srgbClr val="CC99FF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rolerLand1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rolerLand1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FFFF0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E7E700"/>
        </a:accent6>
        <a:hlink>
          <a:srgbClr val="6600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rolerLand1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FFFF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E7E700"/>
        </a:accent6>
        <a:hlink>
          <a:srgbClr val="CC0000"/>
        </a:hlink>
        <a:folHlink>
          <a:srgbClr val="CC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97D02CE-B6C1-4153-A4CC-BC61BB828C1A}">
  <we:reference id="wa104381335" version="1.0.0.1" store="en-US" storeType="OMEX"/>
  <we:alternateReferences>
    <we:reference id="wa104381335" version="1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414</Words>
  <Application>Microsoft Office PowerPoint</Application>
  <PresentationFormat>Bildschirmpräsentation (4:3)</PresentationFormat>
  <Paragraphs>74</Paragraphs>
  <Slides>9</Slides>
  <Notes>2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20" baseType="lpstr">
      <vt:lpstr>STCaiyun</vt:lpstr>
      <vt:lpstr>Arial</vt:lpstr>
      <vt:lpstr>Arial Black</vt:lpstr>
      <vt:lpstr>Arial Narrow</vt:lpstr>
      <vt:lpstr>Calibri</vt:lpstr>
      <vt:lpstr>Old English Text MT</vt:lpstr>
      <vt:lpstr>Segoe Print</vt:lpstr>
      <vt:lpstr>Trebuchet MS</vt:lpstr>
      <vt:lpstr>Verdana</vt:lpstr>
      <vt:lpstr>Wingdings</vt:lpstr>
      <vt:lpstr>TirolerLand1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DVT-Daten-Verarbeitung-Tirol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Michael Kern</dc:creator>
  <cp:lastModifiedBy>Andrea Prock</cp:lastModifiedBy>
  <cp:revision>120</cp:revision>
  <cp:lastPrinted>2016-01-28T11:05:55Z</cp:lastPrinted>
  <dcterms:created xsi:type="dcterms:W3CDTF">2011-06-06T08:22:01Z</dcterms:created>
  <dcterms:modified xsi:type="dcterms:W3CDTF">2018-05-01T17:21:36Z</dcterms:modified>
</cp:coreProperties>
</file>