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4" r:id="rId1"/>
  </p:sldMasterIdLst>
  <p:notesMasterIdLst>
    <p:notesMasterId r:id="rId14"/>
  </p:notesMasterIdLst>
  <p:sldIdLst>
    <p:sldId id="256" r:id="rId2"/>
    <p:sldId id="281" r:id="rId3"/>
    <p:sldId id="257" r:id="rId4"/>
    <p:sldId id="258" r:id="rId5"/>
    <p:sldId id="263" r:id="rId6"/>
    <p:sldId id="265" r:id="rId7"/>
    <p:sldId id="269" r:id="rId8"/>
    <p:sldId id="273" r:id="rId9"/>
    <p:sldId id="274" r:id="rId10"/>
    <p:sldId id="284" r:id="rId11"/>
    <p:sldId id="283" r:id="rId12"/>
    <p:sldId id="280" r:id="rId13"/>
  </p:sldIdLst>
  <p:sldSz cx="9144000" cy="6858000" type="screen4x3"/>
  <p:notesSz cx="7099300" cy="10234613"/>
  <p:defaultTextStyle>
    <a:defPPr>
      <a:defRPr lang="en-GB"/>
    </a:defPPr>
    <a:lvl1pPr algn="l" defTabSz="449263" rtl="0" fontAlgn="base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Lucida Sans Unicode" charset="0"/>
        <a:cs typeface="Lucida Sans Unicode" charset="0"/>
      </a:defRPr>
    </a:lvl1pPr>
    <a:lvl2pPr marL="457200" algn="l" defTabSz="449263" rtl="0" fontAlgn="base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Lucida Sans Unicode" charset="0"/>
        <a:cs typeface="Lucida Sans Unicode" charset="0"/>
      </a:defRPr>
    </a:lvl2pPr>
    <a:lvl3pPr marL="914400" algn="l" defTabSz="449263" rtl="0" fontAlgn="base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Lucida Sans Unicode" charset="0"/>
        <a:cs typeface="Lucida Sans Unicode" charset="0"/>
      </a:defRPr>
    </a:lvl3pPr>
    <a:lvl4pPr marL="1371600" algn="l" defTabSz="449263" rtl="0" fontAlgn="base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Lucida Sans Unicode" charset="0"/>
        <a:cs typeface="Lucida Sans Unicode" charset="0"/>
      </a:defRPr>
    </a:lvl4pPr>
    <a:lvl5pPr marL="1828800" algn="l" defTabSz="449263" rtl="0" fontAlgn="base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Lucida Sans Unicode" charset="0"/>
        <a:cs typeface="Lucida Sans Unicode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Lucida Sans Unicode" charset="0"/>
        <a:cs typeface="Lucida Sans Unicode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Lucida Sans Unicode" charset="0"/>
        <a:cs typeface="Lucida Sans Unicode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Lucida Sans Unicode" charset="0"/>
        <a:cs typeface="Lucida Sans Unicode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Lucida Sans Unicode" charset="0"/>
        <a:cs typeface="Lucida Sans Unicode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5D3F3"/>
    <a:srgbClr val="FFFF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88923" autoAdjust="0"/>
  </p:normalViewPr>
  <p:slideViewPr>
    <p:cSldViewPr>
      <p:cViewPr varScale="1">
        <p:scale>
          <a:sx n="74" d="100"/>
          <a:sy n="74" d="100"/>
        </p:scale>
        <p:origin x="738" y="7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19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1"/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074988" cy="5095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7488" tIns="50694" rIns="97488" bIns="50694" numCol="1" anchor="t" anchorCtr="0" compatLnSpc="1">
            <a:prstTxWarp prst="textNoShape">
              <a:avLst/>
            </a:prstTxWarp>
          </a:bodyPr>
          <a:lstStyle>
            <a:lvl1pPr defTabSz="487363">
              <a:lnSpc>
                <a:spcPct val="100000"/>
              </a:lnSpc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 sz="13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021138" y="0"/>
            <a:ext cx="3074987" cy="5095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7488" tIns="50694" rIns="97488" bIns="50694" numCol="1" anchor="t" anchorCtr="0" compatLnSpc="1">
            <a:prstTxWarp prst="textNoShape">
              <a:avLst/>
            </a:prstTxWarp>
          </a:bodyPr>
          <a:lstStyle>
            <a:lvl1pPr algn="r" defTabSz="487363">
              <a:lnSpc>
                <a:spcPct val="100000"/>
              </a:lnSpc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 sz="13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8677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92188" y="768350"/>
            <a:ext cx="5113337" cy="38354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709613" y="4860925"/>
            <a:ext cx="5678487" cy="46037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7488" tIns="50694" rIns="97488" bIns="50694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0" y="9721850"/>
            <a:ext cx="3074988" cy="5095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7488" tIns="50694" rIns="97488" bIns="50694" numCol="1" anchor="b" anchorCtr="0" compatLnSpc="1">
            <a:prstTxWarp prst="textNoShape">
              <a:avLst/>
            </a:prstTxWarp>
          </a:bodyPr>
          <a:lstStyle>
            <a:lvl1pPr defTabSz="487363">
              <a:lnSpc>
                <a:spcPct val="100000"/>
              </a:lnSpc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 sz="13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4021138" y="9721850"/>
            <a:ext cx="3074987" cy="5095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7488" tIns="50694" rIns="97488" bIns="50694" numCol="1" anchor="b" anchorCtr="0" compatLnSpc="1">
            <a:prstTxWarp prst="textNoShape">
              <a:avLst/>
            </a:prstTxWarp>
          </a:bodyPr>
          <a:lstStyle>
            <a:lvl1pPr algn="r" defTabSz="487363">
              <a:lnSpc>
                <a:spcPct val="100000"/>
              </a:lnSpc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 sz="13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F41F269-8905-4C3F-89F6-BA8382C6D694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4220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74DA9BFB-DB74-442C-B5C9-81E5220ABF58}" type="slidenum">
              <a:rPr lang="en-GB" smtClean="0">
                <a:solidFill>
                  <a:srgbClr val="000000"/>
                </a:solidFill>
              </a:rPr>
              <a:pPr eaLnBrk="1" hangingPunct="1"/>
              <a:t>1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29699" name="Text Box 1"/>
          <p:cNvSpPr txBox="1">
            <a:spLocks noChangeArrowheads="1"/>
          </p:cNvSpPr>
          <p:nvPr/>
        </p:nvSpPr>
        <p:spPr bwMode="auto">
          <a:xfrm>
            <a:off x="1182688" y="768350"/>
            <a:ext cx="4733925" cy="38369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endParaRPr lang="de-DE"/>
          </a:p>
        </p:txBody>
      </p:sp>
      <p:sp>
        <p:nvSpPr>
          <p:cNvPr id="29700" name="Rectangle 2"/>
          <p:cNvSpPr>
            <a:spLocks noGrp="1" noChangeArrowheads="1"/>
          </p:cNvSpPr>
          <p:nvPr>
            <p:ph type="body"/>
          </p:nvPr>
        </p:nvSpPr>
        <p:spPr>
          <a:xfrm>
            <a:off x="709613" y="4860925"/>
            <a:ext cx="5680075" cy="4608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9048" tIns="49524" rIns="99048" bIns="49524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22620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BBE3C730-CF69-4BFF-8A8E-CB5A26F20FF6}" type="slidenum">
              <a:rPr lang="en-GB" smtClean="0">
                <a:solidFill>
                  <a:srgbClr val="000000"/>
                </a:solidFill>
              </a:rPr>
              <a:pPr eaLnBrk="1" hangingPunct="1"/>
              <a:t>12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12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512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8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9048" tIns="49524" rIns="99048" bIns="49524" anchor="ctr"/>
          <a:lstStyle/>
          <a:p>
            <a:r>
              <a:rPr lang="de-DE" dirty="0"/>
              <a:t>Verschiebe</a:t>
            </a:r>
            <a:r>
              <a:rPr lang="de-DE" baseline="0" dirty="0"/>
              <a:t> die Textfelder!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6101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D3BF88FF-B3C2-4571-AB5A-CD98B888AA8E}" type="slidenum">
              <a:rPr lang="en-GB" smtClean="0">
                <a:solidFill>
                  <a:srgbClr val="000000"/>
                </a:solidFill>
              </a:rPr>
              <a:pPr eaLnBrk="1" hangingPunct="1"/>
              <a:t>2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30723" name="Text Box 2"/>
          <p:cNvSpPr txBox="1">
            <a:spLocks noChangeArrowheads="1"/>
          </p:cNvSpPr>
          <p:nvPr/>
        </p:nvSpPr>
        <p:spPr bwMode="auto">
          <a:xfrm>
            <a:off x="1182688" y="768350"/>
            <a:ext cx="4733925" cy="38369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endParaRPr lang="de-DE"/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body"/>
          </p:nvPr>
        </p:nvSpPr>
        <p:spPr>
          <a:xfrm>
            <a:off x="709613" y="4860925"/>
            <a:ext cx="5680075" cy="4608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9048" tIns="49524" rIns="99048" bIns="49524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33868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5E238B88-D507-4F30-AFFF-46D26BEF11B7}" type="slidenum">
              <a:rPr lang="en-GB" smtClean="0">
                <a:solidFill>
                  <a:srgbClr val="000000"/>
                </a:solidFill>
              </a:rPr>
              <a:pPr eaLnBrk="1" hangingPunct="1"/>
              <a:t>3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3174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174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8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9048" tIns="49524" rIns="99048" bIns="49524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21339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2975E526-A72E-4EBF-B2FD-BA45DDDCA363}" type="slidenum">
              <a:rPr lang="en-GB" smtClean="0">
                <a:solidFill>
                  <a:srgbClr val="000000"/>
                </a:solidFill>
              </a:rPr>
              <a:pPr eaLnBrk="1" hangingPunct="1"/>
              <a:t>4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3277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277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8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9048" tIns="49524" rIns="99048" bIns="49524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03365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45D27ED3-E4E7-490D-946A-10C9997D2F22}" type="slidenum">
              <a:rPr lang="en-GB" smtClean="0">
                <a:solidFill>
                  <a:srgbClr val="000000"/>
                </a:solidFill>
              </a:rPr>
              <a:pPr eaLnBrk="1" hangingPunct="1"/>
              <a:t>5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3686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68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8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9048" tIns="49524" rIns="99048" bIns="49524" anchor="ctr"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0645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AC6EE952-C75F-4D01-A77A-DD68ADD20684}" type="slidenum">
              <a:rPr lang="en-GB" smtClean="0">
                <a:solidFill>
                  <a:srgbClr val="000000"/>
                </a:solidFill>
              </a:rPr>
              <a:pPr eaLnBrk="1" hangingPunct="1"/>
              <a:t>6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389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89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8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9048" tIns="49524" rIns="99048" bIns="49524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81344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C50E9EA7-56F4-44BB-A972-F85F0BBDF59E}" type="slidenum">
              <a:rPr lang="en-GB" smtClean="0">
                <a:solidFill>
                  <a:srgbClr val="000000"/>
                </a:solidFill>
              </a:rPr>
              <a:pPr eaLnBrk="1" hangingPunct="1"/>
              <a:t>7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409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09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8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9048" tIns="49524" rIns="99048" bIns="49524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78981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657788B0-9C12-467D-8DA8-28DD36CE60AF}" type="slidenum">
              <a:rPr lang="en-GB" smtClean="0">
                <a:solidFill>
                  <a:srgbClr val="000000"/>
                </a:solidFill>
              </a:rPr>
              <a:pPr eaLnBrk="1" hangingPunct="1"/>
              <a:t>8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450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50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8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9048" tIns="49524" rIns="99048" bIns="49524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59535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E6143030-D96A-405E-B828-5313D592E863}" type="slidenum">
              <a:rPr lang="en-GB" smtClean="0">
                <a:solidFill>
                  <a:srgbClr val="000000"/>
                </a:solidFill>
              </a:rPr>
              <a:pPr eaLnBrk="1" hangingPunct="1"/>
              <a:t>9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460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608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8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9048" tIns="49524" rIns="99048" bIns="49524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3441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/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6D2E7-04A8-45B8-839C-01E0A567F747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5822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C095DC-3A1B-45A8-8F70-B785161F0486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131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830BC-4B58-4BB8-9CA7-1A1B95129AF0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929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C4ABA-0CC5-4F1F-8C9F-3B82BA18C7D4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0952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94DFE-D9FC-482D-B7C2-AC8FFE420D8D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562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6"/>
          <p:cNvSpPr/>
          <p:nvPr/>
        </p:nvSpPr>
        <p:spPr>
          <a:xfrm>
            <a:off x="4495800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Oval 7"/>
          <p:cNvSpPr/>
          <p:nvPr/>
        </p:nvSpPr>
        <p:spPr>
          <a:xfrm>
            <a:off x="4695825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Oval 8"/>
          <p:cNvSpPr/>
          <p:nvPr/>
        </p:nvSpPr>
        <p:spPr>
          <a:xfrm>
            <a:off x="4297363" y="3924300"/>
            <a:ext cx="84137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DC634-71E2-4CDA-A123-7FC27DFBABE6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089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9F2DA-DB7C-48AA-8AEC-D9EE42DEC129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024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DDE59-8F69-4F1B-9039-385601E26C19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3568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F30ED-8B14-4BA5-B602-3CDA88CAEA83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519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3E1F0-F312-4E93-812F-D84B11BF8790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2212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ABD166-D6FE-415E-B495-5087B64E8BD0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8833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/>
          <a:lstStyle>
            <a:lvl1pPr algn="ctr">
              <a:lnSpc>
                <a:spcPct val="100000"/>
              </a:lnSpc>
              <a:defRPr sz="2800" b="0">
                <a:latin typeface="Calibri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/>
              <a:t>Bild durch Klicken auf Symbol hinzufügen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B1E20B-4CA7-43F5-8381-EB63FF60BA26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172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8813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4DC6BCFA-3846-48EE-96C6-8DF745FB6800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8458200" y="6499225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9913" y="6499225"/>
            <a:ext cx="84137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9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700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rtl="0" fontAlgn="base">
        <a:lnSpc>
          <a:spcPts val="5800"/>
        </a:lnSpc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  <a:lvl2pPr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2pPr>
      <a:lvl3pPr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3pPr>
      <a:lvl4pPr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4pPr>
      <a:lvl5pPr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5pPr>
      <a:lvl6pPr marL="4572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6pPr>
      <a:lvl7pPr marL="9144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7pPr>
      <a:lvl8pPr marL="13716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8pPr>
      <a:lvl9pPr marL="18288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7F7F7F"/>
          </a:solidFill>
          <a:latin typeface="+mj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Courier New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Courier New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8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>
          <a:xfrm>
            <a:off x="526684" y="692696"/>
            <a:ext cx="7772400" cy="1557263"/>
          </a:xfrm>
        </p:spPr>
        <p:txBody>
          <a:bodyPr/>
          <a:lstStyle/>
          <a:p>
            <a:pPr fontAlgn="auto">
              <a:lnSpc>
                <a:spcPct val="100000"/>
              </a:lnSpc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9600" dirty="0"/>
              <a:t>Hardware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827584" y="2636912"/>
            <a:ext cx="7848872" cy="1122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de-AT" sz="2400" dirty="0">
                <a:solidFill>
                  <a:schemeClr val="accent1">
                    <a:lumMod val="75000"/>
                  </a:schemeClr>
                </a:solidFill>
              </a:rPr>
              <a:t>Ordne die Begriffe den Bildern zu!</a:t>
            </a:r>
          </a:p>
          <a:p>
            <a:pPr marL="342900" indent="-342900">
              <a:buFont typeface="Arial" pitchFamily="34" charset="0"/>
              <a:buChar char="•"/>
            </a:pPr>
            <a:endParaRPr lang="de-AT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de-AT" sz="2400" dirty="0">
                <a:solidFill>
                  <a:schemeClr val="accent1">
                    <a:lumMod val="75000"/>
                  </a:schemeClr>
                </a:solidFill>
              </a:rPr>
              <a:t>Verschiebe die Textfelder an die richtigen Stellen!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67544"/>
          </a:xfrm>
        </p:spPr>
        <p:txBody>
          <a:bodyPr/>
          <a:lstStyle/>
          <a:p>
            <a:r>
              <a:rPr lang="de-AT" dirty="0"/>
              <a:t>Speichergrößen</a:t>
            </a: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05799"/>
              </p:ext>
            </p:extLst>
          </p:nvPr>
        </p:nvGraphicFramePr>
        <p:xfrm>
          <a:off x="457200" y="2132856"/>
          <a:ext cx="8291264" cy="2880320"/>
        </p:xfrm>
        <a:graphic>
          <a:graphicData uri="http://schemas.openxmlformats.org/drawingml/2006/table">
            <a:tbl>
              <a:tblPr bandRow="1">
                <a:effectLst>
                  <a:outerShdw blurRad="330200" dist="165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0728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28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84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672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r>
                        <a:rPr lang="de-AT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Speichergröße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AT" sz="14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Wieviel</a:t>
                      </a:r>
                      <a:r>
                        <a:rPr lang="de-AT" sz="14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 zur nächstkleineren Einheit</a:t>
                      </a:r>
                      <a:endParaRPr lang="de-AT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Ca. =2</a:t>
                      </a:r>
                      <a:r>
                        <a:rPr lang="en-GB" sz="1800" baseline="30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? </a:t>
                      </a:r>
                      <a:r>
                        <a:rPr lang="en-GB" sz="1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Byte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Ca</a:t>
                      </a:r>
                      <a:r>
                        <a:rPr lang="en-GB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 ? </a:t>
                      </a:r>
                      <a:r>
                        <a:rPr lang="en-GB" sz="2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Zeichen</a:t>
                      </a:r>
                      <a:endParaRPr lang="en-GB" sz="2000" dirty="0">
                        <a:solidFill>
                          <a:schemeClr val="bg2">
                            <a:lumMod val="2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r>
                        <a:rPr lang="de-AT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1 </a:t>
                      </a:r>
                      <a:r>
                        <a:rPr lang="de-AT" sz="20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KB</a:t>
                      </a:r>
                      <a:r>
                        <a:rPr lang="de-AT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 (Kilobyte)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de-AT" sz="2000" dirty="0">
                        <a:solidFill>
                          <a:schemeClr val="bg2">
                            <a:lumMod val="2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dirty="0">
                        <a:solidFill>
                          <a:schemeClr val="bg2">
                            <a:lumMod val="2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-----------------------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r>
                        <a:rPr lang="de-AT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1 </a:t>
                      </a:r>
                      <a:r>
                        <a:rPr lang="de-AT" sz="20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MB</a:t>
                      </a:r>
                      <a:r>
                        <a:rPr lang="de-AT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 (Megabyte)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de-AT" sz="2000" dirty="0">
                        <a:solidFill>
                          <a:schemeClr val="bg2">
                            <a:lumMod val="2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dirty="0">
                        <a:solidFill>
                          <a:schemeClr val="bg2">
                            <a:lumMod val="2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dirty="0">
                        <a:solidFill>
                          <a:schemeClr val="bg2">
                            <a:lumMod val="2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1 </a:t>
                      </a:r>
                      <a:r>
                        <a:rPr lang="en-GB" sz="2000" b="1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GB</a:t>
                      </a:r>
                      <a:r>
                        <a:rPr lang="en-GB" sz="20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(Gigabyte</a:t>
                      </a:r>
                      <a:r>
                        <a:rPr lang="de-AT" sz="20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)</a:t>
                      </a:r>
                      <a:endParaRPr lang="en-GB" sz="20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de-AT" sz="2000" dirty="0">
                        <a:solidFill>
                          <a:schemeClr val="bg2">
                            <a:lumMod val="2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dirty="0">
                        <a:solidFill>
                          <a:schemeClr val="bg2">
                            <a:lumMod val="2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dirty="0">
                        <a:solidFill>
                          <a:schemeClr val="bg2">
                            <a:lumMod val="2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r>
                        <a:rPr lang="de-AT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1 </a:t>
                      </a:r>
                      <a:r>
                        <a:rPr lang="de-AT" sz="20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TB</a:t>
                      </a:r>
                      <a:r>
                        <a:rPr lang="de-AT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 (Terabyte)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de-AT" sz="2000" dirty="0">
                        <a:solidFill>
                          <a:schemeClr val="bg2">
                            <a:lumMod val="2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dirty="0">
                        <a:solidFill>
                          <a:schemeClr val="bg2">
                            <a:lumMod val="2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dirty="0">
                        <a:solidFill>
                          <a:schemeClr val="bg2">
                            <a:lumMod val="2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feld 4"/>
          <p:cNvSpPr txBox="1"/>
          <p:nvPr/>
        </p:nvSpPr>
        <p:spPr>
          <a:xfrm>
            <a:off x="611560" y="1484784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100000"/>
              </a:lnSpc>
              <a:spcBef>
                <a:spcPts val="1500"/>
              </a:spcBef>
            </a:pPr>
            <a:r>
              <a:rPr lang="de-AT" dirty="0">
                <a:solidFill>
                  <a:schemeClr val="tx2">
                    <a:lumMod val="75000"/>
                  </a:schemeClr>
                </a:solidFill>
              </a:rPr>
              <a:t>Die kleinste Speichereinheit ist 1 </a:t>
            </a:r>
            <a:r>
              <a:rPr lang="de-AT" b="1" dirty="0">
                <a:solidFill>
                  <a:srgbClr val="FF3300"/>
                </a:solidFill>
              </a:rPr>
              <a:t>Bit</a:t>
            </a:r>
            <a:r>
              <a:rPr lang="de-AT" dirty="0">
                <a:solidFill>
                  <a:srgbClr val="000000"/>
                </a:solidFill>
              </a:rPr>
              <a:t>.      </a:t>
            </a:r>
            <a:r>
              <a:rPr lang="de-AT" b="1" dirty="0">
                <a:solidFill>
                  <a:schemeClr val="tx2">
                    <a:lumMod val="75000"/>
                  </a:schemeClr>
                </a:solidFill>
              </a:rPr>
              <a:t>8</a:t>
            </a:r>
            <a:r>
              <a:rPr lang="de-AT" dirty="0">
                <a:solidFill>
                  <a:schemeClr val="tx2">
                    <a:lumMod val="75000"/>
                  </a:schemeClr>
                </a:solidFill>
              </a:rPr>
              <a:t> Bit ergeben 1 </a:t>
            </a:r>
            <a:r>
              <a:rPr lang="de-AT" b="1" dirty="0">
                <a:solidFill>
                  <a:srgbClr val="FF3300"/>
                </a:solidFill>
              </a:rPr>
              <a:t>Byte</a:t>
            </a:r>
            <a:r>
              <a:rPr lang="de-AT" dirty="0">
                <a:solidFill>
                  <a:srgbClr val="000000"/>
                </a:solidFill>
              </a:rPr>
              <a:t> </a:t>
            </a:r>
            <a:r>
              <a:rPr lang="de-AT" dirty="0">
                <a:solidFill>
                  <a:schemeClr val="tx2">
                    <a:lumMod val="75000"/>
                  </a:schemeClr>
                </a:solidFill>
              </a:rPr>
              <a:t>(= 1 Zeichen)</a:t>
            </a:r>
            <a:endParaRPr lang="de-AT" dirty="0"/>
          </a:p>
        </p:txBody>
      </p:sp>
      <p:sp>
        <p:nvSpPr>
          <p:cNvPr id="3" name="Textfeld 2"/>
          <p:cNvSpPr txBox="1"/>
          <p:nvPr/>
        </p:nvSpPr>
        <p:spPr>
          <a:xfrm>
            <a:off x="405304" y="5229200"/>
            <a:ext cx="1296144" cy="340153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  <a:alpha val="98000"/>
              </a:schemeClr>
            </a:solidFill>
          </a:ln>
        </p:spPr>
        <p:txBody>
          <a:bodyPr wrap="square" lIns="36000" tIns="36000" rIns="0" bIns="36000" rtlCol="0">
            <a:spAutoFit/>
          </a:bodyPr>
          <a:lstStyle/>
          <a:p>
            <a:r>
              <a:rPr lang="de-AT" dirty="0">
                <a:solidFill>
                  <a:schemeClr val="tx1"/>
                </a:solidFill>
              </a:rPr>
              <a:t>=1024 Byte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6012160" y="6188431"/>
            <a:ext cx="972310" cy="34970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  <a:alpha val="98000"/>
              </a:schemeClr>
            </a:solidFill>
          </a:ln>
        </p:spPr>
        <p:txBody>
          <a:bodyPr wrap="square" lIns="36000" tIns="36000" rIns="0" bIns="36000" rtlCol="0">
            <a:spAutoFit/>
          </a:bodyPr>
          <a:lstStyle/>
          <a:p>
            <a:pPr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=2</a:t>
            </a:r>
            <a:r>
              <a:rPr lang="en-GB" baseline="30000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10 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Byte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846355" y="5229200"/>
            <a:ext cx="1371926" cy="34970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  <a:alpha val="98000"/>
              </a:schemeClr>
            </a:solidFill>
          </a:ln>
        </p:spPr>
        <p:txBody>
          <a:bodyPr wrap="square" lIns="36000" tIns="36000" rIns="0" bIns="36000" rtlCol="0">
            <a:spAutoFit/>
          </a:bodyPr>
          <a:lstStyle/>
          <a:p>
            <a:pPr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1024 </a:t>
            </a:r>
            <a:r>
              <a:rPr lang="en-GB" dirty="0" err="1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Zeichen</a:t>
            </a:r>
            <a:endParaRPr lang="en-GB" dirty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3336258" y="5229200"/>
            <a:ext cx="1371926" cy="34970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  <a:alpha val="98000"/>
              </a:schemeClr>
            </a:solidFill>
          </a:ln>
        </p:spPr>
        <p:txBody>
          <a:bodyPr wrap="square" lIns="36000" tIns="36000" rIns="0" bIns="36000" rtlCol="0">
            <a:spAutoFit/>
          </a:bodyPr>
          <a:lstStyle/>
          <a:p>
            <a:pPr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1024 Kilobyte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4788024" y="5219651"/>
            <a:ext cx="936104" cy="34970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  <a:alpha val="98000"/>
              </a:schemeClr>
            </a:solidFill>
          </a:ln>
        </p:spPr>
        <p:txBody>
          <a:bodyPr wrap="square" lIns="36000" tIns="36000" rIns="0" bIns="36000" rtlCol="0">
            <a:spAutoFit/>
          </a:bodyPr>
          <a:lstStyle/>
          <a:p>
            <a:pPr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=2</a:t>
            </a:r>
            <a:r>
              <a:rPr lang="en-GB" baseline="30000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20 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Byte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387151" y="5720849"/>
            <a:ext cx="1808585" cy="34970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  <a:alpha val="98000"/>
              </a:schemeClr>
            </a:solidFill>
          </a:ln>
        </p:spPr>
        <p:txBody>
          <a:bodyPr wrap="square" lIns="36000" tIns="36000" rIns="0" bIns="36000" rtlCol="0">
            <a:spAutoFit/>
          </a:bodyPr>
          <a:lstStyle/>
          <a:p>
            <a:pPr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Ca. 1 Mill. </a:t>
            </a:r>
            <a:r>
              <a:rPr lang="en-GB" dirty="0" err="1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Zeichen</a:t>
            </a:r>
            <a:endParaRPr lang="en-GB" dirty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2348136" y="5720849"/>
            <a:ext cx="1808585" cy="34970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  <a:alpha val="98000"/>
              </a:schemeClr>
            </a:solidFill>
          </a:ln>
        </p:spPr>
        <p:txBody>
          <a:bodyPr wrap="square" lIns="36000" tIns="36000" rIns="0" bIns="36000" rtlCol="0">
            <a:spAutoFit/>
          </a:bodyPr>
          <a:lstStyle/>
          <a:p>
            <a:pPr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Ca. 1 </a:t>
            </a:r>
            <a:r>
              <a:rPr lang="en-GB" dirty="0" err="1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Mrd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. </a:t>
            </a:r>
            <a:r>
              <a:rPr lang="en-GB" dirty="0" err="1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Zeichen</a:t>
            </a:r>
            <a:endParaRPr lang="en-GB" dirty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4290046" y="5729813"/>
            <a:ext cx="1808585" cy="34970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  <a:alpha val="98000"/>
              </a:schemeClr>
            </a:solidFill>
          </a:ln>
        </p:spPr>
        <p:txBody>
          <a:bodyPr wrap="square" lIns="36000" tIns="36000" rIns="0" bIns="36000" rtlCol="0">
            <a:spAutoFit/>
          </a:bodyPr>
          <a:lstStyle/>
          <a:p>
            <a:pPr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Ca. 1 Bill. </a:t>
            </a:r>
            <a:r>
              <a:rPr lang="en-GB" dirty="0" err="1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Zeichen</a:t>
            </a:r>
            <a:endParaRPr lang="en-GB" dirty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372057" y="6165304"/>
            <a:ext cx="1550060" cy="34970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  <a:alpha val="98000"/>
              </a:schemeClr>
            </a:solidFill>
          </a:ln>
        </p:spPr>
        <p:txBody>
          <a:bodyPr wrap="square" lIns="36000" tIns="36000" rIns="0" bIns="36000" rtlCol="0">
            <a:spAutoFit/>
          </a:bodyPr>
          <a:lstStyle/>
          <a:p>
            <a:pPr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1024 </a:t>
            </a:r>
            <a:r>
              <a:rPr lang="de-AT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Megabyte</a:t>
            </a:r>
            <a:endParaRPr lang="en-GB" dirty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2051720" y="6171623"/>
            <a:ext cx="1550060" cy="34970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  <a:alpha val="98000"/>
              </a:schemeClr>
            </a:solidFill>
          </a:ln>
        </p:spPr>
        <p:txBody>
          <a:bodyPr wrap="square" lIns="36000" tIns="36000" rIns="0" bIns="36000" rtlCol="0">
            <a:spAutoFit/>
          </a:bodyPr>
          <a:lstStyle/>
          <a:p>
            <a:pPr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1024 </a:t>
            </a:r>
            <a:r>
              <a:rPr lang="de-AT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Gigabyte</a:t>
            </a:r>
            <a:endParaRPr lang="en-GB" dirty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3735874" y="6180977"/>
            <a:ext cx="972310" cy="34970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  <a:alpha val="98000"/>
              </a:schemeClr>
            </a:solidFill>
          </a:ln>
        </p:spPr>
        <p:txBody>
          <a:bodyPr wrap="square" lIns="36000" tIns="36000" rIns="0" bIns="36000" rtlCol="0">
            <a:spAutoFit/>
          </a:bodyPr>
          <a:lstStyle/>
          <a:p>
            <a:pPr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=2</a:t>
            </a:r>
            <a:r>
              <a:rPr lang="en-GB" baseline="30000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30 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Byte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4932040" y="6191944"/>
            <a:ext cx="972310" cy="34970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  <a:alpha val="98000"/>
              </a:schemeClr>
            </a:solidFill>
          </a:ln>
        </p:spPr>
        <p:txBody>
          <a:bodyPr wrap="square" lIns="36000" tIns="36000" rIns="0" bIns="36000" rtlCol="0">
            <a:spAutoFit/>
          </a:bodyPr>
          <a:lstStyle/>
          <a:p>
            <a:pPr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=2</a:t>
            </a:r>
            <a:r>
              <a:rPr lang="en-GB" baseline="30000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40 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Byte</a:t>
            </a:r>
          </a:p>
        </p:txBody>
      </p:sp>
    </p:spTree>
    <p:extLst>
      <p:ext uri="{BB962C8B-B14F-4D97-AF65-F5344CB8AC3E}">
        <p14:creationId xmlns:p14="http://schemas.microsoft.com/office/powerpoint/2010/main" val="3094535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de-AT" dirty="0"/>
              <a:t>Was passt darauf</a:t>
            </a:r>
            <a:r>
              <a:rPr lang="en-GB" dirty="0"/>
              <a:t>?</a:t>
            </a:r>
            <a:endParaRPr lang="de-AT" dirty="0"/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2438146"/>
              </p:ext>
            </p:extLst>
          </p:nvPr>
        </p:nvGraphicFramePr>
        <p:xfrm>
          <a:off x="899592" y="1900908"/>
          <a:ext cx="7704856" cy="2968252"/>
        </p:xfrm>
        <a:graphic>
          <a:graphicData uri="http://schemas.openxmlformats.org/drawingml/2006/table">
            <a:tbl>
              <a:tblPr bandRow="1">
                <a:effectLst>
                  <a:outerShdw blurRad="469900" dist="2159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448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65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4428">
                <a:tc>
                  <a:txBody>
                    <a:bodyPr/>
                    <a:lstStyle/>
                    <a:p>
                      <a:r>
                        <a:rPr lang="de-AT" sz="2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CD</a:t>
                      </a:r>
                      <a:endParaRPr lang="de-AT" sz="24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T="45722" marB="45722" anchor="ctr"/>
                </a:tc>
                <a:tc>
                  <a:txBody>
                    <a:bodyPr/>
                    <a:lstStyle/>
                    <a:p>
                      <a:endParaRPr lang="de-AT" sz="24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T="45722" marB="45722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4428">
                <a:tc>
                  <a:txBody>
                    <a:bodyPr/>
                    <a:lstStyle/>
                    <a:p>
                      <a:r>
                        <a:rPr lang="de-AT" sz="2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DVD</a:t>
                      </a:r>
                    </a:p>
                  </a:txBody>
                  <a:tcPr marT="45722" marB="45722" anchor="ctr"/>
                </a:tc>
                <a:tc>
                  <a:txBody>
                    <a:bodyPr/>
                    <a:lstStyle/>
                    <a:p>
                      <a:endParaRPr lang="de-AT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T="45722" marB="45722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9698">
                <a:tc>
                  <a:txBody>
                    <a:bodyPr/>
                    <a:lstStyle/>
                    <a:p>
                      <a:r>
                        <a:rPr lang="de-AT" sz="2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Festplatte</a:t>
                      </a:r>
                    </a:p>
                  </a:txBody>
                  <a:tcPr marT="45722" marB="45722" anchor="ctr"/>
                </a:tc>
                <a:tc>
                  <a:txBody>
                    <a:bodyPr/>
                    <a:lstStyle/>
                    <a:p>
                      <a:endParaRPr lang="de-AT" sz="20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T="45722" marB="45722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9698">
                <a:tc>
                  <a:txBody>
                    <a:bodyPr/>
                    <a:lstStyle/>
                    <a:p>
                      <a:r>
                        <a:rPr lang="de-AT" sz="2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USB-Sticks,</a:t>
                      </a:r>
                      <a:r>
                        <a:rPr lang="de-AT" sz="2400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 Speicherkarten</a:t>
                      </a:r>
                      <a:endParaRPr lang="de-AT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T="45722" marB="45722" anchor="ctr"/>
                </a:tc>
                <a:tc>
                  <a:txBody>
                    <a:bodyPr/>
                    <a:lstStyle/>
                    <a:p>
                      <a:endParaRPr lang="de-AT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T="45722" marB="45722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Rechteck 3"/>
          <p:cNvSpPr/>
          <p:nvPr/>
        </p:nvSpPr>
        <p:spPr>
          <a:xfrm>
            <a:off x="2483768" y="5671955"/>
            <a:ext cx="1255472" cy="3499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AT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Ca. 700 MB</a:t>
            </a:r>
          </a:p>
        </p:txBody>
      </p:sp>
      <p:sp>
        <p:nvSpPr>
          <p:cNvPr id="5" name="Rechteck 4"/>
          <p:cNvSpPr/>
          <p:nvPr/>
        </p:nvSpPr>
        <p:spPr>
          <a:xfrm>
            <a:off x="1004013" y="6021923"/>
            <a:ext cx="1263166" cy="3499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AT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Bis ca. 8 GB</a:t>
            </a:r>
          </a:p>
        </p:txBody>
      </p:sp>
      <p:sp>
        <p:nvSpPr>
          <p:cNvPr id="6" name="Rechteck 5"/>
          <p:cNvSpPr/>
          <p:nvPr/>
        </p:nvSpPr>
        <p:spPr>
          <a:xfrm>
            <a:off x="2483768" y="6021923"/>
            <a:ext cx="3839000" cy="3499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AT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Einige 100 GB bis mehrere TB </a:t>
            </a:r>
            <a:r>
              <a:rPr lang="de-AT" sz="1600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(Terabyte)</a:t>
            </a:r>
          </a:p>
        </p:txBody>
      </p:sp>
      <p:sp>
        <p:nvSpPr>
          <p:cNvPr id="7" name="Rechteck 6"/>
          <p:cNvSpPr/>
          <p:nvPr/>
        </p:nvSpPr>
        <p:spPr>
          <a:xfrm>
            <a:off x="971600" y="5667898"/>
            <a:ext cx="1327992" cy="3499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AT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Mehrere GB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lnSpc>
                <a:spcPct val="100000"/>
              </a:lnSpc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/>
              <a:t>Wie viel Platz braucht ...</a:t>
            </a:r>
          </a:p>
        </p:txBody>
      </p:sp>
      <p:sp>
        <p:nvSpPr>
          <p:cNvPr id="27651" name="Foliennummernplatzhalt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22BAF5D4-CDFE-4260-9984-C478AEC0FA54}" type="slidenum">
              <a:rPr lang="en-GB">
                <a:solidFill>
                  <a:srgbClr val="000000"/>
                </a:solidFill>
              </a:rPr>
              <a:pPr eaLnBrk="1" hangingPunct="1"/>
              <a:t>12</a:t>
            </a:fld>
            <a:endParaRPr lang="en-GB">
              <a:solidFill>
                <a:srgbClr val="000000"/>
              </a:solidFill>
            </a:endParaRPr>
          </a:p>
        </p:txBody>
      </p:sp>
      <p:graphicFrame>
        <p:nvGraphicFramePr>
          <p:cNvPr id="18" name="Tabel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9114782"/>
              </p:ext>
            </p:extLst>
          </p:nvPr>
        </p:nvGraphicFramePr>
        <p:xfrm>
          <a:off x="827584" y="2060848"/>
          <a:ext cx="7776864" cy="2952329"/>
        </p:xfrm>
        <a:graphic>
          <a:graphicData uri="http://schemas.openxmlformats.org/drawingml/2006/table">
            <a:tbl>
              <a:tblPr bandRow="1">
                <a:effectLst>
                  <a:outerShdw blurRad="469900" dist="2159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689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876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9364">
                <a:tc>
                  <a:txBody>
                    <a:bodyPr/>
                    <a:lstStyle/>
                    <a:p>
                      <a:r>
                        <a:rPr lang="de-AT" sz="16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Brief (ohne Bilder)</a:t>
                      </a:r>
                      <a:endParaRPr lang="de-AT" sz="16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T="45722" marB="45722" anchor="ctr"/>
                </a:tc>
                <a:tc>
                  <a:txBody>
                    <a:bodyPr/>
                    <a:lstStyle/>
                    <a:p>
                      <a:endParaRPr lang="de-AT" sz="16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T="45722" marB="45722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9364">
                <a:tc>
                  <a:txBody>
                    <a:bodyPr/>
                    <a:lstStyle/>
                    <a:p>
                      <a:r>
                        <a:rPr lang="de-AT" sz="16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Digitalfoto</a:t>
                      </a:r>
                    </a:p>
                  </a:txBody>
                  <a:tcPr marT="45722" marB="45722" anchor="ctr"/>
                </a:tc>
                <a:tc>
                  <a:txBody>
                    <a:bodyPr/>
                    <a:lstStyle/>
                    <a:p>
                      <a:endParaRPr lang="de-AT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T="45722" marB="45722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7771">
                <a:tc>
                  <a:txBody>
                    <a:bodyPr/>
                    <a:lstStyle/>
                    <a:p>
                      <a:r>
                        <a:rPr lang="de-AT" sz="16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E-Book </a:t>
                      </a:r>
                      <a:br>
                        <a:rPr lang="de-AT" sz="16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</a:br>
                      <a:r>
                        <a:rPr lang="de-AT" sz="16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(mehrere hundert</a:t>
                      </a:r>
                      <a:r>
                        <a:rPr lang="de-AT" sz="1600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 Seiten)</a:t>
                      </a:r>
                      <a:endParaRPr lang="de-AT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T="45722" marB="45722" anchor="ctr"/>
                </a:tc>
                <a:tc>
                  <a:txBody>
                    <a:bodyPr/>
                    <a:lstStyle/>
                    <a:p>
                      <a:endParaRPr lang="de-AT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T="45722" marB="45722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4851">
                <a:tc>
                  <a:txBody>
                    <a:bodyPr/>
                    <a:lstStyle/>
                    <a:p>
                      <a:r>
                        <a:rPr lang="de-AT" sz="16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PowerPoint</a:t>
                      </a:r>
                      <a:r>
                        <a:rPr lang="de-AT" sz="1600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 Präsentation</a:t>
                      </a:r>
                      <a:endParaRPr lang="de-AT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T="45722" marB="45722" anchor="ctr"/>
                </a:tc>
                <a:tc>
                  <a:txBody>
                    <a:bodyPr/>
                    <a:lstStyle/>
                    <a:p>
                      <a:endParaRPr lang="de-AT" sz="1600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T="45722" marB="45722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0979">
                <a:tc>
                  <a:txBody>
                    <a:bodyPr/>
                    <a:lstStyle/>
                    <a:p>
                      <a:r>
                        <a:rPr lang="de-AT" sz="16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Video</a:t>
                      </a:r>
                    </a:p>
                  </a:txBody>
                  <a:tcPr marT="45722" marB="45722" anchor="ctr"/>
                </a:tc>
                <a:tc>
                  <a:txBody>
                    <a:bodyPr/>
                    <a:lstStyle/>
                    <a:p>
                      <a:endParaRPr lang="de-AT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T="45722" marB="45722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Rechteck 1"/>
          <p:cNvSpPr/>
          <p:nvPr/>
        </p:nvSpPr>
        <p:spPr>
          <a:xfrm>
            <a:off x="815991" y="5307536"/>
            <a:ext cx="716863" cy="349968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  <a:alpha val="98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de-AT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50 KB</a:t>
            </a:r>
          </a:p>
        </p:txBody>
      </p:sp>
      <p:sp>
        <p:nvSpPr>
          <p:cNvPr id="3" name="Rechteck 2"/>
          <p:cNvSpPr/>
          <p:nvPr/>
        </p:nvSpPr>
        <p:spPr>
          <a:xfrm>
            <a:off x="1613703" y="5307536"/>
            <a:ext cx="2067489" cy="349968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  <a:alpha val="98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de-AT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Bis einige Megabyte</a:t>
            </a:r>
          </a:p>
        </p:txBody>
      </p:sp>
      <p:sp>
        <p:nvSpPr>
          <p:cNvPr id="4" name="Rechteck 3"/>
          <p:cNvSpPr/>
          <p:nvPr/>
        </p:nvSpPr>
        <p:spPr>
          <a:xfrm>
            <a:off x="815991" y="5733256"/>
            <a:ext cx="2646237" cy="607602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  <a:alpha val="98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de-AT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Je nach Anzahl der Bilder: </a:t>
            </a:r>
            <a:br>
              <a:rPr lang="de-AT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</a:br>
            <a:r>
              <a:rPr lang="de-AT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mehrere Megabyte</a:t>
            </a:r>
          </a:p>
        </p:txBody>
      </p:sp>
      <p:sp>
        <p:nvSpPr>
          <p:cNvPr id="5" name="Rechteck 4"/>
          <p:cNvSpPr/>
          <p:nvPr/>
        </p:nvSpPr>
        <p:spPr>
          <a:xfrm>
            <a:off x="3681192" y="5749473"/>
            <a:ext cx="3803542" cy="607602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  <a:alpha val="98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de-AT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Je nach Komprimierung und Länge: </a:t>
            </a:r>
            <a:br>
              <a:rPr lang="de-AT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</a:br>
            <a:r>
              <a:rPr lang="de-AT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Einige Megabyte bis mehrere Gigabyte</a:t>
            </a:r>
          </a:p>
        </p:txBody>
      </p:sp>
      <p:sp>
        <p:nvSpPr>
          <p:cNvPr id="9" name="Rechteck 8"/>
          <p:cNvSpPr/>
          <p:nvPr/>
        </p:nvSpPr>
        <p:spPr>
          <a:xfrm>
            <a:off x="3868271" y="5284952"/>
            <a:ext cx="2067489" cy="349968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  <a:alpha val="98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de-AT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Bis einige Megabyte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188913"/>
            <a:ext cx="8928100" cy="765175"/>
          </a:xfrm>
        </p:spPr>
        <p:txBody>
          <a:bodyPr/>
          <a:lstStyle/>
          <a:p>
            <a:pPr fontAlgn="auto">
              <a:lnSpc>
                <a:spcPct val="100000"/>
              </a:lnSpc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de-AT" sz="4800" dirty="0"/>
              <a:t>Computertypen und Mobilgeräte</a:t>
            </a:r>
          </a:p>
        </p:txBody>
      </p:sp>
      <p:sp>
        <p:nvSpPr>
          <p:cNvPr id="5124" name="Rectangle 13"/>
          <p:cNvSpPr>
            <a:spLocks noChangeArrowheads="1"/>
          </p:cNvSpPr>
          <p:nvPr/>
        </p:nvSpPr>
        <p:spPr bwMode="auto">
          <a:xfrm>
            <a:off x="459581" y="5208101"/>
            <a:ext cx="2376487" cy="463550"/>
          </a:xfrm>
          <a:prstGeom prst="rect">
            <a:avLst/>
          </a:prstGeom>
          <a:noFill/>
          <a:ln w="3240">
            <a:solidFill>
              <a:schemeClr val="tx2">
                <a:lumMod val="60000"/>
                <a:lumOff val="40000"/>
                <a:alpha val="98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AT" sz="1200" dirty="0">
                <a:solidFill>
                  <a:schemeClr val="accent1">
                    <a:lumMod val="75000"/>
                  </a:schemeClr>
                </a:solidFill>
              </a:rPr>
              <a:t>PC - Personal Computer</a:t>
            </a:r>
            <a:br>
              <a:rPr lang="de-AT" sz="1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de-AT" sz="1200" dirty="0">
                <a:solidFill>
                  <a:schemeClr val="accent1">
                    <a:lumMod val="75000"/>
                  </a:schemeClr>
                </a:solidFill>
              </a:rPr>
              <a:t>Tower </a:t>
            </a:r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677067" y="4570719"/>
            <a:ext cx="1763713" cy="463846"/>
          </a:xfrm>
          <a:prstGeom prst="rect">
            <a:avLst/>
          </a:prstGeom>
          <a:noFill/>
          <a:ln w="3240">
            <a:solidFill>
              <a:schemeClr val="tx2">
                <a:lumMod val="60000"/>
                <a:lumOff val="40000"/>
                <a:alpha val="98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AT" sz="1200" dirty="0">
                <a:solidFill>
                  <a:schemeClr val="accent1">
                    <a:lumMod val="75000"/>
                  </a:schemeClr>
                </a:solidFill>
              </a:rPr>
              <a:t>Tablet PC</a:t>
            </a: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AT" sz="1200" dirty="0">
                <a:solidFill>
                  <a:schemeClr val="accent1">
                    <a:lumMod val="75000"/>
                  </a:schemeClr>
                </a:solidFill>
              </a:rPr>
              <a:t>mit Touchscreen</a:t>
            </a:r>
          </a:p>
        </p:txBody>
      </p:sp>
      <p:pic>
        <p:nvPicPr>
          <p:cNvPr id="5138" name="Picture 16" descr="C:\Users\user\Desktop\desktop-pc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19822" y="4744384"/>
            <a:ext cx="2380479" cy="879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9" name="Rectangle 13"/>
          <p:cNvSpPr>
            <a:spLocks noChangeArrowheads="1"/>
          </p:cNvSpPr>
          <p:nvPr/>
        </p:nvSpPr>
        <p:spPr bwMode="auto">
          <a:xfrm>
            <a:off x="281781" y="6183013"/>
            <a:ext cx="2554287" cy="463805"/>
          </a:xfrm>
          <a:prstGeom prst="rect">
            <a:avLst/>
          </a:prstGeom>
          <a:noFill/>
          <a:ln w="3240">
            <a:solidFill>
              <a:schemeClr val="tx2">
                <a:lumMod val="60000"/>
                <a:lumOff val="40000"/>
                <a:alpha val="98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AT" sz="1200" dirty="0">
                <a:solidFill>
                  <a:schemeClr val="accent1">
                    <a:lumMod val="75000"/>
                  </a:schemeClr>
                </a:solidFill>
              </a:rPr>
              <a:t>PC - Personal Computer</a:t>
            </a:r>
            <a:br>
              <a:rPr lang="de-AT" sz="1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de-AT" sz="1200" dirty="0">
                <a:solidFill>
                  <a:schemeClr val="accent1">
                    <a:lumMod val="75000"/>
                  </a:schemeClr>
                </a:solidFill>
              </a:rPr>
              <a:t>Desktop Gehäuse</a:t>
            </a:r>
          </a:p>
        </p:txBody>
      </p:sp>
      <p:sp>
        <p:nvSpPr>
          <p:cNvPr id="20" name="Rectangle 14"/>
          <p:cNvSpPr>
            <a:spLocks noChangeArrowheads="1"/>
          </p:cNvSpPr>
          <p:nvPr/>
        </p:nvSpPr>
        <p:spPr bwMode="auto">
          <a:xfrm>
            <a:off x="6383337" y="6102179"/>
            <a:ext cx="1323975" cy="463846"/>
          </a:xfrm>
          <a:prstGeom prst="rect">
            <a:avLst/>
          </a:prstGeom>
          <a:noFill/>
          <a:ln w="3240">
            <a:solidFill>
              <a:schemeClr val="tx2">
                <a:lumMod val="60000"/>
                <a:lumOff val="40000"/>
                <a:alpha val="98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AT" sz="1200" dirty="0">
                <a:solidFill>
                  <a:schemeClr val="accent1">
                    <a:lumMod val="75000"/>
                  </a:schemeClr>
                </a:solidFill>
              </a:rPr>
              <a:t>Smartphone</a:t>
            </a: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AT" sz="1200" dirty="0">
                <a:solidFill>
                  <a:schemeClr val="accent1">
                    <a:lumMod val="75000"/>
                  </a:schemeClr>
                </a:solidFill>
              </a:rPr>
              <a:t>mit Touchscreen</a:t>
            </a:r>
          </a:p>
        </p:txBody>
      </p:sp>
      <p:sp>
        <p:nvSpPr>
          <p:cNvPr id="23" name="Rectangle 14"/>
          <p:cNvSpPr>
            <a:spLocks noChangeArrowheads="1"/>
          </p:cNvSpPr>
          <p:nvPr/>
        </p:nvSpPr>
        <p:spPr bwMode="auto">
          <a:xfrm>
            <a:off x="2968625" y="5870298"/>
            <a:ext cx="2682875" cy="625429"/>
          </a:xfrm>
          <a:prstGeom prst="rect">
            <a:avLst/>
          </a:prstGeom>
          <a:noFill/>
          <a:ln w="3240">
            <a:solidFill>
              <a:schemeClr val="tx2">
                <a:lumMod val="60000"/>
                <a:lumOff val="40000"/>
                <a:alpha val="98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de-AT" sz="1200" dirty="0">
                <a:solidFill>
                  <a:schemeClr val="accent1">
                    <a:lumMod val="75000"/>
                  </a:schemeClr>
                </a:solidFill>
              </a:rPr>
              <a:t>Notebook / Laptop</a:t>
            </a:r>
            <a:endParaRPr lang="de-AT" sz="1050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de-AT" sz="1050" dirty="0">
                <a:solidFill>
                  <a:schemeClr val="accent1">
                    <a:lumMod val="75000"/>
                  </a:schemeClr>
                </a:solidFill>
              </a:rPr>
              <a:t>mit Touchpad und </a:t>
            </a:r>
            <a:r>
              <a:rPr lang="de-AT" sz="1200" dirty="0">
                <a:solidFill>
                  <a:schemeClr val="accent1">
                    <a:lumMod val="75000"/>
                  </a:schemeClr>
                </a:solidFill>
              </a:rPr>
              <a:t>eventuell</a:t>
            </a:r>
            <a:r>
              <a:rPr lang="de-AT" sz="1050" dirty="0">
                <a:solidFill>
                  <a:schemeClr val="accent1">
                    <a:lumMod val="75000"/>
                  </a:schemeClr>
                </a:solidFill>
              </a:rPr>
              <a:t> Touchscreen</a:t>
            </a:r>
          </a:p>
        </p:txBody>
      </p:sp>
      <p:pic>
        <p:nvPicPr>
          <p:cNvPr id="5133" name="Picture 20" descr="C:\Users\user\Desktop\monitor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2275" y="1463675"/>
            <a:ext cx="1762125" cy="1844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4" name="Picture 21" descr="C:\Users\user\Desktop\tower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188" y="1254125"/>
            <a:ext cx="947737" cy="2114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5" name="Picture 22" descr="C:\Users\user\Dropbox\Easy4me\_FTP_Easy4Me_Neu\workfiles\images\Laptop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936" y="1301749"/>
            <a:ext cx="2168525" cy="2168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" descr="C:\Users\Christian\Documents\My Dropbox\Easy4me (1)\_FTP_Easy4Me_Neu\workfiles\images\asus-tablet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57299" y="1544896"/>
            <a:ext cx="1900026" cy="15330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K\Dropbox\Easy4me\_FTP_Easy4Me_Neu\workfiles\images\handy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750137">
            <a:off x="7591265" y="3753096"/>
            <a:ext cx="750887" cy="13659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268413"/>
          </a:xfrm>
        </p:spPr>
        <p:txBody>
          <a:bodyPr/>
          <a:lstStyle/>
          <a:p>
            <a:pPr fontAlgn="auto">
              <a:lnSpc>
                <a:spcPct val="100000"/>
              </a:lnSpc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dirty="0" err="1"/>
              <a:t>Peripheriegeräte</a:t>
            </a:r>
            <a:endParaRPr lang="en-GB" dirty="0"/>
          </a:p>
        </p:txBody>
      </p:sp>
      <p:sp>
        <p:nvSpPr>
          <p:cNvPr id="6147" name="Foliennummernplatzhalt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20050784-81EA-4447-862C-CB229C4ABFB5}" type="slidenum">
              <a:rPr lang="en-GB">
                <a:solidFill>
                  <a:srgbClr val="000000"/>
                </a:solidFill>
              </a:rPr>
              <a:pPr eaLnBrk="1" hangingPunct="1"/>
              <a:t>3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4108" name="Rectangle 11"/>
          <p:cNvSpPr>
            <a:spLocks noChangeArrowheads="1"/>
          </p:cNvSpPr>
          <p:nvPr/>
        </p:nvSpPr>
        <p:spPr bwMode="auto">
          <a:xfrm>
            <a:off x="3833394" y="5794374"/>
            <a:ext cx="817562" cy="309563"/>
          </a:xfrm>
          <a:prstGeom prst="rect">
            <a:avLst/>
          </a:prstGeom>
          <a:noFill/>
          <a:ln w="3240">
            <a:solidFill>
              <a:schemeClr val="tx2">
                <a:lumMod val="60000"/>
                <a:lumOff val="40000"/>
                <a:alpha val="98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chemeClr val="tx2">
                    <a:lumMod val="75000"/>
                  </a:schemeClr>
                </a:solidFill>
              </a:rPr>
              <a:t>Tastatur</a:t>
            </a:r>
          </a:p>
        </p:txBody>
      </p:sp>
      <p:sp>
        <p:nvSpPr>
          <p:cNvPr id="4109" name="Rectangle 12"/>
          <p:cNvSpPr>
            <a:spLocks noChangeArrowheads="1"/>
          </p:cNvSpPr>
          <p:nvPr/>
        </p:nvSpPr>
        <p:spPr bwMode="auto">
          <a:xfrm>
            <a:off x="2149475" y="5165162"/>
            <a:ext cx="619125" cy="309563"/>
          </a:xfrm>
          <a:prstGeom prst="rect">
            <a:avLst/>
          </a:prstGeom>
          <a:noFill/>
          <a:ln w="3240">
            <a:solidFill>
              <a:schemeClr val="tx2">
                <a:lumMod val="60000"/>
                <a:lumOff val="40000"/>
                <a:alpha val="98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chemeClr val="tx2">
                    <a:lumMod val="75000"/>
                  </a:schemeClr>
                </a:solidFill>
              </a:rPr>
              <a:t>Maus</a:t>
            </a:r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3695807" y="5126140"/>
            <a:ext cx="957262" cy="309563"/>
          </a:xfrm>
          <a:prstGeom prst="rect">
            <a:avLst/>
          </a:prstGeom>
          <a:noFill/>
          <a:ln w="3240">
            <a:solidFill>
              <a:schemeClr val="tx2">
                <a:lumMod val="60000"/>
                <a:lumOff val="40000"/>
                <a:alpha val="98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chemeClr val="tx2">
                    <a:lumMod val="75000"/>
                  </a:schemeClr>
                </a:solidFill>
              </a:rPr>
              <a:t>Touchpad</a:t>
            </a:r>
          </a:p>
        </p:txBody>
      </p:sp>
      <p:sp>
        <p:nvSpPr>
          <p:cNvPr id="4111" name="Rectangle 15"/>
          <p:cNvSpPr>
            <a:spLocks noChangeArrowheads="1"/>
          </p:cNvSpPr>
          <p:nvPr/>
        </p:nvSpPr>
        <p:spPr bwMode="auto">
          <a:xfrm>
            <a:off x="601661" y="5126140"/>
            <a:ext cx="885825" cy="311150"/>
          </a:xfrm>
          <a:prstGeom prst="rect">
            <a:avLst/>
          </a:prstGeom>
          <a:noFill/>
          <a:ln w="3240">
            <a:solidFill>
              <a:schemeClr val="tx2">
                <a:lumMod val="60000"/>
                <a:lumOff val="40000"/>
                <a:alpha val="98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1400" dirty="0">
                <a:solidFill>
                  <a:schemeClr val="tx2">
                    <a:lumMod val="75000"/>
                  </a:schemeClr>
                </a:solidFill>
              </a:rPr>
              <a:t>Webcam</a:t>
            </a:r>
          </a:p>
        </p:txBody>
      </p:sp>
      <p:sp>
        <p:nvSpPr>
          <p:cNvPr id="4114" name="Rectangle 18"/>
          <p:cNvSpPr>
            <a:spLocks noChangeArrowheads="1"/>
          </p:cNvSpPr>
          <p:nvPr/>
        </p:nvSpPr>
        <p:spPr bwMode="auto">
          <a:xfrm>
            <a:off x="5493544" y="5794375"/>
            <a:ext cx="868362" cy="309563"/>
          </a:xfrm>
          <a:prstGeom prst="rect">
            <a:avLst/>
          </a:prstGeom>
          <a:noFill/>
          <a:ln w="3240">
            <a:solidFill>
              <a:schemeClr val="tx2">
                <a:lumMod val="60000"/>
                <a:lumOff val="40000"/>
                <a:alpha val="98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AT" sz="1400" dirty="0">
                <a:solidFill>
                  <a:schemeClr val="tx2">
                    <a:lumMod val="75000"/>
                  </a:schemeClr>
                </a:solidFill>
              </a:rPr>
              <a:t>Mikrofon</a:t>
            </a:r>
          </a:p>
        </p:txBody>
      </p:sp>
      <p:sp>
        <p:nvSpPr>
          <p:cNvPr id="4115" name="Rectangle 19"/>
          <p:cNvSpPr>
            <a:spLocks noChangeArrowheads="1"/>
          </p:cNvSpPr>
          <p:nvPr/>
        </p:nvSpPr>
        <p:spPr bwMode="auto">
          <a:xfrm>
            <a:off x="819149" y="5875259"/>
            <a:ext cx="847725" cy="311150"/>
          </a:xfrm>
          <a:prstGeom prst="rect">
            <a:avLst/>
          </a:prstGeom>
          <a:noFill/>
          <a:ln w="3240">
            <a:solidFill>
              <a:schemeClr val="tx2">
                <a:lumMod val="60000"/>
                <a:lumOff val="40000"/>
                <a:alpha val="98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chemeClr val="tx2">
                    <a:lumMod val="75000"/>
                  </a:schemeClr>
                </a:solidFill>
              </a:rPr>
              <a:t>Scanner</a:t>
            </a:r>
          </a:p>
        </p:txBody>
      </p:sp>
      <p:sp>
        <p:nvSpPr>
          <p:cNvPr id="4116" name="Rectangle 20"/>
          <p:cNvSpPr>
            <a:spLocks noChangeArrowheads="1"/>
          </p:cNvSpPr>
          <p:nvPr/>
        </p:nvSpPr>
        <p:spPr bwMode="auto">
          <a:xfrm>
            <a:off x="2147044" y="5860858"/>
            <a:ext cx="1277938" cy="311150"/>
          </a:xfrm>
          <a:prstGeom prst="rect">
            <a:avLst/>
          </a:prstGeom>
          <a:noFill/>
          <a:ln w="3240">
            <a:solidFill>
              <a:schemeClr val="tx2">
                <a:lumMod val="60000"/>
                <a:lumOff val="40000"/>
                <a:alpha val="98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chemeClr val="tx2">
                    <a:lumMod val="75000"/>
                  </a:schemeClr>
                </a:solidFill>
              </a:rPr>
              <a:t>Digitalkamera</a:t>
            </a:r>
          </a:p>
        </p:txBody>
      </p:sp>
      <p:pic>
        <p:nvPicPr>
          <p:cNvPr id="4123" name="Picture 27" descr="C:\Users\user\Desktop\webcam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1723" y="1700808"/>
            <a:ext cx="963612" cy="1285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4" name="Picture 28" descr="C:\Users\user\Desktop\tastatur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245437">
            <a:off x="367327" y="1415835"/>
            <a:ext cx="2747963" cy="1585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6" name="Picture 30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94205" y="1484784"/>
            <a:ext cx="1860550" cy="1243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4" name="Picture 31" descr="C:\Users\user\Dropbox\Easy4me\_FTP_Easy4Me_Neu\workfiles\images\mikrophon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1337748">
            <a:off x="6886599" y="1435571"/>
            <a:ext cx="487362" cy="134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8" descr="C:\Users\user\Dropbox\Easy4me\_FTP_Easy4Me_Neu\workfiles\images\scanner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5587" y="2843561"/>
            <a:ext cx="2486025" cy="2119312"/>
          </a:xfrm>
          <a:prstGeom prst="rect">
            <a:avLst/>
          </a:prstGeom>
          <a:noFill/>
          <a:effectLst>
            <a:outerShdw blurRad="228600" dist="165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:\Users\user\Dropbox\Easy4me\_FTP_Easy4Me_Neu\workfiles\images\asus_maus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9575" y="1878194"/>
            <a:ext cx="937625" cy="6611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Grafik 2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3544" y="3685805"/>
            <a:ext cx="1277938" cy="9967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415925" y="188913"/>
            <a:ext cx="8229600" cy="1143000"/>
          </a:xfrm>
        </p:spPr>
        <p:txBody>
          <a:bodyPr/>
          <a:lstStyle/>
          <a:p>
            <a:pPr fontAlgn="auto">
              <a:lnSpc>
                <a:spcPct val="100000"/>
              </a:lnSpc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dirty="0" err="1"/>
              <a:t>Peripheriegeräte</a:t>
            </a:r>
            <a:endParaRPr lang="en-GB" dirty="0"/>
          </a:p>
        </p:txBody>
      </p:sp>
      <p:sp>
        <p:nvSpPr>
          <p:cNvPr id="7171" name="Foliennummernplatzhalt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42953DB7-15B7-4D27-9601-2CF68DFD5039}" type="slidenum">
              <a:rPr lang="en-GB">
                <a:solidFill>
                  <a:srgbClr val="000000"/>
                </a:solidFill>
              </a:rPr>
              <a:pPr eaLnBrk="1" hangingPunct="1"/>
              <a:t>4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7183" name="Text Box 12"/>
          <p:cNvSpPr txBox="1">
            <a:spLocks noChangeArrowheads="1"/>
          </p:cNvSpPr>
          <p:nvPr/>
        </p:nvSpPr>
        <p:spPr bwMode="auto">
          <a:xfrm>
            <a:off x="5420687" y="5946386"/>
            <a:ext cx="1225313" cy="309958"/>
          </a:xfrm>
          <a:prstGeom prst="rect">
            <a:avLst/>
          </a:prstGeom>
          <a:noFill/>
          <a:ln w="3240">
            <a:solidFill>
              <a:schemeClr val="bg2">
                <a:lumMod val="50000"/>
                <a:alpha val="98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>
            <a:spAutoFit/>
          </a:bodyPr>
          <a:lstStyle>
            <a:defPPr>
              <a:defRPr lang="en-GB"/>
            </a:defPPr>
            <a:lvl1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2060"/>
                </a:solidFill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9pPr>
          </a:lstStyle>
          <a:p>
            <a:r>
              <a:rPr lang="de-AT" dirty="0"/>
              <a:t>Laserdrucker</a:t>
            </a:r>
          </a:p>
        </p:txBody>
      </p:sp>
      <p:sp>
        <p:nvSpPr>
          <p:cNvPr id="7181" name="Text Box 11"/>
          <p:cNvSpPr txBox="1">
            <a:spLocks noChangeArrowheads="1"/>
          </p:cNvSpPr>
          <p:nvPr/>
        </p:nvSpPr>
        <p:spPr bwMode="auto">
          <a:xfrm>
            <a:off x="556041" y="5946386"/>
            <a:ext cx="1705958" cy="309958"/>
          </a:xfrm>
          <a:prstGeom prst="rect">
            <a:avLst/>
          </a:prstGeom>
          <a:noFill/>
          <a:ln w="3240">
            <a:solidFill>
              <a:schemeClr val="bg2">
                <a:lumMod val="50000"/>
                <a:alpha val="98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de-AT" sz="1400" dirty="0">
                <a:solidFill>
                  <a:srgbClr val="002060"/>
                </a:solidFill>
              </a:rPr>
              <a:t>Tintenstrahldrucker</a:t>
            </a:r>
          </a:p>
        </p:txBody>
      </p:sp>
      <p:pic>
        <p:nvPicPr>
          <p:cNvPr id="7182" name="Picture 17" descr="C:\Users\user\Desktop\images\tintendrucker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43592" y="1412875"/>
            <a:ext cx="2738437" cy="21354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3851920" y="5946387"/>
            <a:ext cx="1225313" cy="309958"/>
          </a:xfrm>
          <a:prstGeom prst="rect">
            <a:avLst/>
          </a:prstGeom>
          <a:noFill/>
          <a:ln w="3240">
            <a:solidFill>
              <a:schemeClr val="bg2">
                <a:lumMod val="50000"/>
                <a:alpha val="98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>
            <a:spAutoFit/>
          </a:bodyPr>
          <a:lstStyle>
            <a:defPPr>
              <a:defRPr lang="en-GB"/>
            </a:defPPr>
            <a:lvl1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2060"/>
                </a:solidFill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9pPr>
          </a:lstStyle>
          <a:p>
            <a:r>
              <a:rPr lang="de-AT" dirty="0"/>
              <a:t>Lautsprecher</a:t>
            </a:r>
          </a:p>
        </p:txBody>
      </p:sp>
      <p:pic>
        <p:nvPicPr>
          <p:cNvPr id="7179" name="Picture 23" descr="C:\Users\user\Dropbox\Easy4me\_FTP_Easy4Me_Neu\workfiles\images\box2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63040" y="3575853"/>
            <a:ext cx="903960" cy="15795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0" name="Picture 24" descr="C:\Users\user\Dropbox\Easy4me\_FTP_Easy4Me_Neu\workfiles\images\box1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4522" y="3647241"/>
            <a:ext cx="881548" cy="14747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2665389" y="5946386"/>
            <a:ext cx="778075" cy="309959"/>
          </a:xfrm>
          <a:prstGeom prst="rect">
            <a:avLst/>
          </a:prstGeom>
          <a:noFill/>
          <a:ln w="3240">
            <a:solidFill>
              <a:schemeClr val="bg2">
                <a:lumMod val="50000"/>
                <a:alpha val="98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>
            <a:spAutoFit/>
          </a:bodyPr>
          <a:lstStyle>
            <a:defPPr>
              <a:defRPr lang="en-GB"/>
            </a:defPPr>
            <a:lvl1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2060"/>
                </a:solidFill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9pPr>
          </a:lstStyle>
          <a:p>
            <a:r>
              <a:rPr lang="en-GB" dirty="0"/>
              <a:t>Monitor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257608">
            <a:off x="-112581" y="1159666"/>
            <a:ext cx="3043202" cy="264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 descr="C:\Users\user\Dropbox\Easy4me\_FTP_Easy4Me_Neu\x_images\asus_tft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2564920"/>
            <a:ext cx="3844365" cy="3276218"/>
          </a:xfrm>
          <a:prstGeom prst="rect">
            <a:avLst/>
          </a:prstGeom>
          <a:noFill/>
          <a:effectLst>
            <a:outerShdw blurRad="228600" dist="165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/>
          <a:lstStyle/>
          <a:p>
            <a:r>
              <a:rPr lang="de-AT" dirty="0"/>
              <a:t>Prozessor</a:t>
            </a:r>
            <a:r>
              <a:rPr lang="en-GB" dirty="0"/>
              <a:t> (CPU)</a:t>
            </a:r>
            <a:r>
              <a:rPr lang="ar-SA" dirty="0"/>
              <a:t>‏</a:t>
            </a:r>
            <a:endParaRPr lang="en-GB" dirty="0"/>
          </a:p>
        </p:txBody>
      </p:sp>
      <p:sp>
        <p:nvSpPr>
          <p:cNvPr id="12291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fld id="{D3C148C5-8696-41E6-874E-88FD63659CEC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12296" name="Text Box 6"/>
          <p:cNvSpPr txBox="1">
            <a:spLocks noChangeArrowheads="1"/>
          </p:cNvSpPr>
          <p:nvPr/>
        </p:nvSpPr>
        <p:spPr bwMode="auto">
          <a:xfrm>
            <a:off x="611560" y="1556792"/>
            <a:ext cx="7999040" cy="838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1000"/>
              </a:spcBef>
            </a:pPr>
            <a:r>
              <a:rPr lang="de-AT" sz="2000" dirty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libri" pitchFamily="34" charset="0"/>
                <a:ea typeface="+mj-ea"/>
                <a:cs typeface="+mj-cs"/>
              </a:rPr>
              <a:t>Die Rechengeschwindigkeit ist von der Taktfrequenz abhängig! 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</a:pPr>
            <a:r>
              <a:rPr lang="de-AT" sz="2000" dirty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libri" pitchFamily="34" charset="0"/>
                <a:ea typeface="+mj-ea"/>
                <a:cs typeface="+mj-cs"/>
              </a:rPr>
              <a:t>Die Taktfrequenz wird in Gigahertz (Ghz) angegeben</a:t>
            </a:r>
          </a:p>
        </p:txBody>
      </p:sp>
      <p:pic>
        <p:nvPicPr>
          <p:cNvPr id="3075" name="Picture 3" descr="C:\Users\Christian\Documents\My Dropbox\Easy4me (1)\_FTP_Easy4Me_Neu\workfiles\images\cpu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2686751"/>
            <a:ext cx="2114550" cy="2409825"/>
          </a:xfrm>
          <a:prstGeom prst="rect">
            <a:avLst/>
          </a:prstGeom>
          <a:noFill/>
          <a:effectLst>
            <a:outerShdw blurRad="228600" dist="165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hteck 10"/>
          <p:cNvSpPr/>
          <p:nvPr/>
        </p:nvSpPr>
        <p:spPr>
          <a:xfrm>
            <a:off x="7046590" y="2833272"/>
            <a:ext cx="1944216" cy="70471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2225">
            <a:solidFill>
              <a:schemeClr val="accent1">
                <a:shade val="95000"/>
                <a:satMod val="105000"/>
                <a:alpha val="72000"/>
              </a:schemeClr>
            </a:solidFill>
          </a:ln>
          <a:effectLst>
            <a:outerShdw blurRad="76200" dist="88900" dir="2700000" algn="tl" rotWithShape="0">
              <a:prstClr val="black">
                <a:alpha val="32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tIns="108000" bIns="108000" anchor="ctr">
            <a:spAutoFit/>
          </a:bodyPr>
          <a:lstStyle/>
          <a:p>
            <a:pPr algn="ctr"/>
            <a:r>
              <a:rPr lang="en-GB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CPU</a:t>
            </a:r>
            <a:br>
              <a:rPr lang="en-GB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</a:br>
            <a:r>
              <a:rPr lang="en-GB" sz="1600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C</a:t>
            </a:r>
            <a:r>
              <a:rPr lang="en-GB" sz="1400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entral </a:t>
            </a:r>
            <a:r>
              <a:rPr lang="en-GB" sz="1600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P</a:t>
            </a:r>
            <a:r>
              <a:rPr lang="en-GB" sz="1400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rocessing </a:t>
            </a:r>
            <a:r>
              <a:rPr lang="en-GB" sz="1600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U</a:t>
            </a:r>
            <a:r>
              <a:rPr lang="en-GB" sz="1400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nit</a:t>
            </a:r>
          </a:p>
        </p:txBody>
      </p:sp>
      <p:sp>
        <p:nvSpPr>
          <p:cNvPr id="12" name="Rechteck 11"/>
          <p:cNvSpPr/>
          <p:nvPr/>
        </p:nvSpPr>
        <p:spPr>
          <a:xfrm>
            <a:off x="7039810" y="3676788"/>
            <a:ext cx="1950996" cy="6761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2225">
            <a:solidFill>
              <a:schemeClr val="accent1">
                <a:shade val="95000"/>
                <a:satMod val="105000"/>
                <a:alpha val="72000"/>
              </a:schemeClr>
            </a:solidFill>
          </a:ln>
          <a:effectLst>
            <a:outerShdw blurRad="76200" dist="88900" dir="2700000" algn="tl" rotWithShape="0">
              <a:prstClr val="black">
                <a:alpha val="32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tIns="108000" bIns="108000" anchor="ctr">
            <a:spAutoFit/>
          </a:bodyPr>
          <a:lstStyle/>
          <a:p>
            <a:pPr algn="ctr"/>
            <a:r>
              <a:rPr lang="en-GB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Prozessorkühler </a:t>
            </a:r>
            <a:r>
              <a:rPr lang="en-GB" sz="1400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mit Ventilator</a:t>
            </a:r>
          </a:p>
        </p:txBody>
      </p:sp>
      <p:grpSp>
        <p:nvGrpSpPr>
          <p:cNvPr id="3" name="Gruppieren 2"/>
          <p:cNvGrpSpPr/>
          <p:nvPr/>
        </p:nvGrpSpPr>
        <p:grpSpPr>
          <a:xfrm>
            <a:off x="899822" y="3328377"/>
            <a:ext cx="3506033" cy="2291798"/>
            <a:chOff x="899822" y="3328377"/>
            <a:chExt cx="3506033" cy="2291798"/>
          </a:xfrm>
        </p:grpSpPr>
        <p:pic>
          <p:nvPicPr>
            <p:cNvPr id="4098" name="Picture 2" descr="C:\Users\user\Dropbox\Easy4me\_FTP_Easy4Me_Neu\workfiles\images\corei7-unten.png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330175">
              <a:off x="2774193" y="3328377"/>
              <a:ext cx="1631662" cy="1694639"/>
            </a:xfrm>
            <a:prstGeom prst="rect">
              <a:avLst/>
            </a:prstGeom>
            <a:noFill/>
            <a:effectLst>
              <a:outerShdw blurRad="228600" dist="165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3" descr="C:\Users\user\Dropbox\Easy4me\_FTP_Easy4Me_Neu\workfiles\images\core7.png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470063">
              <a:off x="899822" y="3813154"/>
              <a:ext cx="2124548" cy="1807021"/>
            </a:xfrm>
            <a:prstGeom prst="rect">
              <a:avLst/>
            </a:prstGeom>
            <a:noFill/>
            <a:effectLst>
              <a:outerShdw blurRad="228600" dist="165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5" name="Picture 7" descr="C:\Users\user\Dropbox\Easy4me\_FTP_Easy4Me_Neu\workfiles\images\festplatt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4896" y="2205038"/>
            <a:ext cx="5949950" cy="3806825"/>
          </a:xfrm>
          <a:prstGeom prst="rect">
            <a:avLst/>
          </a:prstGeom>
          <a:noFill/>
          <a:effectLst>
            <a:outerShdw blurRad="292100" dist="3175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89" name="Rectangle 1"/>
          <p:cNvSpPr>
            <a:spLocks noGrp="1" noChangeArrowheads="1"/>
          </p:cNvSpPr>
          <p:nvPr>
            <p:ph type="title"/>
          </p:nvPr>
        </p:nvSpPr>
        <p:spPr>
          <a:xfrm>
            <a:off x="467544" y="0"/>
            <a:ext cx="8229600" cy="1470025"/>
          </a:xfrm>
        </p:spPr>
        <p:txBody>
          <a:bodyPr/>
          <a:lstStyle/>
          <a:p>
            <a:pPr fontAlgn="auto">
              <a:lnSpc>
                <a:spcPct val="100000"/>
              </a:lnSpc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de-AT" dirty="0">
                <a:latin typeface="Calibri" pitchFamily="34" charset="0"/>
              </a:rPr>
              <a:t>Festplatte</a:t>
            </a:r>
          </a:p>
        </p:txBody>
      </p:sp>
      <p:sp>
        <p:nvSpPr>
          <p:cNvPr id="14340" name="Foliennummernplatzhalt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C1C90299-1D26-483C-ABF1-ACE7760FC04B}" type="slidenum">
              <a:rPr lang="en-GB">
                <a:solidFill>
                  <a:srgbClr val="000000"/>
                </a:solidFill>
              </a:rPr>
              <a:pPr eaLnBrk="1" hangingPunct="1"/>
              <a:t>6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2" name="Legende mit Linie 1 (ohne Rahmen) 1"/>
          <p:cNvSpPr/>
          <p:nvPr/>
        </p:nvSpPr>
        <p:spPr>
          <a:xfrm>
            <a:off x="5796136" y="1196977"/>
            <a:ext cx="2861469" cy="692150"/>
          </a:xfrm>
          <a:prstGeom prst="callout1">
            <a:avLst>
              <a:gd name="adj1" fmla="val 91469"/>
              <a:gd name="adj2" fmla="val 95846"/>
              <a:gd name="adj3" fmla="val 134127"/>
              <a:gd name="adj4" fmla="val 51921"/>
            </a:avLst>
          </a:prstGeom>
          <a:noFill/>
          <a:ln w="12700">
            <a:solidFill>
              <a:schemeClr val="tx2">
                <a:lumMod val="75000"/>
                <a:alpha val="98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e-AT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Metallscheiben mit </a:t>
            </a:r>
            <a:br>
              <a:rPr lang="de-AT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</a:br>
            <a:r>
              <a:rPr lang="de-AT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magnetischer Beschichtung</a:t>
            </a:r>
          </a:p>
        </p:txBody>
      </p:sp>
      <p:sp>
        <p:nvSpPr>
          <p:cNvPr id="8" name="Legende mit Linie 1 (ohne Rahmen) 7"/>
          <p:cNvSpPr/>
          <p:nvPr/>
        </p:nvSpPr>
        <p:spPr>
          <a:xfrm flipH="1">
            <a:off x="7624846" y="2187201"/>
            <a:ext cx="1224136" cy="404118"/>
          </a:xfrm>
          <a:prstGeom prst="callout1">
            <a:avLst>
              <a:gd name="adj1" fmla="val 72005"/>
              <a:gd name="adj2" fmla="val 84601"/>
              <a:gd name="adj3" fmla="val 202298"/>
              <a:gd name="adj4" fmla="val 88477"/>
            </a:avLst>
          </a:prstGeom>
          <a:noFill/>
          <a:ln w="12700">
            <a:solidFill>
              <a:schemeClr val="tx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e-AT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Lesekopf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/>
          </p:nvPr>
        </p:nvSpPr>
        <p:spPr>
          <a:xfrm>
            <a:off x="468313" y="333375"/>
            <a:ext cx="8229600" cy="1195388"/>
          </a:xfrm>
        </p:spPr>
        <p:txBody>
          <a:bodyPr/>
          <a:lstStyle/>
          <a:p>
            <a:pPr fontAlgn="auto">
              <a:lnSpc>
                <a:spcPct val="100000"/>
              </a:lnSpc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de-AT" dirty="0">
                <a:latin typeface="Calibri" pitchFamily="34" charset="0"/>
              </a:rPr>
              <a:t>Externe</a:t>
            </a:r>
            <a:r>
              <a:rPr lang="en-GB" dirty="0">
                <a:latin typeface="Calibri" pitchFamily="34" charset="0"/>
              </a:rPr>
              <a:t> Speichermedien</a:t>
            </a:r>
          </a:p>
        </p:txBody>
      </p:sp>
      <p:sp>
        <p:nvSpPr>
          <p:cNvPr id="16387" name="Foliennummernplatzhalt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809793AD-85F0-4244-A5C9-62FCA147FD87}" type="slidenum">
              <a:rPr lang="en-GB">
                <a:solidFill>
                  <a:srgbClr val="000000"/>
                </a:solidFill>
              </a:rPr>
              <a:pPr eaLnBrk="1" hangingPunct="1"/>
              <a:t>7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4341" name="Text Box 3"/>
          <p:cNvSpPr txBox="1">
            <a:spLocks noChangeArrowheads="1"/>
          </p:cNvSpPr>
          <p:nvPr/>
        </p:nvSpPr>
        <p:spPr bwMode="auto">
          <a:xfrm>
            <a:off x="3435885" y="6139994"/>
            <a:ext cx="1800225" cy="311150"/>
          </a:xfrm>
          <a:prstGeom prst="rect">
            <a:avLst/>
          </a:prstGeom>
          <a:noFill/>
          <a:ln w="3240">
            <a:solidFill>
              <a:schemeClr val="tx2">
                <a:lumMod val="60000"/>
                <a:lumOff val="40000"/>
                <a:alpha val="98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defPPr>
              <a:defRPr lang="en-GB"/>
            </a:defPPr>
            <a:lvl1pPr eaLnBrk="1" hangingPunct="1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2">
                    <a:lumMod val="75000"/>
                  </a:schemeClr>
                </a:solidFill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9pPr>
          </a:lstStyle>
          <a:p>
            <a:r>
              <a:rPr lang="de-AT" dirty="0"/>
              <a:t>USB-Speicherstick</a:t>
            </a:r>
          </a:p>
        </p:txBody>
      </p:sp>
      <p:pic>
        <p:nvPicPr>
          <p:cNvPr id="14344" name="Picture 8" descr="C:\Users\user\Dropbox\Easy4me\_FTP_Easy4Me_Neu\workfiles\images\usbstick2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396032">
            <a:off x="6188075" y="4065588"/>
            <a:ext cx="2536825" cy="1035050"/>
          </a:xfrm>
          <a:prstGeom prst="rect">
            <a:avLst/>
          </a:prstGeom>
          <a:noFill/>
          <a:effectLst>
            <a:outerShdw blurRad="292100" dist="3175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390" name="Gruppieren 4"/>
          <p:cNvGrpSpPr>
            <a:grpSpLocks/>
          </p:cNvGrpSpPr>
          <p:nvPr/>
        </p:nvGrpSpPr>
        <p:grpSpPr bwMode="auto">
          <a:xfrm>
            <a:off x="6061075" y="1766888"/>
            <a:ext cx="1670050" cy="1165225"/>
            <a:chOff x="5232933" y="1681892"/>
            <a:chExt cx="1670418" cy="1164751"/>
          </a:xfrm>
        </p:grpSpPr>
        <p:pic>
          <p:nvPicPr>
            <p:cNvPr id="14346" name="Picture 10" descr="C:\Users\user\Desktop\sd2.png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8814190">
              <a:off x="6088785" y="1681892"/>
              <a:ext cx="814566" cy="1080647"/>
            </a:xfrm>
            <a:prstGeom prst="rect">
              <a:avLst/>
            </a:prstGeom>
            <a:noFill/>
            <a:effectLst>
              <a:outerShdw blurRad="292100" dist="3175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45" name="Picture 9" descr="C:\Users\user\Desktop\sd1.png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2933" y="1765995"/>
              <a:ext cx="828858" cy="1080648"/>
            </a:xfrm>
            <a:prstGeom prst="rect">
              <a:avLst/>
            </a:prstGeom>
            <a:noFill/>
            <a:effectLst>
              <a:outerShdw blurRad="292100" dist="3175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349" name="Picture 13" descr="C:\Users\user\Desktop\usb-festplatte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20638003">
            <a:off x="431800" y="2098675"/>
            <a:ext cx="4910138" cy="3289300"/>
          </a:xfrm>
          <a:prstGeom prst="rect">
            <a:avLst/>
          </a:prstGeom>
          <a:noFill/>
          <a:effectLst>
            <a:outerShdw blurRad="292100" dist="3175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3435885" y="5349640"/>
            <a:ext cx="1800225" cy="309562"/>
          </a:xfrm>
          <a:prstGeom prst="rect">
            <a:avLst/>
          </a:prstGeom>
          <a:noFill/>
          <a:ln w="3240">
            <a:solidFill>
              <a:schemeClr val="tx2">
                <a:lumMod val="60000"/>
                <a:lumOff val="40000"/>
                <a:alpha val="98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defPPr>
              <a:defRPr lang="en-GB"/>
            </a:defPPr>
            <a:lvl1pPr eaLnBrk="1" hangingPunct="1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2">
                    <a:lumMod val="75000"/>
                  </a:schemeClr>
                </a:solidFill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9pPr>
          </a:lstStyle>
          <a:p>
            <a:r>
              <a:rPr lang="de-AT" dirty="0"/>
              <a:t>SD Speicherkarten</a:t>
            </a:r>
          </a:p>
        </p:txBody>
      </p:sp>
      <p:sp>
        <p:nvSpPr>
          <p:cNvPr id="19" name="Text Box 3"/>
          <p:cNvSpPr txBox="1">
            <a:spLocks noChangeArrowheads="1"/>
          </p:cNvSpPr>
          <p:nvPr/>
        </p:nvSpPr>
        <p:spPr bwMode="auto">
          <a:xfrm>
            <a:off x="3435885" y="5722611"/>
            <a:ext cx="2428875" cy="309562"/>
          </a:xfrm>
          <a:prstGeom prst="rect">
            <a:avLst/>
          </a:prstGeom>
          <a:noFill/>
          <a:ln w="3240">
            <a:solidFill>
              <a:schemeClr val="tx2">
                <a:lumMod val="60000"/>
                <a:lumOff val="40000"/>
                <a:alpha val="98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1125"/>
              </a:spcBef>
              <a:defRPr/>
            </a:pPr>
            <a:r>
              <a:rPr lang="de-AT" sz="1400" dirty="0">
                <a:solidFill>
                  <a:schemeClr val="tx2">
                    <a:lumMod val="75000"/>
                  </a:schemeClr>
                </a:solidFill>
              </a:rPr>
              <a:t>Externe Festplatte 2,5 Zoll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fontAlgn="auto">
              <a:lnSpc>
                <a:spcPct val="100000"/>
              </a:lnSpc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/>
              <a:t>Drucker</a:t>
            </a:r>
          </a:p>
        </p:txBody>
      </p:sp>
      <p:sp>
        <p:nvSpPr>
          <p:cNvPr id="20483" name="Foliennummernplatzhalt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E8F3C7A9-C9C0-489E-95A6-4B5538E503D5}" type="slidenum">
              <a:rPr lang="en-GB">
                <a:solidFill>
                  <a:srgbClr val="000000"/>
                </a:solidFill>
              </a:rPr>
              <a:pPr eaLnBrk="1" hangingPunct="1"/>
              <a:t>8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20484" name="Text Box 7"/>
          <p:cNvSpPr txBox="1">
            <a:spLocks noChangeArrowheads="1"/>
          </p:cNvSpPr>
          <p:nvPr/>
        </p:nvSpPr>
        <p:spPr bwMode="auto">
          <a:xfrm>
            <a:off x="1530430" y="6002635"/>
            <a:ext cx="2001167" cy="309958"/>
          </a:xfrm>
          <a:prstGeom prst="rect">
            <a:avLst/>
          </a:prstGeom>
          <a:noFill/>
          <a:ln w="3240">
            <a:solidFill>
              <a:schemeClr val="tx2">
                <a:lumMod val="60000"/>
                <a:lumOff val="40000"/>
                <a:alpha val="98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>
            <a:spAutoFit/>
          </a:bodyPr>
          <a:lstStyle>
            <a:defPPr>
              <a:defRPr lang="en-GB"/>
            </a:defPPr>
            <a:lvl1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2060"/>
                </a:solidFill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9pPr>
          </a:lstStyle>
          <a:p>
            <a:r>
              <a:rPr lang="de-AT" dirty="0"/>
              <a:t>Nadeldrucker</a:t>
            </a:r>
            <a:r>
              <a:rPr lang="en-GB" dirty="0"/>
              <a:t> (</a:t>
            </a:r>
            <a:r>
              <a:rPr lang="de-AT" dirty="0"/>
              <a:t>veraltet</a:t>
            </a:r>
            <a:r>
              <a:rPr lang="en-GB" dirty="0"/>
              <a:t>)</a:t>
            </a:r>
            <a:r>
              <a:rPr lang="ar-SA" dirty="0"/>
              <a:t>‏</a:t>
            </a:r>
            <a:endParaRPr lang="en-GB" dirty="0"/>
          </a:p>
        </p:txBody>
      </p:sp>
      <p:sp>
        <p:nvSpPr>
          <p:cNvPr id="20485" name="Text Box 9"/>
          <p:cNvSpPr txBox="1">
            <a:spLocks noChangeArrowheads="1"/>
          </p:cNvSpPr>
          <p:nvPr/>
        </p:nvSpPr>
        <p:spPr bwMode="auto">
          <a:xfrm>
            <a:off x="3707904" y="5995987"/>
            <a:ext cx="2637558" cy="309958"/>
          </a:xfrm>
          <a:prstGeom prst="rect">
            <a:avLst/>
          </a:prstGeom>
          <a:noFill/>
          <a:ln w="3240">
            <a:solidFill>
              <a:schemeClr val="tx2">
                <a:lumMod val="60000"/>
                <a:lumOff val="40000"/>
                <a:alpha val="98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>
            <a:spAutoFit/>
          </a:bodyPr>
          <a:lstStyle>
            <a:defPPr>
              <a:defRPr lang="en-GB"/>
            </a:defPPr>
            <a:lvl1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2060"/>
                </a:solidFill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9pPr>
          </a:lstStyle>
          <a:p>
            <a:r>
              <a:rPr lang="en-GB" dirty="0"/>
              <a:t>Plotter </a:t>
            </a:r>
            <a:r>
              <a:rPr lang="de-AT" dirty="0"/>
              <a:t>sind Großformatdrucker</a:t>
            </a:r>
          </a:p>
        </p:txBody>
      </p:sp>
      <p:pic>
        <p:nvPicPr>
          <p:cNvPr id="18444" name="Picture 12" descr="C:\Users\user\Dropbox\Easy4me\_FTP_Easy4Me_Neu\workfiles\images\nadeldrucker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7125" y="3886200"/>
            <a:ext cx="2724150" cy="2049463"/>
          </a:xfrm>
          <a:prstGeom prst="rect">
            <a:avLst/>
          </a:prstGeom>
          <a:noFill/>
          <a:effectLst>
            <a:outerShdw blurRad="228600" dist="165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7" name="Picture 15" descr="C:\Users\user\Dropbox\Easy4me\_FTP_Easy4Me_Neu\x_images\Plotterchr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46323" y="3140968"/>
            <a:ext cx="3951288" cy="2403475"/>
          </a:xfrm>
          <a:prstGeom prst="rect">
            <a:avLst/>
          </a:prstGeom>
          <a:noFill/>
          <a:effectLst>
            <a:outerShdw blurRad="228600" dist="165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257608">
            <a:off x="684268" y="975724"/>
            <a:ext cx="3043202" cy="264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226653" y="5987246"/>
            <a:ext cx="1225313" cy="340735"/>
          </a:xfrm>
          <a:prstGeom prst="rect">
            <a:avLst/>
          </a:prstGeom>
          <a:noFill/>
          <a:ln w="3240">
            <a:solidFill>
              <a:schemeClr val="tx2">
                <a:lumMod val="60000"/>
                <a:lumOff val="40000"/>
                <a:alpha val="98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de-AT" sz="1400" dirty="0">
                <a:solidFill>
                  <a:srgbClr val="002060"/>
                </a:solidFill>
              </a:rPr>
              <a:t>Laserdrucker</a:t>
            </a:r>
            <a:r>
              <a:rPr lang="ar-SA" sz="1600" dirty="0">
                <a:solidFill>
                  <a:srgbClr val="002060"/>
                </a:solidFill>
              </a:rPr>
              <a:t>‏</a:t>
            </a:r>
            <a:endParaRPr lang="en-GB" sz="1600" dirty="0">
              <a:solidFill>
                <a:srgbClr val="002060"/>
              </a:solidFill>
            </a:endParaRPr>
          </a:p>
        </p:txBody>
      </p:sp>
      <p:sp>
        <p:nvSpPr>
          <p:cNvPr id="20490" name="Text Box 11"/>
          <p:cNvSpPr txBox="1">
            <a:spLocks noChangeArrowheads="1"/>
          </p:cNvSpPr>
          <p:nvPr/>
        </p:nvSpPr>
        <p:spPr bwMode="auto">
          <a:xfrm>
            <a:off x="6496142" y="6002547"/>
            <a:ext cx="1706919" cy="309851"/>
          </a:xfrm>
          <a:prstGeom prst="rect">
            <a:avLst/>
          </a:prstGeom>
          <a:noFill/>
          <a:ln w="3240">
            <a:solidFill>
              <a:schemeClr val="tx2">
                <a:lumMod val="60000"/>
                <a:lumOff val="40000"/>
                <a:alpha val="98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>
            <a:spAutoFit/>
          </a:bodyPr>
          <a:lstStyle>
            <a:defPPr>
              <a:defRPr lang="en-GB"/>
            </a:defPPr>
            <a:lvl1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2060"/>
                </a:solidFill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lvl9pPr>
          </a:lstStyle>
          <a:p>
            <a:r>
              <a:rPr lang="en-GB" dirty="0" err="1"/>
              <a:t>Tintenstrahldrucker</a:t>
            </a:r>
            <a:endParaRPr lang="en-GB" dirty="0"/>
          </a:p>
        </p:txBody>
      </p:sp>
      <p:pic>
        <p:nvPicPr>
          <p:cNvPr id="17" name="Picture 17" descr="C:\Users\user\Desktop\images\tintendrucker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26130" y="899666"/>
            <a:ext cx="2740025" cy="2135188"/>
          </a:xfrm>
          <a:prstGeom prst="rect">
            <a:avLst/>
          </a:prstGeom>
          <a:noFill/>
          <a:effectLst>
            <a:outerShdw blurRad="228600" dist="165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llipse 1"/>
          <p:cNvSpPr/>
          <p:nvPr/>
        </p:nvSpPr>
        <p:spPr>
          <a:xfrm>
            <a:off x="5126130" y="851249"/>
            <a:ext cx="134940" cy="1440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4" name="Ellipse 13"/>
          <p:cNvSpPr/>
          <p:nvPr/>
        </p:nvSpPr>
        <p:spPr>
          <a:xfrm>
            <a:off x="6821967" y="491556"/>
            <a:ext cx="134940" cy="1440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579296" cy="1371600"/>
          </a:xfrm>
        </p:spPr>
        <p:txBody>
          <a:bodyPr/>
          <a:lstStyle/>
          <a:p>
            <a:pPr fontAlgn="auto">
              <a:lnSpc>
                <a:spcPct val="100000"/>
              </a:lnSpc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dirty="0">
                <a:latin typeface="Calibri" pitchFamily="34" charset="0"/>
              </a:rPr>
              <a:t>Scanner</a:t>
            </a:r>
          </a:p>
        </p:txBody>
      </p:sp>
      <p:sp>
        <p:nvSpPr>
          <p:cNvPr id="21507" name="Foliennummernplatzhalt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7A205EDA-5B88-463C-92AF-334D50FF885B}" type="slidenum">
              <a:rPr lang="en-GB">
                <a:solidFill>
                  <a:srgbClr val="000000"/>
                </a:solidFill>
              </a:rPr>
              <a:pPr eaLnBrk="1" hangingPunct="1"/>
              <a:t>9</a:t>
            </a:fld>
            <a:endParaRPr lang="en-GB">
              <a:solidFill>
                <a:srgbClr val="000000"/>
              </a:solidFill>
            </a:endParaRPr>
          </a:p>
        </p:txBody>
      </p:sp>
      <p:pic>
        <p:nvPicPr>
          <p:cNvPr id="19464" name="Picture 8" descr="C:\Users\user\Dropbox\Easy4me\_FTP_Easy4Me_Neu\workfiles\images\scanner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80528" y="1569353"/>
            <a:ext cx="4752527" cy="4054190"/>
          </a:xfrm>
          <a:prstGeom prst="rect">
            <a:avLst/>
          </a:prstGeom>
          <a:noFill/>
          <a:effectLst>
            <a:outerShdw blurRad="228600" dist="165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ropbox\Easy4me\_FTP_Easy4Me_Neu\workfiles\images\barcodescanner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41426" y="2564904"/>
            <a:ext cx="2106222" cy="2358969"/>
          </a:xfrm>
          <a:prstGeom prst="rect">
            <a:avLst/>
          </a:prstGeom>
          <a:noFill/>
          <a:effectLst>
            <a:outerShdw blurRad="228600" dist="165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021018" y="5949280"/>
            <a:ext cx="2781300" cy="556179"/>
          </a:xfrm>
          <a:prstGeom prst="rect">
            <a:avLst/>
          </a:prstGeom>
          <a:noFill/>
          <a:ln w="9525">
            <a:solidFill>
              <a:schemeClr val="tx2">
                <a:lumMod val="60000"/>
                <a:lumOff val="40000"/>
                <a:alpha val="98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1125"/>
              </a:spcBef>
              <a:defRPr/>
            </a:pPr>
            <a:r>
              <a:rPr lang="de-AT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Scanner</a:t>
            </a:r>
            <a:br>
              <a:rPr lang="de-AT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</a:br>
            <a:r>
              <a:rPr lang="de-AT" sz="1200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digitalisieren Dokumente und Bilder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021018" y="5223521"/>
            <a:ext cx="1901474" cy="556179"/>
          </a:xfrm>
          <a:prstGeom prst="rect">
            <a:avLst/>
          </a:prstGeom>
          <a:noFill/>
          <a:ln w="9525">
            <a:solidFill>
              <a:schemeClr val="tx2">
                <a:lumMod val="60000"/>
                <a:lumOff val="40000"/>
                <a:alpha val="98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ts val="1125"/>
              </a:spcBef>
              <a:defRPr/>
            </a:pPr>
            <a:r>
              <a:rPr lang="de-AT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Barcodescanner </a:t>
            </a:r>
            <a:br>
              <a:rPr lang="de-AT" sz="1600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</a:br>
            <a:r>
              <a:rPr lang="de-AT" sz="1200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für das Lesen von Barcodes</a:t>
            </a:r>
            <a:endParaRPr lang="de-AT" sz="1400" dirty="0"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5124" name="Picture 4" descr="C:\Users\user\AppData\Local\Microsoft\Windows\Temporary Internet Files\Content.IE5\H38FLDV1\MP900400547[1]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7912244">
            <a:off x="6050581" y="4148731"/>
            <a:ext cx="728722" cy="485617"/>
          </a:xfrm>
          <a:prstGeom prst="rect">
            <a:avLst/>
          </a:prstGeom>
          <a:noFill/>
          <a:effectLst>
            <a:outerShdw blurRad="228600" dist="165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0</TotalTime>
  <Words>289</Words>
  <Application>Microsoft Office PowerPoint</Application>
  <PresentationFormat>Bildschirmpräsentation (4:3)</PresentationFormat>
  <Paragraphs>108</Paragraphs>
  <Slides>12</Slides>
  <Notes>10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21" baseType="lpstr">
      <vt:lpstr>Arial</vt:lpstr>
      <vt:lpstr>Calibri</vt:lpstr>
      <vt:lpstr>Century Gothic</vt:lpstr>
      <vt:lpstr>Courier New</vt:lpstr>
      <vt:lpstr>Lucida Sans Unicode</vt:lpstr>
      <vt:lpstr>Palatino Linotype</vt:lpstr>
      <vt:lpstr>Tahoma</vt:lpstr>
      <vt:lpstr>Times New Roman</vt:lpstr>
      <vt:lpstr>Executive</vt:lpstr>
      <vt:lpstr>Hardware</vt:lpstr>
      <vt:lpstr>Computertypen und Mobilgeräte</vt:lpstr>
      <vt:lpstr>Peripheriegeräte</vt:lpstr>
      <vt:lpstr>Peripheriegeräte</vt:lpstr>
      <vt:lpstr>Prozessor (CPU)‏</vt:lpstr>
      <vt:lpstr>Festplatte</vt:lpstr>
      <vt:lpstr>Externe Speichermedien</vt:lpstr>
      <vt:lpstr>Drucker</vt:lpstr>
      <vt:lpstr>Scanner</vt:lpstr>
      <vt:lpstr>Speichergrößen</vt:lpstr>
      <vt:lpstr>Was passt darauf?</vt:lpstr>
      <vt:lpstr>Wie viel Platz braucht ...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Hardware</dc:title>
  <dc:creator>user</dc:creator>
  <cp:lastModifiedBy>Andrea Prock</cp:lastModifiedBy>
  <cp:revision>134</cp:revision>
  <dcterms:modified xsi:type="dcterms:W3CDTF">2017-10-01T16:48:32Z</dcterms:modified>
</cp:coreProperties>
</file>