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048" r:id="rId1"/>
  </p:sldMasterIdLst>
  <p:sldIdLst>
    <p:sldId id="256" r:id="rId2"/>
    <p:sldId id="258" r:id="rId3"/>
    <p:sldId id="257" r:id="rId4"/>
    <p:sldId id="266" r:id="rId5"/>
    <p:sldId id="265" r:id="rId6"/>
    <p:sldId id="264" r:id="rId7"/>
    <p:sldId id="262" r:id="rId8"/>
    <p:sldId id="259" r:id="rId9"/>
    <p:sldId id="260" r:id="rId10"/>
    <p:sldId id="261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0807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388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214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53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3192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68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835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988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285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586B75A-687E-405C-8A0B-8D00578BA2C3}" type="datetimeFigureOut">
              <a:rPr lang="en-US" smtClean="0"/>
              <a:pPr/>
              <a:t>1/30/2014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30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736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1/30/2014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0778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9" r:id="rId1"/>
    <p:sldLayoutId id="2147484050" r:id="rId2"/>
    <p:sldLayoutId id="2147484051" r:id="rId3"/>
    <p:sldLayoutId id="2147484052" r:id="rId4"/>
    <p:sldLayoutId id="2147484053" r:id="rId5"/>
    <p:sldLayoutId id="2147484054" r:id="rId6"/>
    <p:sldLayoutId id="2147484055" r:id="rId7"/>
    <p:sldLayoutId id="2147484056" r:id="rId8"/>
    <p:sldLayoutId id="2147484057" r:id="rId9"/>
    <p:sldLayoutId id="2147484058" r:id="rId10"/>
    <p:sldLayoutId id="21474840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portal.tirol.gv.at/moodle/course/view.php?id=12074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6.jpg"/><Relationship Id="rId7" Type="http://schemas.openxmlformats.org/officeDocument/2006/relationships/image" Target="../media/image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8.jpg"/><Relationship Id="rId4" Type="http://schemas.openxmlformats.org/officeDocument/2006/relationships/image" Target="../media/image7.jpg"/><Relationship Id="rId9" Type="http://schemas.openxmlformats.org/officeDocument/2006/relationships/image" Target="../media/image10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msvernetzung.at/course/view.php?id=32" TargetMode="External"/><Relationship Id="rId2" Type="http://schemas.openxmlformats.org/officeDocument/2006/relationships/hyperlink" Target="http://nms.tsn.at/cms/index.php?option=com_content&amp;view=article&amp;id=23&amp;Itemid=83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hyperlink" Target="http://www.virtuelle-ph.at/course/index.php?categoryid=15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61062" y="4767525"/>
            <a:ext cx="8165770" cy="1096899"/>
          </a:xfrm>
        </p:spPr>
        <p:txBody>
          <a:bodyPr>
            <a:normAutofit/>
          </a:bodyPr>
          <a:lstStyle/>
          <a:p>
            <a:r>
              <a:rPr lang="de-AT" sz="3600" dirty="0" smtClean="0"/>
              <a:t>NMS Jenbach, 29.1.2014</a:t>
            </a:r>
            <a:endParaRPr lang="de-AT" sz="36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832" y="626410"/>
            <a:ext cx="5080000" cy="368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36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MOODLEKURSE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97280" y="2099733"/>
            <a:ext cx="10058400" cy="3769361"/>
          </a:xfrm>
        </p:spPr>
        <p:txBody>
          <a:bodyPr>
            <a:normAutofit/>
          </a:bodyPr>
          <a:lstStyle/>
          <a:p>
            <a:r>
              <a:rPr lang="de-AT" sz="3200" dirty="0" smtClean="0"/>
              <a:t>Lerndesign </a:t>
            </a:r>
            <a:r>
              <a:rPr lang="de-AT" sz="3200" dirty="0" err="1" smtClean="0"/>
              <a:t>meets</a:t>
            </a:r>
            <a:r>
              <a:rPr lang="de-AT" sz="3200" dirty="0" smtClean="0"/>
              <a:t> E-Learning</a:t>
            </a:r>
            <a:endParaRPr lang="de-AT" sz="3200" dirty="0" smtClean="0">
              <a:hlinkClick r:id="rId2"/>
            </a:endParaRPr>
          </a:p>
          <a:p>
            <a:r>
              <a:rPr lang="de-AT" sz="3200" dirty="0" smtClean="0">
                <a:hlinkClick r:id="rId2"/>
              </a:rPr>
              <a:t>https</a:t>
            </a:r>
            <a:r>
              <a:rPr lang="de-AT" sz="3200" dirty="0">
                <a:hlinkClick r:id="rId2"/>
              </a:rPr>
              <a:t>://</a:t>
            </a:r>
            <a:r>
              <a:rPr lang="de-AT" sz="3200" dirty="0" smtClean="0">
                <a:hlinkClick r:id="rId2"/>
              </a:rPr>
              <a:t>portal.tirol.gv.at/moodle/course/view.php?id=12074</a:t>
            </a:r>
            <a:endParaRPr lang="de-AT" sz="3200" dirty="0" smtClean="0"/>
          </a:p>
          <a:p>
            <a:endParaRPr lang="de-AT" sz="3200" dirty="0"/>
          </a:p>
          <a:p>
            <a:r>
              <a:rPr lang="de-AT" sz="3200" dirty="0" smtClean="0"/>
              <a:t>Login:</a:t>
            </a:r>
          </a:p>
          <a:p>
            <a:pPr marL="271463" indent="-271463">
              <a:buFont typeface="Wingdings" panose="05000000000000000000" pitchFamily="2" charset="2"/>
              <a:buChar char="§"/>
            </a:pPr>
            <a:r>
              <a:rPr lang="de-AT" dirty="0" smtClean="0"/>
              <a:t>Benutzername: </a:t>
            </a:r>
            <a:r>
              <a:rPr lang="de-AT" dirty="0" err="1" smtClean="0"/>
              <a:t>m.maus</a:t>
            </a:r>
            <a:endParaRPr lang="de-AT" dirty="0" smtClean="0"/>
          </a:p>
          <a:p>
            <a:pPr marL="271463" indent="-271463">
              <a:buFont typeface="Wingdings" panose="05000000000000000000" pitchFamily="2" charset="2"/>
              <a:buChar char="§"/>
            </a:pPr>
            <a:r>
              <a:rPr lang="de-AT" dirty="0" smtClean="0"/>
              <a:t>Passwort: suaM.ajaM1</a:t>
            </a:r>
          </a:p>
          <a:p>
            <a:endParaRPr lang="de-AT" sz="32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065" y="286603"/>
            <a:ext cx="1789899" cy="1297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39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ENDE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97280" y="2099733"/>
            <a:ext cx="10058400" cy="3769361"/>
          </a:xfrm>
        </p:spPr>
        <p:txBody>
          <a:bodyPr>
            <a:normAutofit/>
          </a:bodyPr>
          <a:lstStyle/>
          <a:p>
            <a:endParaRPr lang="de-AT" sz="3200" dirty="0"/>
          </a:p>
          <a:p>
            <a:r>
              <a:rPr lang="de-AT" sz="3200" dirty="0"/>
              <a:t>E-Learning</a:t>
            </a:r>
          </a:p>
          <a:p>
            <a:r>
              <a:rPr lang="de-AT" sz="3200" dirty="0" err="1" smtClean="0"/>
              <a:t>met</a:t>
            </a:r>
            <a:r>
              <a:rPr lang="de-AT" sz="3200" dirty="0" smtClean="0"/>
              <a:t> </a:t>
            </a:r>
          </a:p>
          <a:p>
            <a:r>
              <a:rPr lang="de-AT" sz="3200" dirty="0" smtClean="0"/>
              <a:t>Lerndesign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5152" y="94249"/>
            <a:ext cx="4191002" cy="3038477"/>
          </a:xfrm>
          <a:prstGeom prst="rect">
            <a:avLst/>
          </a:prstGeom>
        </p:spPr>
      </p:pic>
      <p:pic>
        <p:nvPicPr>
          <p:cNvPr id="4" name="Grafi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922" y="3536229"/>
            <a:ext cx="1691409" cy="1226272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1916" y="4343400"/>
            <a:ext cx="1989480" cy="1442373"/>
          </a:xfrm>
          <a:prstGeom prst="rect">
            <a:avLst/>
          </a:prstGeom>
        </p:spPr>
      </p:pic>
      <p:pic>
        <p:nvPicPr>
          <p:cNvPr id="7" name="Grafik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3608" y="3476626"/>
            <a:ext cx="2107045" cy="1527608"/>
          </a:xfrm>
          <a:prstGeom prst="rect">
            <a:avLst/>
          </a:prstGeom>
        </p:spPr>
      </p:pic>
      <p:pic>
        <p:nvPicPr>
          <p:cNvPr id="8" name="Grafik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3592" y="3465870"/>
            <a:ext cx="1946879" cy="1411487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0855" y="4825596"/>
            <a:ext cx="982547" cy="1057487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1153" y="2208762"/>
            <a:ext cx="1034473" cy="1113373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562" y="4776489"/>
            <a:ext cx="1073800" cy="115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22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WILLKOMMEN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AT" sz="3600" b="1" dirty="0" smtClean="0"/>
              <a:t>Team:</a:t>
            </a:r>
          </a:p>
          <a:p>
            <a:pPr marL="355600" indent="-355600">
              <a:buFont typeface="Wingdings" panose="05000000000000000000" pitchFamily="2" charset="2"/>
              <a:buChar char="Ø"/>
            </a:pPr>
            <a:r>
              <a:rPr lang="de-AT" sz="3200" dirty="0" smtClean="0"/>
              <a:t>Doris Siebert (PH Tirol)</a:t>
            </a:r>
          </a:p>
          <a:p>
            <a:pPr marL="355600" indent="-355600">
              <a:buFont typeface="Wingdings" panose="05000000000000000000" pitchFamily="2" charset="2"/>
              <a:buChar char="Ø"/>
            </a:pPr>
            <a:r>
              <a:rPr lang="de-AT" sz="3200" dirty="0" smtClean="0"/>
              <a:t>Helmut Hammerl (LSR Tirol)</a:t>
            </a:r>
          </a:p>
          <a:p>
            <a:pPr marL="355600" indent="-355600">
              <a:buFont typeface="Wingdings" panose="05000000000000000000" pitchFamily="2" charset="2"/>
              <a:buChar char="Ø"/>
            </a:pPr>
            <a:r>
              <a:rPr lang="de-AT" sz="3200" dirty="0" smtClean="0"/>
              <a:t>Andrea Prock (LSR Tirol, NMS Jenbach)</a:t>
            </a:r>
          </a:p>
          <a:p>
            <a:pPr marL="355600" indent="-355600">
              <a:buFont typeface="Wingdings" panose="05000000000000000000" pitchFamily="2" charset="2"/>
              <a:buChar char="Ø"/>
            </a:pPr>
            <a:r>
              <a:rPr lang="de-AT" sz="3200" dirty="0" smtClean="0"/>
              <a:t>Michael </a:t>
            </a:r>
            <a:r>
              <a:rPr lang="de-AT" sz="3200" dirty="0" err="1" smtClean="0"/>
              <a:t>Feistmantl</a:t>
            </a:r>
            <a:r>
              <a:rPr lang="de-AT" sz="3200" dirty="0" smtClean="0"/>
              <a:t> (LSR Tirol, PHT)</a:t>
            </a:r>
            <a:endParaRPr lang="de-AT" sz="32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065" y="286603"/>
            <a:ext cx="1789899" cy="1297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35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ABLAUF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AT" sz="3200" dirty="0" smtClean="0"/>
              <a:t>Start: 14.30 Uhr</a:t>
            </a:r>
          </a:p>
          <a:p>
            <a:pPr marL="657225" lvl="1" indent="-457200">
              <a:buBlip>
                <a:blip r:embed="rId2"/>
              </a:buBlip>
            </a:pPr>
            <a:r>
              <a:rPr lang="de-AT" sz="3000" dirty="0" smtClean="0"/>
              <a:t>Was ist Lerndesign?</a:t>
            </a:r>
          </a:p>
          <a:p>
            <a:pPr marL="657225" lvl="1" indent="-457200">
              <a:buBlip>
                <a:blip r:embed="rId2"/>
              </a:buBlip>
            </a:pPr>
            <a:r>
              <a:rPr lang="de-AT" sz="3000" dirty="0" smtClean="0"/>
              <a:t>Was ist E-Learning?</a:t>
            </a:r>
          </a:p>
          <a:p>
            <a:pPr marL="657225" lvl="1" indent="-457200">
              <a:buBlip>
                <a:blip r:embed="rId2"/>
              </a:buBlip>
            </a:pPr>
            <a:r>
              <a:rPr lang="de-AT" sz="3000" dirty="0" smtClean="0"/>
              <a:t>Beispiele: E-Learning </a:t>
            </a:r>
            <a:r>
              <a:rPr lang="de-AT" sz="3000" dirty="0" err="1" smtClean="0"/>
              <a:t>meets</a:t>
            </a:r>
            <a:r>
              <a:rPr lang="de-AT" sz="3000" dirty="0" smtClean="0"/>
              <a:t> Lerndesign</a:t>
            </a:r>
          </a:p>
          <a:p>
            <a:pPr marL="657225" lvl="1" indent="-457200">
              <a:buBlip>
                <a:blip r:embed="rId2"/>
              </a:buBlip>
            </a:pPr>
            <a:r>
              <a:rPr lang="de-AT" sz="3000" dirty="0" smtClean="0"/>
              <a:t>Pause</a:t>
            </a:r>
          </a:p>
          <a:p>
            <a:pPr marL="657225" lvl="1" indent="-457200">
              <a:buBlip>
                <a:blip r:embed="rId2"/>
              </a:buBlip>
            </a:pPr>
            <a:r>
              <a:rPr lang="de-AT" sz="3000" dirty="0" smtClean="0"/>
              <a:t>Workshop – Erarbeiten von Lernszenarien</a:t>
            </a:r>
          </a:p>
          <a:p>
            <a:pPr marL="657225" lvl="1" indent="-457200">
              <a:buBlip>
                <a:blip r:embed="rId2"/>
              </a:buBlip>
            </a:pPr>
            <a:r>
              <a:rPr lang="de-AT" sz="3000" dirty="0" smtClean="0"/>
              <a:t>Reflexion und Ausschau</a:t>
            </a:r>
          </a:p>
          <a:p>
            <a:r>
              <a:rPr lang="de-AT" sz="3200" dirty="0" smtClean="0"/>
              <a:t>Ende: 17.45 Uhr</a:t>
            </a:r>
            <a:endParaRPr lang="de-AT" sz="32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065" y="286603"/>
            <a:ext cx="1789899" cy="1297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27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Lerndesign</a:t>
            </a:r>
            <a:endParaRPr lang="de-AT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065" y="286603"/>
            <a:ext cx="1789899" cy="1297677"/>
          </a:xfrm>
          <a:prstGeom prst="rect">
            <a:avLst/>
          </a:prstGeom>
        </p:spPr>
      </p:pic>
      <p:sp>
        <p:nvSpPr>
          <p:cNvPr id="12" name="Ellipse 11"/>
          <p:cNvSpPr/>
          <p:nvPr/>
        </p:nvSpPr>
        <p:spPr>
          <a:xfrm>
            <a:off x="1889070" y="1737360"/>
            <a:ext cx="8640962" cy="4414058"/>
          </a:xfrm>
          <a:prstGeom prst="ellipse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lvl="1" indent="-285750">
              <a:buFont typeface="Arial" panose="020B0604020202020204" pitchFamily="34" charset="0"/>
              <a:buChar char="•"/>
            </a:pPr>
            <a:endParaRPr lang="de-AT" sz="24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AT" sz="2400" dirty="0" smtClean="0"/>
              <a:t>Kernideen</a:t>
            </a:r>
            <a:endParaRPr lang="de-AT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AT" sz="2400" dirty="0" smtClean="0"/>
              <a:t>Lernziele</a:t>
            </a:r>
            <a:r>
              <a:rPr lang="de-AT" sz="2400" dirty="0"/>
              <a:t>: Wissen | Verstehen | Können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AT" sz="2400" dirty="0"/>
              <a:t>Aufgabenstellungen und Kriterien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AT" sz="2400" dirty="0" err="1"/>
              <a:t>Lernstandserhebungen</a:t>
            </a:r>
            <a:r>
              <a:rPr lang="de-AT" sz="2400" dirty="0"/>
              <a:t>: </a:t>
            </a:r>
            <a:r>
              <a:rPr lang="de-AT" sz="2400" dirty="0" smtClean="0"/>
              <a:t>zeigen</a:t>
            </a:r>
            <a:r>
              <a:rPr lang="de-AT" sz="2400" dirty="0"/>
              <a:t>, was man </a:t>
            </a:r>
            <a:r>
              <a:rPr lang="de-AT" sz="2400" dirty="0" smtClean="0"/>
              <a:t>schon kann </a:t>
            </a:r>
            <a:r>
              <a:rPr lang="de-AT" sz="2400" dirty="0"/>
              <a:t>… </a:t>
            </a:r>
            <a:endParaRPr lang="de-AT" sz="24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AT" sz="2400" dirty="0" smtClean="0"/>
              <a:t>Komplexität</a:t>
            </a:r>
            <a:endParaRPr lang="de-AT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AT" sz="2400" dirty="0"/>
              <a:t>Förderliche Rückmeldungen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AT" sz="2400" dirty="0"/>
              <a:t>(e)Portfolio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AT" sz="2400" dirty="0"/>
              <a:t>…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AT" sz="2400" dirty="0"/>
              <a:t>Leistungsbeurteilung</a:t>
            </a:r>
          </a:p>
          <a:p>
            <a:pPr algn="ctr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6487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E-Learning-Szenarien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97280" y="1854201"/>
            <a:ext cx="10058400" cy="4023360"/>
          </a:xfrm>
        </p:spPr>
        <p:txBody>
          <a:bodyPr>
            <a:normAutofit/>
          </a:bodyPr>
          <a:lstStyle/>
          <a:p>
            <a:r>
              <a:rPr lang="de-AT" sz="3200" dirty="0"/>
              <a:t>Die Lernplattform kann unterschiedlich bedeutsam für das jeweilige Lerndesign sein. Insofern ergeben sich unterschiedliche SZENARIEN des Lernplattformeinsatzes: </a:t>
            </a:r>
          </a:p>
          <a:p>
            <a:endParaRPr lang="de-AT" sz="3000" dirty="0" smtClean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065" y="286603"/>
            <a:ext cx="1789899" cy="1297677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1673561" y="3872844"/>
            <a:ext cx="1863825" cy="852984"/>
          </a:xfrm>
          <a:prstGeom prst="ellipse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6" name="Pfeil nach rechts 5"/>
          <p:cNvSpPr/>
          <p:nvPr/>
        </p:nvSpPr>
        <p:spPr>
          <a:xfrm>
            <a:off x="1498444" y="3838565"/>
            <a:ext cx="2318861" cy="319809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Ellipse 6"/>
          <p:cNvSpPr/>
          <p:nvPr/>
        </p:nvSpPr>
        <p:spPr>
          <a:xfrm>
            <a:off x="4062838" y="3872844"/>
            <a:ext cx="1863825" cy="852984"/>
          </a:xfrm>
          <a:prstGeom prst="ellipse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8" name="Gleichschenkliges Dreieck 7"/>
          <p:cNvSpPr/>
          <p:nvPr/>
        </p:nvSpPr>
        <p:spPr>
          <a:xfrm>
            <a:off x="5264558" y="4080669"/>
            <a:ext cx="438421" cy="437333"/>
          </a:xfrm>
          <a:prstGeom prst="triangle">
            <a:avLst/>
          </a:prstGeom>
          <a:solidFill>
            <a:srgbClr val="FFC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9" name="Ellipse 8"/>
          <p:cNvSpPr/>
          <p:nvPr/>
        </p:nvSpPr>
        <p:spPr>
          <a:xfrm>
            <a:off x="6375478" y="3872843"/>
            <a:ext cx="1863825" cy="852984"/>
          </a:xfrm>
          <a:prstGeom prst="ellipse">
            <a:avLst/>
          </a:prstGeom>
          <a:pattFill prst="dkHorz">
            <a:fgClr>
              <a:schemeClr val="accent1"/>
            </a:fgClr>
            <a:bgClr>
              <a:srgbClr val="FFC000"/>
            </a:bgClr>
          </a:patt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11" name="Ellipse 10"/>
          <p:cNvSpPr/>
          <p:nvPr/>
        </p:nvSpPr>
        <p:spPr>
          <a:xfrm>
            <a:off x="8688118" y="3872843"/>
            <a:ext cx="1863825" cy="852984"/>
          </a:xfrm>
          <a:prstGeom prst="ellipse">
            <a:avLst/>
          </a:prstGeom>
          <a:solidFill>
            <a:srgbClr val="FFC000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405283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Workshop - Lernszenarien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AT" sz="3200" dirty="0" smtClean="0"/>
              <a:t>2 Gruppen: </a:t>
            </a:r>
          </a:p>
          <a:p>
            <a:pPr marL="355600" indent="-355600">
              <a:buFont typeface="Wingdings" panose="05000000000000000000" pitchFamily="2" charset="2"/>
              <a:buChar char="Ø"/>
            </a:pPr>
            <a:r>
              <a:rPr lang="de-AT" sz="3200" dirty="0" smtClean="0"/>
              <a:t>IT-Raum 1: Andrea Prock </a:t>
            </a:r>
            <a:r>
              <a:rPr lang="de-AT" sz="3200" dirty="0"/>
              <a:t>und </a:t>
            </a:r>
            <a:r>
              <a:rPr lang="de-AT" sz="3200" dirty="0" smtClean="0"/>
              <a:t>Helmut </a:t>
            </a:r>
            <a:r>
              <a:rPr lang="de-AT" sz="3200" dirty="0"/>
              <a:t>Hammerl </a:t>
            </a:r>
            <a:endParaRPr lang="de-AT" sz="3200" dirty="0" smtClean="0"/>
          </a:p>
          <a:p>
            <a:pPr marL="355600" indent="-355600">
              <a:buFont typeface="Wingdings" panose="05000000000000000000" pitchFamily="2" charset="2"/>
              <a:buChar char="Ø"/>
            </a:pPr>
            <a:r>
              <a:rPr lang="de-AT" sz="3200" dirty="0" smtClean="0"/>
              <a:t>IT-Raum 2: Doris Siebert und Michael </a:t>
            </a:r>
            <a:r>
              <a:rPr lang="de-AT" sz="3200" dirty="0" err="1" smtClean="0"/>
              <a:t>Feistmantl</a:t>
            </a:r>
            <a:endParaRPr lang="de-AT" sz="3200" dirty="0" smtClean="0"/>
          </a:p>
          <a:p>
            <a:r>
              <a:rPr lang="de-AT" sz="3200" dirty="0" smtClean="0"/>
              <a:t/>
            </a:r>
            <a:br>
              <a:rPr lang="de-AT" sz="3200" dirty="0" smtClean="0"/>
            </a:br>
            <a:r>
              <a:rPr lang="de-AT" sz="3200" dirty="0" smtClean="0"/>
              <a:t>Vorlage ausfüllen: </a:t>
            </a:r>
          </a:p>
          <a:p>
            <a:r>
              <a:rPr lang="de-AT" sz="3200" dirty="0" smtClean="0"/>
              <a:t>Thema, Fach, Schulstufe, Ziele, Kernfragen, Kernideen, Lerndesign-Formular, 1 E-Learning-Szenario …</a:t>
            </a:r>
            <a:endParaRPr lang="de-AT" sz="3000" dirty="0" smtClean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065" y="286603"/>
            <a:ext cx="1789899" cy="1297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7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PAUSE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de-AT" sz="6600" dirty="0" smtClean="0"/>
              <a:t>15 Minuten</a:t>
            </a:r>
          </a:p>
          <a:p>
            <a:pPr algn="ctr"/>
            <a:endParaRPr lang="de-AT" sz="6600" dirty="0" smtClean="0"/>
          </a:p>
          <a:p>
            <a:endParaRPr lang="de-AT" sz="3200" dirty="0"/>
          </a:p>
          <a:p>
            <a:r>
              <a:rPr lang="de-AT" sz="3200" dirty="0" smtClean="0"/>
              <a:t>Danach: </a:t>
            </a:r>
            <a:br>
              <a:rPr lang="de-AT" sz="3200" dirty="0" smtClean="0"/>
            </a:br>
            <a:r>
              <a:rPr lang="de-AT" sz="3200" dirty="0" smtClean="0"/>
              <a:t>Workshops in den beiden IT-Räumen im nächst höheren  Stockwerk (2 Gruppen - IT 1 / IT 2)</a:t>
            </a:r>
            <a:endParaRPr lang="de-AT" sz="32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065" y="286603"/>
            <a:ext cx="1789899" cy="1297677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143" y="2777067"/>
            <a:ext cx="1794790" cy="1794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51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REFLEXION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3538" indent="-363538">
              <a:buBlip>
                <a:blip r:embed="rId2"/>
              </a:buBlip>
            </a:pPr>
            <a:r>
              <a:rPr lang="de-AT" sz="3200" dirty="0" smtClean="0"/>
              <a:t>Wie ist es mir/uns beim Erarbeiten des Lernszenarios ergangen?</a:t>
            </a:r>
          </a:p>
          <a:p>
            <a:pPr marL="363538" indent="-363538">
              <a:buBlip>
                <a:blip r:embed="rId2"/>
              </a:buBlip>
            </a:pPr>
            <a:r>
              <a:rPr lang="de-AT" sz="3200" dirty="0" smtClean="0"/>
              <a:t>Werde ich/werden wir daran weiterarbeiten?</a:t>
            </a:r>
          </a:p>
          <a:p>
            <a:pPr marL="0" indent="0">
              <a:buNone/>
            </a:pPr>
            <a:endParaRPr lang="de-AT" sz="3200" dirty="0" smtClean="0"/>
          </a:p>
          <a:p>
            <a:pPr marL="363538" indent="-363538">
              <a:buBlip>
                <a:blip r:embed="rId3"/>
              </a:buBlip>
            </a:pPr>
            <a:r>
              <a:rPr lang="de-AT" sz="3200" dirty="0" smtClean="0"/>
              <a:t>Das möchte </a:t>
            </a:r>
            <a:r>
              <a:rPr lang="de-AT" sz="3200" dirty="0" smtClean="0"/>
              <a:t>ich unbedingt </a:t>
            </a:r>
            <a:r>
              <a:rPr lang="de-AT" sz="3200" dirty="0" smtClean="0"/>
              <a:t>noch anmerken …</a:t>
            </a:r>
          </a:p>
          <a:p>
            <a:endParaRPr lang="de-AT" sz="32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065" y="286603"/>
            <a:ext cx="1789899" cy="1297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534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AUSSCHAU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AT" sz="3200" dirty="0" smtClean="0"/>
              <a:t>Wie geht es weiter? Angebote:</a:t>
            </a:r>
          </a:p>
          <a:p>
            <a:pPr marL="355600" indent="-355600">
              <a:buFont typeface="Wingdings" panose="05000000000000000000" pitchFamily="2" charset="2"/>
              <a:buChar char="§"/>
            </a:pPr>
            <a:r>
              <a:rPr lang="de-AT" sz="3200" dirty="0" smtClean="0"/>
              <a:t>Lernwerkstatt E-Learning </a:t>
            </a:r>
            <a:r>
              <a:rPr lang="de-AT" sz="3200" dirty="0" smtClean="0">
                <a:hlinkClick r:id="rId2"/>
              </a:rPr>
              <a:t>Link</a:t>
            </a:r>
            <a:endParaRPr lang="de-AT" sz="3200" dirty="0" smtClean="0"/>
          </a:p>
          <a:p>
            <a:pPr marL="1608560" lvl="8" indent="0">
              <a:buNone/>
            </a:pPr>
            <a:r>
              <a:rPr lang="de-AT" sz="2600" dirty="0" smtClean="0"/>
              <a:t>Ost (Jenbach): 29.04.14</a:t>
            </a:r>
          </a:p>
          <a:p>
            <a:pPr marL="1608560" lvl="8" indent="0">
              <a:buNone/>
            </a:pPr>
            <a:r>
              <a:rPr lang="de-AT" sz="2600" dirty="0" smtClean="0"/>
              <a:t>Mitte </a:t>
            </a:r>
            <a:r>
              <a:rPr lang="de-AT" sz="2600" dirty="0"/>
              <a:t>(Reichenau): 30.04.14</a:t>
            </a:r>
          </a:p>
          <a:p>
            <a:pPr marL="1608560" lvl="8" indent="0">
              <a:buNone/>
            </a:pPr>
            <a:r>
              <a:rPr lang="de-AT" sz="2600" dirty="0" smtClean="0"/>
              <a:t>West (</a:t>
            </a:r>
            <a:r>
              <a:rPr lang="de-AT" sz="2600" dirty="0" err="1" smtClean="0"/>
              <a:t>Telfs</a:t>
            </a:r>
            <a:r>
              <a:rPr lang="de-AT" sz="2600" dirty="0" smtClean="0"/>
              <a:t>): 06.05.14</a:t>
            </a:r>
          </a:p>
          <a:p>
            <a:pPr marL="1608560" lvl="8" indent="0">
              <a:buNone/>
            </a:pPr>
            <a:r>
              <a:rPr lang="de-AT" sz="2600" dirty="0" smtClean="0"/>
              <a:t>G7 (Westendorf): 07.05.14</a:t>
            </a:r>
          </a:p>
          <a:p>
            <a:pPr marL="1608560" lvl="8" indent="0">
              <a:buNone/>
            </a:pPr>
            <a:r>
              <a:rPr lang="de-AT" sz="2600" dirty="0" smtClean="0"/>
              <a:t>Osttirol (Lienz): 19.05.14</a:t>
            </a:r>
          </a:p>
          <a:p>
            <a:pPr marL="355600" indent="-355600">
              <a:buFont typeface="Wingdings" panose="05000000000000000000" pitchFamily="2" charset="2"/>
              <a:buChar char="§"/>
            </a:pPr>
            <a:r>
              <a:rPr lang="de-AT" sz="3200" dirty="0" smtClean="0"/>
              <a:t>eBuddy  </a:t>
            </a:r>
            <a:r>
              <a:rPr lang="de-AT" sz="3200" dirty="0" smtClean="0">
                <a:hlinkClick r:id="rId3"/>
              </a:rPr>
              <a:t>Link</a:t>
            </a:r>
            <a:endParaRPr lang="de-AT" sz="3200" dirty="0" smtClean="0"/>
          </a:p>
          <a:p>
            <a:pPr marL="355600" indent="-355600">
              <a:buFont typeface="Wingdings" panose="05000000000000000000" pitchFamily="2" charset="2"/>
              <a:buChar char="§"/>
            </a:pPr>
            <a:r>
              <a:rPr lang="de-AT" sz="3200" dirty="0" smtClean="0"/>
              <a:t>SCHILF, SCHÜLF</a:t>
            </a:r>
          </a:p>
          <a:p>
            <a:pPr marL="355600" indent="-355600">
              <a:buFont typeface="Wingdings" panose="05000000000000000000" pitchFamily="2" charset="2"/>
              <a:buChar char="§"/>
            </a:pPr>
            <a:r>
              <a:rPr lang="de-AT" sz="3200" dirty="0" smtClean="0"/>
              <a:t>E-Learning 1x1  </a:t>
            </a:r>
            <a:r>
              <a:rPr lang="de-AT" sz="3200" dirty="0" smtClean="0">
                <a:hlinkClick r:id="rId4"/>
              </a:rPr>
              <a:t>Link</a:t>
            </a:r>
            <a:endParaRPr lang="de-AT" sz="3200" dirty="0" smtClean="0"/>
          </a:p>
          <a:p>
            <a:endParaRPr lang="de-AT" sz="32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065" y="286603"/>
            <a:ext cx="1789899" cy="1297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61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ückblick">
  <a:themeElements>
    <a:clrScheme name="Warmes Blau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ück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ück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229</Words>
  <Application>Microsoft Office PowerPoint</Application>
  <PresentationFormat>Breitbild</PresentationFormat>
  <Paragraphs>68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Rückblick</vt:lpstr>
      <vt:lpstr>PowerPoint-Präsentation</vt:lpstr>
      <vt:lpstr>WILLKOMMEN</vt:lpstr>
      <vt:lpstr>ABLAUF</vt:lpstr>
      <vt:lpstr>Lerndesign</vt:lpstr>
      <vt:lpstr>E-Learning-Szenarien</vt:lpstr>
      <vt:lpstr>Workshop - Lernszenarien</vt:lpstr>
      <vt:lpstr>PAUSE</vt:lpstr>
      <vt:lpstr>REFLEXION</vt:lpstr>
      <vt:lpstr>AUSSCHAU</vt:lpstr>
      <vt:lpstr>MOODLEKURSE</vt:lpstr>
      <vt:lpstr>ENDE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 Prock</dc:creator>
  <cp:lastModifiedBy>Andrea Prock</cp:lastModifiedBy>
  <cp:revision>52</cp:revision>
  <dcterms:created xsi:type="dcterms:W3CDTF">2014-01-28T12:08:09Z</dcterms:created>
  <dcterms:modified xsi:type="dcterms:W3CDTF">2014-01-30T11:24:12Z</dcterms:modified>
</cp:coreProperties>
</file>