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286" r:id="rId3"/>
    <p:sldId id="287" r:id="rId4"/>
    <p:sldId id="288" r:id="rId5"/>
    <p:sldId id="28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3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D3E5"/>
    <a:srgbClr val="96C7DE"/>
    <a:srgbClr val="D5E0E5"/>
    <a:srgbClr val="4FA9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8"/>
    <p:restoredTop sz="90830" autoAdjust="0"/>
  </p:normalViewPr>
  <p:slideViewPr>
    <p:cSldViewPr snapToGrid="0" snapToObjects="1">
      <p:cViewPr varScale="1">
        <p:scale>
          <a:sx n="68" d="100"/>
          <a:sy n="68" d="100"/>
        </p:scale>
        <p:origin x="1080" y="66"/>
      </p:cViewPr>
      <p:guideLst>
        <p:guide orient="horz" pos="232"/>
        <p:guide pos="3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AT"/>
              <a:t>Tiroler Bildungsinstitut - Medienzentrum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B442C-5F0E-430E-BCF4-12D764A0297A}" type="datetime1">
              <a:rPr lang="de-DE" smtClean="0"/>
              <a:t>26.04.2024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Dipl.-Päd. Ferdinand Radl BEd, MA                             ferdinand.radl@tirol.gv.at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CF07A-54E5-4322-93EA-8C097B59545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129170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Tiroler Bildungsinstitut - Medienzentrum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A4E21-D9DD-4ADE-B3BC-E5E31C8C7094}" type="datetime1">
              <a:rPr lang="de-DE" smtClean="0"/>
              <a:t>26.04.2024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Dipl.-Päd. Ferdinand Radl BEd, MA                             ferdinand.radl@tirol.gv.at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7BC69-8AF6-CE43-9322-66E14DE9EE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61021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A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Ausgehend vom Motto &gt;&gt; Die KI plant – „Wir“ unterrichten! &lt;&lt;, zeige ich anhand einer KI geplanten Unterrichtssequenz, wie man unter Zuhilfenahme von LeOn &amp; MasterTool42 die künstlich gewonnene Unterrichtsstruktur multimedial anreichern und durch kreatives </a:t>
            </a:r>
            <a:r>
              <a:rPr lang="de-AT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Storytelling</a:t>
            </a:r>
            <a:r>
              <a:rPr lang="de-A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aufwerten, abwechslungsreich moderieren und weitergeben kann. Im Zuge dieser Präsentation stelle ich verschiedene neu entwickelte Features von MasterTool42 kurz vor.</a:t>
            </a:r>
            <a:endParaRPr lang="de-AT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7BC69-8AF6-CE43-9322-66E14DE9EE11}" type="slidenum">
              <a:rPr lang="de-DE" smtClean="0"/>
              <a:t>1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2816B0A-2846-42CC-804F-17D74D422EFA}" type="datetime1">
              <a:rPr lang="de-DE" smtClean="0"/>
              <a:t>26.04.2024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Dipl.-Päd. Ferdinand Radl BEd, MA                             ferdinand.radl@tirol.gv.at</a:t>
            </a:r>
          </a:p>
        </p:txBody>
      </p:sp>
      <p:sp>
        <p:nvSpPr>
          <p:cNvPr id="7" name="Kopfzeilenplatzhalt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de-DE"/>
              <a:t>Tiroler Bildungsinstitut - Medienzentrum</a:t>
            </a:r>
          </a:p>
        </p:txBody>
      </p:sp>
    </p:spTree>
    <p:extLst>
      <p:ext uri="{BB962C8B-B14F-4D97-AF65-F5344CB8AC3E}">
        <p14:creationId xmlns:p14="http://schemas.microsoft.com/office/powerpoint/2010/main" val="391547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7BC69-8AF6-CE43-9322-66E14DE9EE11}" type="slidenum">
              <a:rPr lang="de-DE" smtClean="0"/>
              <a:t>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E92AB73-3035-4009-AD35-8F1C7CEFB6AE}" type="datetime1">
              <a:rPr lang="de-DE" smtClean="0"/>
              <a:t>26.04.2024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Dipl.-Päd. Ferdinand Radl BEd, MA                             ferdinand.radl@tirol.gv.at</a:t>
            </a:r>
          </a:p>
        </p:txBody>
      </p:sp>
      <p:sp>
        <p:nvSpPr>
          <p:cNvPr id="7" name="Kopfzeilenplatzhalt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de-DE"/>
              <a:t>Tiroler Bildungsinstitut - Medienzentrum</a:t>
            </a:r>
          </a:p>
        </p:txBody>
      </p:sp>
    </p:spTree>
    <p:extLst>
      <p:ext uri="{BB962C8B-B14F-4D97-AF65-F5344CB8AC3E}">
        <p14:creationId xmlns:p14="http://schemas.microsoft.com/office/powerpoint/2010/main" val="2216321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7BC69-8AF6-CE43-9322-66E14DE9EE11}" type="slidenum">
              <a:rPr lang="de-DE" smtClean="0"/>
              <a:t>5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DD7BD53-3978-4C65-858D-C6141C8F14E2}" type="datetime1">
              <a:rPr lang="de-DE" smtClean="0"/>
              <a:t>26.04.2024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Dipl.-Päd. Ferdinand Radl BEd, MA                             ferdinand.radl@tirol.gv.at</a:t>
            </a:r>
          </a:p>
        </p:txBody>
      </p:sp>
      <p:sp>
        <p:nvSpPr>
          <p:cNvPr id="7" name="Kopfzeilenplatzhalt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de-DE"/>
              <a:t>Tiroler Bildungsinstitut - Medienzentrum</a:t>
            </a:r>
          </a:p>
        </p:txBody>
      </p:sp>
    </p:spTree>
    <p:extLst>
      <p:ext uri="{BB962C8B-B14F-4D97-AF65-F5344CB8AC3E}">
        <p14:creationId xmlns:p14="http://schemas.microsoft.com/office/powerpoint/2010/main" val="34878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B7F909E7-3B17-A04F-9FDB-D0B9B59E711B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EB96A69-B266-2F46-8722-4588F9779EF9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D17167AA-5895-2446-BACC-E7C91D19EB44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E83751C-D4D1-A044-AF17-F0B1F1F56173}"/>
              </a:ext>
            </a:extLst>
          </p:cNvPr>
          <p:cNvSpPr/>
          <p:nvPr userDrawn="1"/>
        </p:nvSpPr>
        <p:spPr>
          <a:xfrm>
            <a:off x="745552" y="611711"/>
            <a:ext cx="5148000" cy="5148000"/>
          </a:xfrm>
          <a:prstGeom prst="rect">
            <a:avLst/>
          </a:prstGeom>
          <a:solidFill>
            <a:srgbClr val="96C7D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E93775-543D-8D4E-BCA7-B33A1A53FA18}"/>
              </a:ext>
            </a:extLst>
          </p:cNvPr>
          <p:cNvSpPr/>
          <p:nvPr userDrawn="1"/>
        </p:nvSpPr>
        <p:spPr>
          <a:xfrm>
            <a:off x="4574048" y="0"/>
            <a:ext cx="5148000" cy="5148000"/>
          </a:xfrm>
          <a:prstGeom prst="rect">
            <a:avLst/>
          </a:prstGeom>
          <a:solidFill>
            <a:srgbClr val="4FA9CB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1C00694A-48AB-394F-876C-75533192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99" y="845032"/>
            <a:ext cx="9283246" cy="845656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9" name="Fußzeilenplatzhalter 5">
            <a:extLst>
              <a:ext uri="{FF2B5EF4-FFF2-40B4-BE49-F238E27FC236}">
                <a16:creationId xmlns:a16="http://schemas.microsoft.com/office/drawing/2014/main" id="{522E33D7-2DE5-F540-B1AB-201C01A26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1211" y="6266671"/>
            <a:ext cx="3457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10">
            <a:extLst>
              <a:ext uri="{FF2B5EF4-FFF2-40B4-BE49-F238E27FC236}">
                <a16:creationId xmlns:a16="http://schemas.microsoft.com/office/drawing/2014/main" id="{16D28983-5B5B-AA41-BE02-6662FD2AD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880" y="6266671"/>
            <a:ext cx="669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Datumsplatzhalter 13">
            <a:extLst>
              <a:ext uri="{FF2B5EF4-FFF2-40B4-BE49-F238E27FC236}">
                <a16:creationId xmlns:a16="http://schemas.microsoft.com/office/drawing/2014/main" id="{6D5D595B-6B2A-7F47-B420-26FB9DC49C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5297" y="6266671"/>
            <a:ext cx="5649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6310F7-7DBB-4D02-B195-9FBE54CEE442}" type="datetime1">
              <a:rPr lang="de-DE" smtClean="0"/>
              <a:t>26.04.2024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03F551F-D33A-3441-B621-4F8DAE25CA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44952" y="277850"/>
            <a:ext cx="1093749" cy="109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5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51B0A1AC-C103-1A4C-90DC-9A2EF504D35D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2C196DC-BB1B-3E43-896C-92CB84A01F5A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A7D1848-BE5E-8F42-A9E2-C5318A91167D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2842FCD-2893-2749-ADFC-E3AB59B10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9" name="Fußzeilenplatzhalter 2">
            <a:extLst>
              <a:ext uri="{FF2B5EF4-FFF2-40B4-BE49-F238E27FC236}">
                <a16:creationId xmlns:a16="http://schemas.microsoft.com/office/drawing/2014/main" id="{0EA80CFB-BADF-5B44-89D3-F87C8812A6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1211" y="6266671"/>
            <a:ext cx="3457576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Foliennummernplatzhalter 3">
            <a:extLst>
              <a:ext uri="{FF2B5EF4-FFF2-40B4-BE49-F238E27FC236}">
                <a16:creationId xmlns:a16="http://schemas.microsoft.com/office/drawing/2014/main" id="{779978AC-A1A4-3943-AEA0-CE4160BBDC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4880" y="6266671"/>
            <a:ext cx="669132" cy="365125"/>
          </a:xfrm>
        </p:spPr>
        <p:txBody>
          <a:bodyPr/>
          <a:lstStyle/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Datumsplatzhalter 4">
            <a:extLst>
              <a:ext uri="{FF2B5EF4-FFF2-40B4-BE49-F238E27FC236}">
                <a16:creationId xmlns:a16="http://schemas.microsoft.com/office/drawing/2014/main" id="{BB8DED9B-0B8B-AB46-838D-21A136AEDAE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15297" y="6266671"/>
            <a:ext cx="5649821" cy="365125"/>
          </a:xfrm>
        </p:spPr>
        <p:txBody>
          <a:bodyPr/>
          <a:lstStyle/>
          <a:p>
            <a:fld id="{F45418C6-6C53-48F3-A8B4-15F9FC2F4D9F}" type="datetime1">
              <a:rPr lang="de-DE" smtClean="0"/>
              <a:t>26.04.2024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070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856F2538-D256-5F4D-8190-629565DCDEC5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B232CB6-7197-F049-BE59-DABEF01F13A3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A850AA0-CCF8-6947-9769-7AE33D901CAA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7267F7DA-760D-F846-99CE-4ACFEB193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99" y="845032"/>
            <a:ext cx="9283246" cy="845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26161F96-D803-CA4D-8D04-7A5635CD0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298" y="1825625"/>
            <a:ext cx="9283247" cy="4187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Fußzeilenplatzhalter 2">
            <a:extLst>
              <a:ext uri="{FF2B5EF4-FFF2-40B4-BE49-F238E27FC236}">
                <a16:creationId xmlns:a16="http://schemas.microsoft.com/office/drawing/2014/main" id="{14A6F278-916F-B04F-9020-5829DB0C4B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1211" y="6266671"/>
            <a:ext cx="3457576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3" name="Foliennummernplatzhalter 3">
            <a:extLst>
              <a:ext uri="{FF2B5EF4-FFF2-40B4-BE49-F238E27FC236}">
                <a16:creationId xmlns:a16="http://schemas.microsoft.com/office/drawing/2014/main" id="{AE407FF3-FBCF-6445-B50B-89A6BD5391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4880" y="6266671"/>
            <a:ext cx="669132" cy="365125"/>
          </a:xfrm>
        </p:spPr>
        <p:txBody>
          <a:bodyPr/>
          <a:lstStyle/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4">
            <a:extLst>
              <a:ext uri="{FF2B5EF4-FFF2-40B4-BE49-F238E27FC236}">
                <a16:creationId xmlns:a16="http://schemas.microsoft.com/office/drawing/2014/main" id="{6FDF4E8C-1163-5C42-BD04-4DB573F006F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15297" y="6266671"/>
            <a:ext cx="5649821" cy="365125"/>
          </a:xfrm>
        </p:spPr>
        <p:txBody>
          <a:bodyPr/>
          <a:lstStyle/>
          <a:p>
            <a:fld id="{08ECE9D2-8A0C-4A50-8F98-C8D0A888EE10}" type="datetime1">
              <a:rPr lang="de-DE" smtClean="0"/>
              <a:t>26.04.2024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206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92C40FD3-BD02-A945-8BF6-C386C21E567E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4EA50B5-3CBA-4D4C-9FC3-3D276C17175C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0582FDE-5130-A848-AC68-B5BFC47A0F36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5DDBFA-EBD8-0F43-A451-7A2D9AC63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298" y="1825625"/>
            <a:ext cx="9283247" cy="4187343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00A4630-B9C4-E249-ADBF-1E047F1F4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7" name="Fußzeilenplatzhalter 2">
            <a:extLst>
              <a:ext uri="{FF2B5EF4-FFF2-40B4-BE49-F238E27FC236}">
                <a16:creationId xmlns:a16="http://schemas.microsoft.com/office/drawing/2014/main" id="{BAF36EF8-8D50-8746-98D3-96C6C9B1D0E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1211" y="6266671"/>
            <a:ext cx="3457576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1" name="Foliennummernplatzhalter 3">
            <a:extLst>
              <a:ext uri="{FF2B5EF4-FFF2-40B4-BE49-F238E27FC236}">
                <a16:creationId xmlns:a16="http://schemas.microsoft.com/office/drawing/2014/main" id="{D0A54CFE-BE58-A94B-967F-5F61AAE386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4880" y="6266671"/>
            <a:ext cx="669132" cy="365125"/>
          </a:xfrm>
        </p:spPr>
        <p:txBody>
          <a:bodyPr/>
          <a:lstStyle/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Datumsplatzhalter 4">
            <a:extLst>
              <a:ext uri="{FF2B5EF4-FFF2-40B4-BE49-F238E27FC236}">
                <a16:creationId xmlns:a16="http://schemas.microsoft.com/office/drawing/2014/main" id="{01E50560-6A3A-244B-A0E5-90914E13A563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15297" y="6266671"/>
            <a:ext cx="5649821" cy="365125"/>
          </a:xfrm>
        </p:spPr>
        <p:txBody>
          <a:bodyPr/>
          <a:lstStyle/>
          <a:p>
            <a:fld id="{8D21E709-30FF-4764-AEFC-42A07DE32DDF}" type="datetime1">
              <a:rPr lang="de-DE" smtClean="0"/>
              <a:t>26.04.2024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706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8EE0EFC7-E79D-9F4B-B661-DF50F6B2C7DA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4214CB9-DB19-654A-9347-3CAAA8A36182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7307D3C-A411-424B-9359-76A790FC8796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C77618-F24D-8641-8731-6AF2F627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7C5A5E0F-CCA5-E744-91F3-F4217192B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299" y="1825625"/>
            <a:ext cx="5080702" cy="41886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ECF6C29-4BEE-6F4E-9EDF-C167BEF7801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0" y="1824330"/>
            <a:ext cx="5080702" cy="418863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Fußzeilenplatzhalter 2">
            <a:extLst>
              <a:ext uri="{FF2B5EF4-FFF2-40B4-BE49-F238E27FC236}">
                <a16:creationId xmlns:a16="http://schemas.microsoft.com/office/drawing/2014/main" id="{292D5E46-E82C-184B-A0C5-0DB37C3822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1211" y="6266671"/>
            <a:ext cx="3457576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4" name="Foliennummernplatzhalter 3">
            <a:extLst>
              <a:ext uri="{FF2B5EF4-FFF2-40B4-BE49-F238E27FC236}">
                <a16:creationId xmlns:a16="http://schemas.microsoft.com/office/drawing/2014/main" id="{84B089F8-CB91-B94A-991D-A67AEF0B22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4880" y="6266671"/>
            <a:ext cx="669132" cy="365125"/>
          </a:xfrm>
        </p:spPr>
        <p:txBody>
          <a:bodyPr/>
          <a:lstStyle/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4">
            <a:extLst>
              <a:ext uri="{FF2B5EF4-FFF2-40B4-BE49-F238E27FC236}">
                <a16:creationId xmlns:a16="http://schemas.microsoft.com/office/drawing/2014/main" id="{1236E592-926C-9B4C-BC32-9F67EB5CA1C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15297" y="6266671"/>
            <a:ext cx="5649821" cy="365125"/>
          </a:xfrm>
        </p:spPr>
        <p:txBody>
          <a:bodyPr/>
          <a:lstStyle/>
          <a:p>
            <a:fld id="{A221D959-EBF1-452D-9C57-71E1CAC85C17}" type="datetime1">
              <a:rPr lang="de-DE" smtClean="0"/>
              <a:t>26.04.2024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407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80BC687C-CFAD-2E49-AB21-55469B392BEB}"/>
              </a:ext>
            </a:extLst>
          </p:cNvPr>
          <p:cNvSpPr/>
          <p:nvPr userDrawn="1"/>
        </p:nvSpPr>
        <p:spPr>
          <a:xfrm>
            <a:off x="-1" y="6066692"/>
            <a:ext cx="6721719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B1D4BE6-F3BA-2344-9A56-31AF1E32F770}"/>
              </a:ext>
            </a:extLst>
          </p:cNvPr>
          <p:cNvSpPr/>
          <p:nvPr userDrawn="1"/>
        </p:nvSpPr>
        <p:spPr>
          <a:xfrm>
            <a:off x="6781800" y="6068774"/>
            <a:ext cx="3716216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6A486B8-B2DE-5440-A980-4A6C19D149AA}"/>
              </a:ext>
            </a:extLst>
          </p:cNvPr>
          <p:cNvSpPr/>
          <p:nvPr userDrawn="1"/>
        </p:nvSpPr>
        <p:spPr>
          <a:xfrm>
            <a:off x="10558098" y="6066692"/>
            <a:ext cx="1633902" cy="7913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</a:t>
            </a:r>
          </a:p>
        </p:txBody>
      </p:sp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4F413912-5381-A94C-AEE7-3A46EF081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99" y="845032"/>
            <a:ext cx="9283246" cy="845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BB2F514D-7928-C743-BFC9-CB4F4D797D9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15297" y="2512291"/>
            <a:ext cx="10161405" cy="3500677"/>
          </a:xfrm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de-DE" dirty="0"/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96ADBF27-385A-8843-9EDB-8BA5D408B46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15298" y="1788681"/>
            <a:ext cx="9283247" cy="723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5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CE7E4DCA-46D8-D744-87B7-0F76BEFF33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1211" y="6266671"/>
            <a:ext cx="3457576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4" name="Foliennummernplatzhalter 3">
            <a:extLst>
              <a:ext uri="{FF2B5EF4-FFF2-40B4-BE49-F238E27FC236}">
                <a16:creationId xmlns:a16="http://schemas.microsoft.com/office/drawing/2014/main" id="{1C6D2A2E-87CD-264D-A6E5-4FEB0713C1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694880" y="6266671"/>
            <a:ext cx="669132" cy="365125"/>
          </a:xfrm>
        </p:spPr>
        <p:txBody>
          <a:bodyPr/>
          <a:lstStyle/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4">
            <a:extLst>
              <a:ext uri="{FF2B5EF4-FFF2-40B4-BE49-F238E27FC236}">
                <a16:creationId xmlns:a16="http://schemas.microsoft.com/office/drawing/2014/main" id="{B51CBB7A-D59B-EB4D-83F9-337012E96C6B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15297" y="6266671"/>
            <a:ext cx="5649821" cy="365125"/>
          </a:xfrm>
        </p:spPr>
        <p:txBody>
          <a:bodyPr/>
          <a:lstStyle/>
          <a:p>
            <a:fld id="{9B9586D4-D839-4872-9F19-7A7AC7ED0698}" type="datetime1">
              <a:rPr lang="de-DE" smtClean="0"/>
              <a:t>26.04.2024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506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31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AED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03A3A0F-96BD-B842-9DA0-18503E2A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99" y="845032"/>
            <a:ext cx="9283246" cy="845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9A8AC7-D6D3-9F49-9A06-23614AFF2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98" y="1825625"/>
            <a:ext cx="9283247" cy="4187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16666F-522C-A045-B1C4-ACD340307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51211" y="6266671"/>
            <a:ext cx="3457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3A334900-73F3-8441-9B24-F66D10927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4880" y="6266671"/>
            <a:ext cx="669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85A3FAF-05EA-574B-870E-3335AFA96D6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FB66FCBA-EE45-F34F-8A60-AF4FED769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5297" y="6266671"/>
            <a:ext cx="5649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5904B5C-4B43-47E5-BF60-BD35B21B88B6}" type="datetime1">
              <a:rPr lang="de-DE" smtClean="0"/>
              <a:t>26.04.2024</a:t>
            </a:fld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D295E8C-B869-BD4A-A8D7-4E5D0AD4885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544952" y="277850"/>
            <a:ext cx="1093749" cy="109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83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4" r:id="rId2"/>
    <p:sldLayoutId id="2147483649" r:id="rId3"/>
    <p:sldLayoutId id="2147483650" r:id="rId4"/>
    <p:sldLayoutId id="2147483652" r:id="rId5"/>
    <p:sldLayoutId id="2147483651" r:id="rId6"/>
    <p:sldLayoutId id="2147483655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hyperlink" Target="https://www.mastertool42.de/master?ordnerfreigabe=5og58q4s89c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0515601" y="276906"/>
            <a:ext cx="1128408" cy="1260063"/>
          </a:xfrm>
          <a:prstGeom prst="rect">
            <a:avLst/>
          </a:prstGeom>
          <a:solidFill>
            <a:srgbClr val="AED3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Rechteck 4"/>
          <p:cNvSpPr/>
          <p:nvPr/>
        </p:nvSpPr>
        <p:spPr>
          <a:xfrm>
            <a:off x="3117377" y="5802473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de-DE" sz="2800" b="1" dirty="0">
              <a:solidFill>
                <a:schemeClr val="tx1">
                  <a:lumMod val="95000"/>
                  <a:lumOff val="5000"/>
                </a:schemeClr>
              </a:solidFill>
              <a:latin typeface="Chiller" panose="04020404031007020602" pitchFamily="82" charset="0"/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28" y="381080"/>
            <a:ext cx="1147087" cy="1147087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" b="9481"/>
          <a:stretch/>
        </p:blipFill>
        <p:spPr>
          <a:xfrm>
            <a:off x="7962854" y="1305017"/>
            <a:ext cx="3897714" cy="4705165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61" y="2695647"/>
            <a:ext cx="3154162" cy="3771735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632" y="3156823"/>
            <a:ext cx="3272513" cy="1166874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 rot="20187505">
            <a:off x="3868900" y="4675777"/>
            <a:ext cx="1825490" cy="138193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de-DE" sz="5400" b="1" i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</a:t>
            </a:r>
            <a:r>
              <a:rPr lang="de-D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it</a:t>
            </a:r>
          </a:p>
        </p:txBody>
      </p:sp>
      <p:sp>
        <p:nvSpPr>
          <p:cNvPr id="11" name="Rechteck 10"/>
          <p:cNvSpPr/>
          <p:nvPr/>
        </p:nvSpPr>
        <p:spPr>
          <a:xfrm>
            <a:off x="5864472" y="1837640"/>
            <a:ext cx="1837678" cy="11965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>
                <a:gd name="adj" fmla="val 82247"/>
              </a:avLst>
            </a:prstTxWarp>
            <a:spAutoFit/>
          </a:bodyPr>
          <a:lstStyle/>
          <a:p>
            <a:pPr algn="ctr"/>
            <a:r>
              <a:rPr lang="de-DE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&amp;</a:t>
            </a:r>
          </a:p>
        </p:txBody>
      </p:sp>
      <p:sp>
        <p:nvSpPr>
          <p:cNvPr id="3" name="Explosion 2 2"/>
          <p:cNvSpPr/>
          <p:nvPr/>
        </p:nvSpPr>
        <p:spPr>
          <a:xfrm>
            <a:off x="-133165" y="4868486"/>
            <a:ext cx="4527612" cy="1998391"/>
          </a:xfrm>
          <a:prstGeom prst="irregularSeal2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Rechteck 8"/>
          <p:cNvSpPr/>
          <p:nvPr/>
        </p:nvSpPr>
        <p:spPr>
          <a:xfrm rot="20728693">
            <a:off x="10664635" y="2737887"/>
            <a:ext cx="142930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</a:t>
            </a:r>
            <a:r>
              <a:rPr lang="de-DE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icht nur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6EB772B-7945-B7CF-34A0-89A663F6A8F8}"/>
              </a:ext>
            </a:extLst>
          </p:cNvPr>
          <p:cNvSpPr txBox="1"/>
          <p:nvPr/>
        </p:nvSpPr>
        <p:spPr>
          <a:xfrm>
            <a:off x="6471949" y="279310"/>
            <a:ext cx="5586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Tiroler Bildungsinstitut – Medienzentrum 25.04.2024</a:t>
            </a:r>
          </a:p>
        </p:txBody>
      </p:sp>
    </p:spTree>
    <p:extLst>
      <p:ext uri="{BB962C8B-B14F-4D97-AF65-F5344CB8AC3E}">
        <p14:creationId xmlns:p14="http://schemas.microsoft.com/office/powerpoint/2010/main" val="126921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3" grpId="0" animBg="1"/>
      <p:bldP spid="3" grpId="1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37" y="282541"/>
            <a:ext cx="3067637" cy="1093822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786" y="282542"/>
            <a:ext cx="6446570" cy="1093822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489604" y="1570638"/>
            <a:ext cx="1053779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Was im Vorfeld geschieht?</a:t>
            </a:r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Thema</a:t>
            </a:r>
            <a:r>
              <a:rPr lang="de-DE" sz="2100" dirty="0"/>
              <a:t> finden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Prompt</a:t>
            </a:r>
            <a:r>
              <a:rPr lang="de-DE" sz="2100" dirty="0"/>
              <a:t> für </a:t>
            </a:r>
            <a:r>
              <a:rPr lang="de-DE" sz="2100" dirty="0" err="1"/>
              <a:t>ChatGPT</a:t>
            </a:r>
            <a:r>
              <a:rPr lang="de-DE" sz="2100" dirty="0"/>
              <a:t> </a:t>
            </a:r>
            <a:r>
              <a:rPr lang="de-DE" sz="2100" b="1" dirty="0"/>
              <a:t>formulieren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Recherche</a:t>
            </a:r>
            <a:r>
              <a:rPr lang="de-DE" sz="2100" dirty="0"/>
              <a:t> gemäß dem Vorschlag von </a:t>
            </a:r>
            <a:r>
              <a:rPr lang="de-DE" sz="2100" dirty="0" err="1"/>
              <a:t>ChatGPT</a:t>
            </a:r>
            <a:r>
              <a:rPr lang="de-DE" sz="2100" dirty="0"/>
              <a:t> </a:t>
            </a:r>
            <a:r>
              <a:rPr lang="de-DE" sz="2100" b="1" dirty="0"/>
              <a:t>auf LeOn</a:t>
            </a:r>
            <a:r>
              <a:rPr lang="de-DE" sz="2100" dirty="0"/>
              <a:t> durchführen (TIPPs):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sz="2100" dirty="0"/>
              <a:t>Zunächst mit einem Klick in den </a:t>
            </a:r>
            <a:r>
              <a:rPr lang="de-DE" sz="2100" b="1" dirty="0"/>
              <a:t>LeOn-Sammelkorb</a:t>
            </a:r>
            <a:r>
              <a:rPr lang="de-DE" sz="2100" dirty="0"/>
              <a:t>, …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sz="2100" dirty="0"/>
              <a:t>… diesen dann in eine eigene </a:t>
            </a:r>
            <a:r>
              <a:rPr lang="de-DE" sz="2100" b="1" dirty="0"/>
              <a:t>LeOn-Merkliste</a:t>
            </a:r>
            <a:r>
              <a:rPr lang="de-DE" sz="2100" dirty="0"/>
              <a:t> transferieren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Ordner für Unterrichtssequenz </a:t>
            </a:r>
            <a:r>
              <a:rPr lang="de-DE" sz="2100" dirty="0"/>
              <a:t>in persönlichen MasterTool42-Cloud erstellen,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… in diesen vorhandene </a:t>
            </a:r>
            <a:r>
              <a:rPr lang="de-DE" sz="2100" b="1" dirty="0"/>
              <a:t>Übungen</a:t>
            </a:r>
            <a:r>
              <a:rPr lang="de-DE" sz="2100" dirty="0"/>
              <a:t> (&gt; LeOn Merkliste) als Verknüpfung </a:t>
            </a:r>
            <a:r>
              <a:rPr lang="de-DE" sz="2100" b="1" dirty="0"/>
              <a:t>einfügen</a:t>
            </a:r>
          </a:p>
          <a:p>
            <a:r>
              <a:rPr lang="de-DE" sz="2100" b="1" dirty="0"/>
              <a:t>                         </a:t>
            </a:r>
            <a:r>
              <a:rPr lang="de-DE" sz="2100" dirty="0"/>
              <a:t>(&gt; EXPERTE &gt; Aktion &gt; Drei-Punkte-Menü &gt; Verknüpfung erstellen)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Idee für </a:t>
            </a:r>
            <a:r>
              <a:rPr lang="de-DE" sz="2100" b="1" dirty="0"/>
              <a:t>Präsentation entwickeln</a:t>
            </a:r>
            <a:r>
              <a:rPr lang="de-DE" sz="2100" dirty="0"/>
              <a:t>, dazu </a:t>
            </a:r>
            <a:r>
              <a:rPr lang="de-DE" sz="2100" b="1" dirty="0"/>
              <a:t>Vorlage gestalten </a:t>
            </a:r>
            <a:r>
              <a:rPr lang="de-DE" sz="2100" dirty="0"/>
              <a:t>(Editor) und beliebig duplizieren, als …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Träger für </a:t>
            </a:r>
            <a:r>
              <a:rPr lang="de-DE" sz="2100" b="1" dirty="0"/>
              <a:t>Medien</a:t>
            </a:r>
            <a:r>
              <a:rPr lang="de-DE" sz="2100" dirty="0"/>
              <a:t>, </a:t>
            </a:r>
            <a:r>
              <a:rPr lang="de-DE" sz="2100" b="1" dirty="0"/>
              <a:t>Merktexte</a:t>
            </a:r>
            <a:r>
              <a:rPr lang="de-DE" sz="2100" dirty="0"/>
              <a:t>, </a:t>
            </a:r>
            <a:r>
              <a:rPr lang="de-DE" sz="2100" b="1" dirty="0"/>
              <a:t>Arbeitsanweisungen</a:t>
            </a:r>
            <a:r>
              <a:rPr lang="de-DE" sz="2100" dirty="0"/>
              <a:t>, </a:t>
            </a:r>
            <a:r>
              <a:rPr lang="de-DE" sz="2100" b="1" dirty="0"/>
              <a:t>Überleitungen</a:t>
            </a:r>
            <a:r>
              <a:rPr lang="de-DE" sz="2100" dirty="0"/>
              <a:t>, etc.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ggf. mit </a:t>
            </a:r>
            <a:r>
              <a:rPr lang="de-DE" sz="2100" b="1" dirty="0"/>
              <a:t>selbst gestalteten interaktiven Übungen </a:t>
            </a:r>
            <a:r>
              <a:rPr lang="de-DE" sz="2100" dirty="0"/>
              <a:t>ergänzen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100" b="1" dirty="0"/>
              <a:t>Reihenfolge</a:t>
            </a:r>
            <a:r>
              <a:rPr lang="de-DE" sz="2100" dirty="0"/>
              <a:t> der Abschnitte (</a:t>
            </a:r>
            <a:r>
              <a:rPr lang="de-DE" sz="2100" dirty="0" err="1"/>
              <a:t>drag</a:t>
            </a:r>
            <a:r>
              <a:rPr lang="de-DE" sz="2100" dirty="0"/>
              <a:t> &amp; </a:t>
            </a:r>
            <a:r>
              <a:rPr lang="de-DE" sz="2100" dirty="0" err="1"/>
              <a:t>drop</a:t>
            </a:r>
            <a:r>
              <a:rPr lang="de-DE" sz="2100" dirty="0"/>
              <a:t>) </a:t>
            </a:r>
            <a:r>
              <a:rPr lang="de-DE" sz="2100" b="1" dirty="0"/>
              <a:t>festlegen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296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37" y="282541"/>
            <a:ext cx="3067637" cy="1093822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786" y="282542"/>
            <a:ext cx="6446570" cy="1093822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489604" y="1570638"/>
            <a:ext cx="1053779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Was im Rahmen der Präsentation möglich ist?</a:t>
            </a:r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zeit-, örtlich &amp; geräte</a:t>
            </a:r>
            <a:r>
              <a:rPr lang="de-DE" sz="2100" b="1" dirty="0"/>
              <a:t>unabhängig, </a:t>
            </a:r>
            <a:r>
              <a:rPr lang="de-DE" sz="2100" dirty="0"/>
              <a:t>da browser- &amp; cloudbasiert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Moderations- &amp; Annotationsmöglichkeiten durch </a:t>
            </a:r>
            <a:r>
              <a:rPr lang="de-DE" sz="2100" b="1" dirty="0"/>
              <a:t>Whiteboard-Funktion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Festhalten von </a:t>
            </a:r>
            <a:r>
              <a:rPr lang="de-DE" sz="2100" b="1" dirty="0"/>
              <a:t>Erarbeitungsergebnissen </a:t>
            </a:r>
            <a:r>
              <a:rPr lang="de-DE" sz="2100" dirty="0"/>
              <a:t>auf dem Tafelbild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Verwenden von praktischen </a:t>
            </a:r>
            <a:r>
              <a:rPr lang="de-DE" sz="2100" b="1" dirty="0"/>
              <a:t>Features</a:t>
            </a:r>
            <a:endParaRPr lang="de-DE" sz="21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Abdeckblatt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Lichtkegel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Ampel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Countdown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Zufallsgenerator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Arbeitsformen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100" dirty="0"/>
              <a:t>sofortiger </a:t>
            </a:r>
            <a:r>
              <a:rPr lang="de-DE" sz="2100" b="1" dirty="0"/>
              <a:t>Wechsel in den Übungsmodus </a:t>
            </a:r>
            <a:r>
              <a:rPr lang="de-DE" sz="2100" dirty="0"/>
              <a:t>mit sofortiger Rückmeldung &amp; Protokoll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100" dirty="0"/>
              <a:t>Bereitstellung von </a:t>
            </a:r>
            <a:r>
              <a:rPr lang="de-DE" sz="2100" b="1" dirty="0"/>
              <a:t>analogen Arbeits- &amp; Lösungsblättern </a:t>
            </a:r>
            <a:r>
              <a:rPr lang="de-DE" sz="2100" dirty="0"/>
              <a:t>mit einem Klick</a:t>
            </a:r>
          </a:p>
        </p:txBody>
      </p:sp>
    </p:spTree>
    <p:extLst>
      <p:ext uri="{BB962C8B-B14F-4D97-AF65-F5344CB8AC3E}">
        <p14:creationId xmlns:p14="http://schemas.microsoft.com/office/powerpoint/2010/main" val="105953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37" y="282541"/>
            <a:ext cx="3067637" cy="1093822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786" y="282542"/>
            <a:ext cx="6446570" cy="1093822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489604" y="1570638"/>
            <a:ext cx="1053779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Was in der Nachbereitung gemacht werden kann?</a:t>
            </a:r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Freigabe </a:t>
            </a:r>
            <a:r>
              <a:rPr lang="de-DE" sz="2100" dirty="0"/>
              <a:t>der gesamten </a:t>
            </a:r>
            <a:r>
              <a:rPr lang="de-DE" sz="2100" b="1" dirty="0"/>
              <a:t>Unterrichtssequenz </a:t>
            </a:r>
            <a:r>
              <a:rPr lang="de-DE" sz="2100" dirty="0"/>
              <a:t>(mit Erarbeitungsergebnissen) …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an Schüler:innen (die z.B. am besagten Tag krank waren)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an Kolleg:innen (die eine Vertretungsstunde halten müssen)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schnelle</a:t>
            </a:r>
            <a:r>
              <a:rPr lang="de-DE" sz="2100" b="1" dirty="0"/>
              <a:t> Optimierungs-/Adaptierungsmöglichkeit </a:t>
            </a:r>
            <a:r>
              <a:rPr lang="de-DE" sz="2100" dirty="0"/>
              <a:t>für z.B. eine weitere Klasse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b="1" dirty="0"/>
              <a:t>Sammeln </a:t>
            </a:r>
            <a:r>
              <a:rPr lang="de-DE" sz="2100" dirty="0"/>
              <a:t>der zurückgemeldeten </a:t>
            </a:r>
            <a:r>
              <a:rPr lang="de-DE" sz="2100" b="1" dirty="0"/>
              <a:t>Übungsergebnisse </a:t>
            </a:r>
            <a:r>
              <a:rPr lang="de-DE" sz="2100" dirty="0"/>
              <a:t>für Lernstandanalysen &amp; Elterngespräche über die persönliche MasterTool42-Cloud </a:t>
            </a:r>
            <a:r>
              <a:rPr lang="de-DE" sz="2100"/>
              <a:t>(Hauptordner)</a:t>
            </a:r>
            <a:endParaRPr lang="de-DE" sz="2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100" dirty="0"/>
              <a:t>Bereitstellen von </a:t>
            </a:r>
            <a:r>
              <a:rPr lang="de-DE" sz="2100" b="1" dirty="0"/>
              <a:t>differenzierten, individualisierten Erarbeitungs-, bzw. Übungssammlungen </a:t>
            </a:r>
            <a:r>
              <a:rPr lang="de-DE" sz="2100" dirty="0"/>
              <a:t>…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vor Schularbeiten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für Förderkurse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de-DE" sz="2100" dirty="0"/>
              <a:t>… zur Vertiefung für Begabte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100" dirty="0"/>
              <a:t>freigegebene (unbefristete) </a:t>
            </a:r>
            <a:r>
              <a:rPr lang="de-DE" sz="2100" b="1" dirty="0"/>
              <a:t>Ordner können beliebig ergänzt werden</a:t>
            </a:r>
            <a:r>
              <a:rPr lang="de-DE" sz="2100" dirty="0"/>
              <a:t>, ohne neue Freigabe generieren zu müssen.</a:t>
            </a:r>
          </a:p>
        </p:txBody>
      </p:sp>
    </p:spTree>
    <p:extLst>
      <p:ext uri="{BB962C8B-B14F-4D97-AF65-F5344CB8AC3E}">
        <p14:creationId xmlns:p14="http://schemas.microsoft.com/office/powerpoint/2010/main" val="230177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37" y="282541"/>
            <a:ext cx="3067637" cy="1093822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786" y="282542"/>
            <a:ext cx="6446570" cy="1093822"/>
          </a:xfrm>
          <a:prstGeom prst="rect">
            <a:avLst/>
          </a:prstGeom>
        </p:spPr>
      </p:pic>
      <p:pic>
        <p:nvPicPr>
          <p:cNvPr id="1026" name="Picture 2" descr="US-E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4258" y="3147875"/>
            <a:ext cx="3110005" cy="311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7"/>
          <p:cNvPicPr/>
          <p:nvPr/>
        </p:nvPicPr>
        <p:blipFill>
          <a:blip r:embed="rId6"/>
          <a:stretch>
            <a:fillRect/>
          </a:stretch>
        </p:blipFill>
        <p:spPr>
          <a:xfrm>
            <a:off x="567737" y="1573237"/>
            <a:ext cx="4189542" cy="4759362"/>
          </a:xfrm>
          <a:prstGeom prst="rect">
            <a:avLst/>
          </a:prstGeom>
        </p:spPr>
      </p:pic>
      <p:sp>
        <p:nvSpPr>
          <p:cNvPr id="9" name="Rechteck 8"/>
          <p:cNvSpPr/>
          <p:nvPr/>
        </p:nvSpPr>
        <p:spPr>
          <a:xfrm>
            <a:off x="6548095" y="1503584"/>
            <a:ext cx="52792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Freigabelink</a:t>
            </a:r>
            <a:r>
              <a:rPr lang="de-AT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AT" sz="24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Unterrichtssequenz-Ei</a:t>
            </a:r>
            <a:endParaRPr lang="de-AT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AT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(unbegrenzt/Teilnehmerrückmeldung bei Übung anbieten)</a:t>
            </a:r>
            <a:endParaRPr lang="de-AT" sz="24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3C59667-CAD5-20A9-977E-8DA8379F4E7E}"/>
              </a:ext>
            </a:extLst>
          </p:cNvPr>
          <p:cNvSpPr txBox="1"/>
          <p:nvPr/>
        </p:nvSpPr>
        <p:spPr>
          <a:xfrm>
            <a:off x="323557" y="6480857"/>
            <a:ext cx="11503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/>
              <a:t>   Tiroler Bildungsinstitut – Medienzentrum                                                                  ferdinand.radl@tirol.gv.at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7A5FFFC-B70E-1319-55A8-582BCFB4EBC3}"/>
              </a:ext>
            </a:extLst>
          </p:cNvPr>
          <p:cNvSpPr txBox="1"/>
          <p:nvPr/>
        </p:nvSpPr>
        <p:spPr>
          <a:xfrm>
            <a:off x="5010950" y="5083289"/>
            <a:ext cx="3249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000" b="1" dirty="0"/>
              <a:t>Vielen Dank</a:t>
            </a:r>
          </a:p>
          <a:p>
            <a:pPr algn="ctr"/>
            <a:r>
              <a:rPr lang="de-AT" sz="2000" b="1" dirty="0"/>
              <a:t>für das Interesse</a:t>
            </a:r>
          </a:p>
          <a:p>
            <a:pPr algn="ctr"/>
            <a:r>
              <a:rPr lang="de-AT" sz="2000" b="1" dirty="0"/>
              <a:t>&amp;</a:t>
            </a:r>
          </a:p>
          <a:p>
            <a:pPr algn="ctr"/>
            <a:r>
              <a:rPr lang="de-AT" sz="2000" b="1" dirty="0"/>
              <a:t>die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249313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Land Tirol ">
  <a:themeElements>
    <a:clrScheme name="Land Tirol">
      <a:dk1>
        <a:srgbClr val="000000"/>
      </a:dk1>
      <a:lt1>
        <a:srgbClr val="FFFFFF"/>
      </a:lt1>
      <a:dk2>
        <a:srgbClr val="02303E"/>
      </a:dk2>
      <a:lt2>
        <a:srgbClr val="D5E0E3"/>
      </a:lt2>
      <a:accent1>
        <a:srgbClr val="DCAF1F"/>
      </a:accent1>
      <a:accent2>
        <a:srgbClr val="79B8E1"/>
      </a:accent2>
      <a:accent3>
        <a:srgbClr val="B9E1EB"/>
      </a:accent3>
      <a:accent4>
        <a:srgbClr val="CBE6DD"/>
      </a:accent4>
      <a:accent5>
        <a:srgbClr val="DEE3DA"/>
      </a:accent5>
      <a:accent6>
        <a:srgbClr val="E9F0EE"/>
      </a:accent6>
      <a:hlink>
        <a:srgbClr val="1A171B"/>
      </a:hlink>
      <a:folHlink>
        <a:srgbClr val="E9F0E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467</Words>
  <Application>Microsoft Office PowerPoint</Application>
  <PresentationFormat>Breitbild</PresentationFormat>
  <Paragraphs>64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Chiller</vt:lpstr>
      <vt:lpstr>Courier New</vt:lpstr>
      <vt:lpstr>Wingdings</vt:lpstr>
      <vt:lpstr>Land Tirol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Land Tirol</dc:creator>
  <cp:lastModifiedBy>Ferdinand Radl</cp:lastModifiedBy>
  <cp:revision>174</cp:revision>
  <cp:lastPrinted>2019-09-16T13:31:01Z</cp:lastPrinted>
  <dcterms:created xsi:type="dcterms:W3CDTF">2019-08-20T09:12:44Z</dcterms:created>
  <dcterms:modified xsi:type="dcterms:W3CDTF">2024-04-26T05:44:18Z</dcterms:modified>
</cp:coreProperties>
</file>