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ink/ink2.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9" r:id="rId4"/>
    <p:sldId id="260" r:id="rId5"/>
    <p:sldId id="261" r:id="rId6"/>
    <p:sldId id="284" r:id="rId7"/>
    <p:sldId id="262" r:id="rId8"/>
    <p:sldId id="282"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3" r:id="rId24"/>
    <p:sldId id="280" r:id="rId25"/>
    <p:sldId id="281" r:id="rId26"/>
  </p:sldIdLst>
  <p:sldSz cx="9144000" cy="5143500" type="screen16x9"/>
  <p:notesSz cx="6858000" cy="9144000"/>
  <p:embeddedFontLst>
    <p:embeddedFont>
      <p:font typeface="Economica" panose="020B0604020202020204" charset="0"/>
      <p:regular r:id="rId28"/>
      <p:bold r:id="rId29"/>
      <p:italic r:id="rId30"/>
      <p:boldItalic r:id="rId31"/>
    </p:embeddedFont>
    <p:embeddedFont>
      <p:font typeface="Nunito" pitchFamily="2"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AEA30-FF9B-2204-FE96-E850F00E3ED8}" v="210" dt="2025-04-09T17:06:23.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3" d="100"/>
          <a:sy n="153" d="100"/>
        </p:scale>
        <p:origin x="336"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5:10:29.843"/>
    </inkml:context>
    <inkml:brush xml:id="br0">
      <inkml:brushProperty name="width" value="0.035" units="cm"/>
      <inkml:brushProperty name="height" value="0.035" units="cm"/>
      <inkml:brushProperty name="color" value="#E71224"/>
    </inkml:brush>
  </inkml:definitions>
  <inkml:trace contextRef="#ctx0" brushRef="#br0">1 378 24575,'10'-2'0,"-1"-1"0,1-1 0,0 1 0,-1-2 0,0 1 0,0-1 0,0 0 0,-1-1 0,14-12 0,-1 3 0,8-5 0,0-1 0,-2-1 0,32-33 0,-49 43 0,0 0 0,0-1 0,-1 0 0,-1-1 0,0 1 0,-1-2 0,0 1 0,-1-1 0,6-26 0,-12 40 0,0-1 0,1 0 0,-1 1 0,0-1 0,0 1 0,1-1 0,-1 1 0,1 0 0,-1-1 0,1 1 0,0-1 0,0 1 0,-1 0 0,1 0 0,0-1 0,0 1 0,0 0 0,2-1 0,4 22 0,-1 50 0,-23 288-1365,16-342-5461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7T15:10:33.001"/>
    </inkml:context>
    <inkml:brush xml:id="br0">
      <inkml:brushProperty name="width" value="0.035" units="cm"/>
      <inkml:brushProperty name="height" value="0.035" units="cm"/>
      <inkml:brushProperty name="color" value="#E71224"/>
    </inkml:brush>
  </inkml:definitions>
  <inkml:trace contextRef="#ctx0" brushRef="#br0">6 88 24575,'0'0'0,"-1"0"0,1 1 0,0-1 0,0 0 0,0 0 0,-1 0 0,1 0 0,0-1 0,0 1 0,0 0 0,-1 0 0,1 0 0,0 0 0,0 0 0,0 0 0,-1 0 0,1 0 0,0 0 0,0 0 0,0-1 0,0 1 0,-1 0 0,1 0 0,0 0 0,0 0 0,0 0 0,0-1 0,0 1 0,0 0 0,0 0 0,-1 0 0,1-1 0,0 1 0,0 0 0,0 0 0,0 0 0,0-1 0,0 1 0,0 0 0,0 0 0,0 0 0,0-1 0,0 1 0,0 0 0,0 0 0,0-1 0,7-12 0,12-11 0,-13 19 0,1 0 0,0 1 0,0-1 0,0 1 0,0 1 0,1-1 0,-1 1 0,1 0 0,0 1 0,0 0 0,0 0 0,16-1 0,-20 3 0,-1 0 0,1 0 0,0 0 0,-1 1 0,1-1 0,-1 1 0,1 0 0,0 0 0,-1 0 0,0 0 0,1 1 0,-1-1 0,0 1 0,0 0 0,1 0 0,-1 0 0,-1 0 0,1 1 0,0-1 0,-1 1 0,1 0 0,-1 0 0,0-1 0,0 1 0,0 1 0,0-1 0,0 0 0,-1 0 0,0 1 0,2 5 0,9 31 0,-3 0 0,-1 2 0,-2-1 0,-2 1 0,-2-1 0,-4 61 0,1-94 0,0-1 0,-1 1 0,0 0 0,0-1 0,-1 0 0,0 0 0,0 0 0,0 0 0,-1 0 0,-1 0 0,1-1 0,-1 0 0,0 0 0,0 0 0,-10 7 0,-7 6 0,-2-1 0,-45 26 0,27-19 0,42-25 0,-1 0 0,1 0 0,-1 0 0,0 1 0,1-1 0,-1 0 0,1 0 0,-1 1 0,1-1 0,-1 0 0,1 1 0,0-1 0,-1 0 0,1 1 0,-1-1 0,1 1 0,0-1 0,-1 1 0,1-1 0,0 1 0,-1-1 0,1 1 0,0-1 0,0 1 0,0-1 0,0 1 0,-1 0 0,1-1 0,0 1 0,0-1 0,0 1 0,0-1 0,0 1 0,0 0 0,0-1 0,0 1 0,1-1 0,-1 1 0,0-1 0,0 1 0,1 0 0,26 12 0,38-3 0,-4-7 326,83-3-7796,-104 0 7596,-24 0-1299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5p.org/content-types/essa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5p.org/content-types/essa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moodle.tsn.at/course/view.php?id=5782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aedagogikpaket.at/images/Kernbotschaften-LP.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945903f8e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5945903f8e_0_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de" u="sng">
                <a:solidFill>
                  <a:schemeClr val="hlink"/>
                </a:solidFill>
              </a:rPr>
              <a:t>Kerzlich willkommen zu unserem Vortrag</a:t>
            </a:r>
            <a:endParaRPr u="sng">
              <a:solidFill>
                <a:schemeClr val="hlink"/>
              </a:solidFill>
            </a:endParaRPr>
          </a:p>
          <a:p>
            <a:pPr marL="0" lvl="0" indent="0" algn="l" rtl="0">
              <a:lnSpc>
                <a:spcPct val="100000"/>
              </a:lnSpc>
              <a:spcBef>
                <a:spcPts val="0"/>
              </a:spcBef>
              <a:spcAft>
                <a:spcPts val="0"/>
              </a:spcAft>
              <a:buClr>
                <a:schemeClr val="dk1"/>
              </a:buClr>
              <a:buSzPts val="1100"/>
              <a:buFont typeface="Arial"/>
              <a:buNone/>
            </a:pPr>
            <a:r>
              <a:rPr lang="de" sz="1200" i="1">
                <a:solidFill>
                  <a:srgbClr val="3C4858"/>
                </a:solidFill>
                <a:highlight>
                  <a:srgbClr val="FFFFFF"/>
                </a:highlight>
                <a:latin typeface="Calibri"/>
                <a:ea typeface="Calibri"/>
                <a:cs typeface="Calibri"/>
                <a:sym typeface="Calibri"/>
              </a:rPr>
              <a:t>Die Folgen der Digitalisierung prägen wesentlich Selbstbilder, Lebenswelt, Kommunikation, Kultur, Weltverständnis und </a:t>
            </a:r>
            <a:r>
              <a:rPr lang="de" sz="1200">
                <a:solidFill>
                  <a:srgbClr val="3C4858"/>
                </a:solidFill>
                <a:highlight>
                  <a:srgbClr val="FFFFFF"/>
                </a:highlight>
                <a:latin typeface="Calibri"/>
                <a:ea typeface="Calibri"/>
                <a:cs typeface="Calibri"/>
                <a:sym typeface="Calibri"/>
              </a:rPr>
              <a:t>Gesellschaft, Arbeitswelt, Wirtschaft, Produktion und Technik. Ziele der Digitalen Grundbildung sind die Förderung von Medienkompetenz, Anwendungskompetenzen und informatischen Kompetenzen, um Orientierung und mündiges Handeln im 21. Jahrhundert zu ermöglichen.</a:t>
            </a:r>
            <a:endParaRPr sz="1200">
              <a:solidFill>
                <a:srgbClr val="3C4858"/>
              </a:solidFill>
              <a:highlight>
                <a:srgbClr val="FFFFFF"/>
              </a:highlight>
              <a:latin typeface="Calibri"/>
              <a:ea typeface="Calibri"/>
              <a:cs typeface="Calibri"/>
              <a:sym typeface="Calibri"/>
            </a:endParaRPr>
          </a:p>
          <a:p>
            <a:pPr marL="0" lvl="0" indent="0" algn="l" rtl="0">
              <a:lnSpc>
                <a:spcPct val="100000"/>
              </a:lnSpc>
              <a:spcBef>
                <a:spcPts val="1100"/>
              </a:spcBef>
              <a:spcAft>
                <a:spcPts val="0"/>
              </a:spcAft>
              <a:buClr>
                <a:schemeClr val="dk1"/>
              </a:buClr>
              <a:buSzPts val="1100"/>
              <a:buFont typeface="Arial"/>
              <a:buNone/>
            </a:pPr>
            <a:r>
              <a:rPr lang="de" sz="1200">
                <a:solidFill>
                  <a:srgbClr val="3C4858"/>
                </a:solidFill>
                <a:highlight>
                  <a:srgbClr val="FFFFFF"/>
                </a:highlight>
                <a:latin typeface="Calibri"/>
                <a:ea typeface="Calibri"/>
                <a:cs typeface="Calibri"/>
                <a:sym typeface="Calibri"/>
              </a:rPr>
              <a:t>Unsere komplexe, von Medien, Algorithmen und digitalen Technologien durchdrungene Welt lässt sich an ausgewählten Beispielen (mit entsprechenden Phänomenen, Strukturen, Funktionen und Problemstellungen) konkretisieren und im Unterrichtsgegenstand Digitale Grundbildung mit Aspekten aus der informatischen Bildung und Medienbildung erarbeiten. Solche Beispiele aus der digitalen und technisierten Welt kann man in ihrer Beschaffenheit und Funktionalität als digitale Artefakte bezeichnen.</a:t>
            </a:r>
            <a:endParaRPr sz="1200">
              <a:solidFill>
                <a:srgbClr val="3C4858"/>
              </a:solidFill>
              <a:highlight>
                <a:srgbClr val="FFFFFF"/>
              </a:highlight>
              <a:latin typeface="Calibri"/>
              <a:ea typeface="Calibri"/>
              <a:cs typeface="Calibri"/>
              <a:sym typeface="Calibri"/>
            </a:endParaRPr>
          </a:p>
          <a:p>
            <a:pPr marL="0" lvl="0" indent="0" algn="l" rtl="0">
              <a:lnSpc>
                <a:spcPct val="100000"/>
              </a:lnSpc>
              <a:spcBef>
                <a:spcPts val="1100"/>
              </a:spcBef>
              <a:spcAft>
                <a:spcPts val="0"/>
              </a:spcAft>
              <a:buClr>
                <a:schemeClr val="dk1"/>
              </a:buClr>
              <a:buSzPts val="1100"/>
              <a:buFont typeface="Arial"/>
              <a:buNone/>
            </a:pPr>
            <a:r>
              <a:rPr lang="de" sz="1200">
                <a:solidFill>
                  <a:srgbClr val="3C4858"/>
                </a:solidFill>
                <a:highlight>
                  <a:srgbClr val="FFFFFF"/>
                </a:highlight>
                <a:latin typeface="Calibri"/>
                <a:ea typeface="Calibri"/>
                <a:cs typeface="Calibri"/>
                <a:sym typeface="Calibri"/>
              </a:rPr>
              <a:t>Diese weisen technologisch-mediale, gesellschaftlich-kulturelle und interaktionsspezifische Bezüge auf. Durch die multiperspektivische Bearbeitung von Beispielen sollen Kompetenzen entwickelt werden, um digitale Artefakte zu erkunden, kritisch zu hinterfragen, verantwortungsvoll zu nutzen und zu gestalten. Dabei ist eines der Ziele ein sicherer Umgang mit Medien und digitalen Technologien im Sinne des Kinderschutzes.</a:t>
            </a:r>
            <a:endParaRPr sz="1200">
              <a:solidFill>
                <a:srgbClr val="3C4858"/>
              </a:solidFill>
              <a:highlight>
                <a:srgbClr val="FFFFFF"/>
              </a:highlight>
              <a:latin typeface="Calibri"/>
              <a:ea typeface="Calibri"/>
              <a:cs typeface="Calibri"/>
              <a:sym typeface="Calibri"/>
            </a:endParaRPr>
          </a:p>
          <a:p>
            <a:pPr marL="0" lvl="0" indent="0" algn="l" rtl="0">
              <a:lnSpc>
                <a:spcPct val="100000"/>
              </a:lnSpc>
              <a:spcBef>
                <a:spcPts val="1100"/>
              </a:spcBef>
              <a:spcAft>
                <a:spcPts val="0"/>
              </a:spcAft>
              <a:buClr>
                <a:schemeClr val="dk1"/>
              </a:buClr>
              <a:buSzPts val="1100"/>
              <a:buFont typeface="Arial"/>
              <a:buNone/>
            </a:pPr>
            <a:r>
              <a:rPr lang="de" sz="1200">
                <a:solidFill>
                  <a:srgbClr val="3C4858"/>
                </a:solidFill>
                <a:highlight>
                  <a:srgbClr val="FFFFFF"/>
                </a:highlight>
                <a:latin typeface="Calibri"/>
                <a:ea typeface="Calibri"/>
                <a:cs typeface="Calibri"/>
                <a:sym typeface="Calibri"/>
              </a:rPr>
              <a:t>Die Digitale Grundbildung bietet vielfache Möglichkeiten zum fächerverbindenden Unterricht, unter der besonderen Berücksichtigung der Schnittstellen von der digitalen zur analogen Welt. Lehrende sind angehalten, unmittelbare Konsequenzen der Digitalisierung für Wissen und Bildung zu berücksichtigen sowie aktuelle Themen und Entwicklungen kritisch und reflektiert aufzugreifen.</a:t>
            </a:r>
            <a:endParaRPr sz="1200">
              <a:solidFill>
                <a:srgbClr val="3C4858"/>
              </a:solidFill>
              <a:highlight>
                <a:srgbClr val="FFFFFF"/>
              </a:highlight>
              <a:latin typeface="Calibri"/>
              <a:ea typeface="Calibri"/>
              <a:cs typeface="Calibri"/>
              <a:sym typeface="Calibri"/>
            </a:endParaRPr>
          </a:p>
          <a:p>
            <a:pPr marL="0" lvl="0" indent="0" algn="l" rtl="0">
              <a:lnSpc>
                <a:spcPct val="100000"/>
              </a:lnSpc>
              <a:spcBef>
                <a:spcPts val="1100"/>
              </a:spcBef>
              <a:spcAft>
                <a:spcPts val="0"/>
              </a:spcAft>
              <a:buClr>
                <a:schemeClr val="dk1"/>
              </a:buClr>
              <a:buSzPts val="1100"/>
              <a:buFont typeface="Arial"/>
              <a:buNone/>
            </a:pPr>
            <a:r>
              <a:rPr lang="de" sz="900">
                <a:solidFill>
                  <a:srgbClr val="777777"/>
                </a:solidFill>
                <a:highlight>
                  <a:srgbClr val="FFFFFF"/>
                </a:highlight>
                <a:latin typeface="Roboto"/>
                <a:ea typeface="Roboto"/>
                <a:cs typeface="Roboto"/>
                <a:sym typeface="Roboto"/>
              </a:rPr>
              <a:t>Zitat Lehrplan Digitale Grundbildung Österreich vgl. Bundesgesetzblatt Nr 2022 II 267</a:t>
            </a:r>
            <a:endParaRPr u="sng">
              <a:solidFill>
                <a:schemeClr val="hlink"/>
              </a:solidFill>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ce8e18b721_0_6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ce8e18b721_0_6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ce8e18b721_0_7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ce8e18b721_0_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ce8e18b721_0_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ce8e18b721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verschiedene Kompetenzen (Hören, Lesen, Sprechen, Schreiben) integrativ gestärkt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ce8e18b721_0_7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ce8e18b721_0_7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verschiedene Kompetenzen (Hören, Lesen, Sprechen, Schreiben) integrativ gestärkt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ce8e18b721_0_6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ce8e18b721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rgbClr val="333333"/>
                </a:solidFill>
                <a:highlight>
                  <a:srgbClr val="FFFFFF"/>
                </a:highlight>
              </a:rPr>
              <a:t>Der Aufgabentyp </a:t>
            </a:r>
            <a:r>
              <a:rPr lang="de" sz="1200">
                <a:solidFill>
                  <a:srgbClr val="222222"/>
                </a:solidFill>
                <a:highlight>
                  <a:srgbClr val="FFFFFF"/>
                </a:highlight>
                <a:uFill>
                  <a:noFill/>
                </a:uFill>
                <a:hlinkClick r:id="rId3">
                  <a:extLst>
                    <a:ext uri="{A12FA001-AC4F-418D-AE19-62706E023703}">
                      <ahyp:hlinkClr xmlns:ahyp="http://schemas.microsoft.com/office/drawing/2018/hyperlinkcolor" val="tx"/>
                    </a:ext>
                  </a:extLst>
                </a:hlinkClick>
              </a:rPr>
              <a:t>Essay in H5P</a:t>
            </a:r>
            <a:r>
              <a:rPr lang="de" sz="1200">
                <a:solidFill>
                  <a:srgbClr val="333333"/>
                </a:solidFill>
                <a:highlight>
                  <a:srgbClr val="FFFFFF"/>
                </a:highlight>
              </a:rPr>
              <a:t> erlaubt es, Schülerinnen und Schüler beim Schreiben von Texten automatisch zu unterstützten. Essay wertet vorgegebene Stichwörter aus. Diese können unterschiedlich gewichtet werden und es ist möglich, für ein Stichwort mehrere Alternativen anzugeben. Nebst einer reinen Punktvergabe erlaubt es Essay auch, die gewählten Stichwörter zu kommentieren. So kann für jedes Stichwort eine Rückmeldung ausgegeben werden, wenn dieses fehlt, und eine weitere Rückmeldung kann erfolgen, wenn ein Stichwort vorhanden ist.Bevor man eine Essay-Aktivität erstellt, braucht man eine klare Vorstellung davon, wie das Endprodukt – der Text den die Schülerinnen und Schüler schreiben sollen – auszusehen hat.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ce8e18b721_0_7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ce8e18b721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200">
                <a:solidFill>
                  <a:srgbClr val="333333"/>
                </a:solidFill>
                <a:highlight>
                  <a:srgbClr val="FFFFFF"/>
                </a:highlight>
              </a:rPr>
              <a:t>Der Aufgabentyp </a:t>
            </a:r>
            <a:r>
              <a:rPr lang="de" sz="1200">
                <a:solidFill>
                  <a:srgbClr val="222222"/>
                </a:solidFill>
                <a:highlight>
                  <a:srgbClr val="FFFFFF"/>
                </a:highlight>
                <a:uFill>
                  <a:noFill/>
                </a:uFill>
                <a:hlinkClick r:id="rId3">
                  <a:extLst>
                    <a:ext uri="{A12FA001-AC4F-418D-AE19-62706E023703}">
                      <ahyp:hlinkClr xmlns:ahyp="http://schemas.microsoft.com/office/drawing/2018/hyperlinkcolor" val="tx"/>
                    </a:ext>
                  </a:extLst>
                </a:hlinkClick>
              </a:rPr>
              <a:t>Essay in H5P</a:t>
            </a:r>
            <a:r>
              <a:rPr lang="de" sz="1200">
                <a:solidFill>
                  <a:srgbClr val="333333"/>
                </a:solidFill>
                <a:highlight>
                  <a:srgbClr val="FFFFFF"/>
                </a:highlight>
              </a:rPr>
              <a:t> erlaubt es, Schülerinnen und Schüler beim Schreiben von Texten automatisch zu unterstützten. Essay wertet vorgegebene Stichwörter aus. Diese können unterschiedlich gewichtet werden und es ist möglich, für ein Stichwort mehrere Alternativen anzugeben. Nebst einer reinen Punktvergabe erlaubt es Essay auch, die gewählten Stichwörter zu kommentieren. So kann für jedes Stichwort eine Rückmeldung ausgegeben werden, wenn dieses fehlt, und eine weitere Rückmeldung kann erfolgen, wenn ein Stichwort vorhanden ist.Bevor man eine Essay-Aktivität erstellt, braucht man eine klare Vorstellung davon, wie das Endprodukt – der Text den die Schülerinnen und Schüler schreiben sollen – auszusehen hat.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ce8e18b721_0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ce8e18b721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83df52dcbe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83df52dcbe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dirty="0">
                <a:solidFill>
                  <a:schemeClr val="dk1"/>
                </a:solidFill>
              </a:rPr>
              <a:t>F</a:t>
            </a:r>
            <a:endParaRPr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ce8e18b721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ce8e18b721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solidFill>
                  <a:schemeClr val="dk1"/>
                </a:solidFill>
              </a:rPr>
              <a:t>F</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151448fec4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151448fec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200" dirty="0">
                <a:latin typeface="Nunito"/>
                <a:ea typeface="Nunito"/>
                <a:cs typeface="Nunito"/>
                <a:sym typeface="Nunito"/>
              </a:rPr>
              <a:t>F</a:t>
            </a:r>
            <a:endParaRPr sz="1200">
              <a:latin typeface="Nunito"/>
              <a:ea typeface="Nunito"/>
              <a:cs typeface="Nunito"/>
              <a:sym typeface="Nunito"/>
            </a:endParaRPr>
          </a:p>
          <a:p>
            <a:pPr marL="0" lvl="0" indent="0" algn="l" rtl="0">
              <a:spcBef>
                <a:spcPts val="0"/>
              </a:spcBef>
              <a:spcAft>
                <a:spcPts val="0"/>
              </a:spcAft>
              <a:buNone/>
            </a:pPr>
            <a:r>
              <a:rPr lang="de" sz="1200" dirty="0">
                <a:latin typeface="Nunito"/>
                <a:ea typeface="Nunito"/>
                <a:cs typeface="Nunito"/>
                <a:sym typeface="Nunito"/>
              </a:rPr>
              <a:t>Bewertungsübersicht - Export</a:t>
            </a:r>
            <a:endParaRPr sz="1200" dirty="0">
              <a:latin typeface="Nunito"/>
              <a:ea typeface="Nunito"/>
              <a:cs typeface="Nunito"/>
              <a:sym typeface="Nunito"/>
            </a:endParaRPr>
          </a:p>
          <a:p>
            <a:pPr marL="0" lvl="0" indent="0" algn="l" rtl="0">
              <a:spcBef>
                <a:spcPts val="0"/>
              </a:spcBef>
              <a:spcAft>
                <a:spcPts val="0"/>
              </a:spcAft>
              <a:buNone/>
            </a:pPr>
            <a:endParaRPr sz="1200">
              <a:latin typeface="Nunito"/>
              <a:ea typeface="Nunito"/>
              <a:cs typeface="Nunito"/>
              <a:sym typeface="Nunito"/>
            </a:endParaRPr>
          </a:p>
          <a:p>
            <a:pPr marL="0" lvl="0" indent="0" algn="l" rtl="0">
              <a:spcBef>
                <a:spcPts val="0"/>
              </a:spcBef>
              <a:spcAft>
                <a:spcPts val="0"/>
              </a:spcAft>
              <a:buNone/>
            </a:pPr>
            <a:endParaRPr sz="1200">
              <a:latin typeface="Nunito"/>
              <a:ea typeface="Nunito"/>
              <a:cs typeface="Nunito"/>
              <a:sym typeface="Nunito"/>
            </a:endParaRPr>
          </a:p>
          <a:p>
            <a:pPr marL="0" lvl="0" indent="0" algn="l" rtl="0">
              <a:spcBef>
                <a:spcPts val="0"/>
              </a:spcBef>
              <a:spcAft>
                <a:spcPts val="0"/>
              </a:spcAft>
              <a:buNone/>
            </a:pPr>
            <a:endParaRPr sz="1200">
              <a:latin typeface="Nunito"/>
              <a:ea typeface="Nunito"/>
              <a:cs typeface="Nunito"/>
              <a:sym typeface="Nunito"/>
            </a:endParaRPr>
          </a:p>
          <a:p>
            <a:pPr marL="0" lvl="0" indent="0" algn="l" rtl="0">
              <a:spcBef>
                <a:spcPts val="0"/>
              </a:spcBef>
              <a:spcAft>
                <a:spcPts val="0"/>
              </a:spcAft>
              <a:buNone/>
            </a:pPr>
            <a:endParaRPr sz="1200">
              <a:latin typeface="Nunito"/>
              <a:ea typeface="Nunito"/>
              <a:cs typeface="Nunito"/>
              <a:sym typeface="Nuni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139a9c7e4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139a9c7e4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 - eLearning Koordination Tirol und Tiroler Bildungsservice TiBSkonkrete Bsp. für den Unterricht - Autor:innen des Kurses haben unterschiedliche Zugänge Gemeinsamkeit: Lehrplan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ce8e18b721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ce8e18b721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200">
                <a:latin typeface="Nunito"/>
                <a:ea typeface="Nunito"/>
                <a:cs typeface="Nunito"/>
                <a:sym typeface="Nunito"/>
              </a:rPr>
              <a:t>F</a:t>
            </a:r>
            <a:endParaRPr sz="1200">
              <a:latin typeface="Nunito"/>
              <a:ea typeface="Nunito"/>
              <a:cs typeface="Nunito"/>
              <a:sym typeface="Nunito"/>
            </a:endParaRPr>
          </a:p>
          <a:p>
            <a:pPr marL="0" lvl="0" indent="0" algn="l" rtl="0">
              <a:spcBef>
                <a:spcPts val="0"/>
              </a:spcBef>
              <a:spcAft>
                <a:spcPts val="0"/>
              </a:spcAft>
              <a:buNone/>
            </a:pPr>
            <a:r>
              <a:rPr lang="de" sz="1200">
                <a:latin typeface="Nunito"/>
                <a:ea typeface="Nunito"/>
                <a:cs typeface="Nunito"/>
                <a:sym typeface="Nunito"/>
              </a:rPr>
              <a:t>Bewertungsübersicht - Export</a:t>
            </a:r>
            <a:endParaRPr sz="1200">
              <a:latin typeface="Nunito"/>
              <a:ea typeface="Nunito"/>
              <a:cs typeface="Nunito"/>
              <a:sym typeface="Nunito"/>
            </a:endParaRPr>
          </a:p>
          <a:p>
            <a:pPr marL="0" lvl="0" indent="0" algn="l" rtl="0">
              <a:spcBef>
                <a:spcPts val="0"/>
              </a:spcBef>
              <a:spcAft>
                <a:spcPts val="0"/>
              </a:spcAft>
              <a:buNone/>
            </a:pPr>
            <a:endParaRPr sz="1200">
              <a:latin typeface="Nunito"/>
              <a:ea typeface="Nunito"/>
              <a:cs typeface="Nunito"/>
              <a:sym typeface="Nunito"/>
            </a:endParaRPr>
          </a:p>
          <a:p>
            <a:pPr marL="0" lvl="0" indent="0" algn="l" rtl="0">
              <a:spcBef>
                <a:spcPts val="0"/>
              </a:spcBef>
              <a:spcAft>
                <a:spcPts val="0"/>
              </a:spcAft>
              <a:buNone/>
            </a:pPr>
            <a:endParaRPr sz="1200">
              <a:latin typeface="Nunito"/>
              <a:ea typeface="Nunito"/>
              <a:cs typeface="Nunito"/>
              <a:sym typeface="Nunito"/>
            </a:endParaRPr>
          </a:p>
          <a:p>
            <a:pPr marL="0" lvl="0" indent="0" algn="l" rtl="0">
              <a:spcBef>
                <a:spcPts val="0"/>
              </a:spcBef>
              <a:spcAft>
                <a:spcPts val="0"/>
              </a:spcAft>
              <a:buNone/>
            </a:pPr>
            <a:endParaRPr sz="1200">
              <a:latin typeface="Nunito"/>
              <a:ea typeface="Nunito"/>
              <a:cs typeface="Nunito"/>
              <a:sym typeface="Nunito"/>
            </a:endParaRPr>
          </a:p>
          <a:p>
            <a:pPr marL="0" lvl="0" indent="0" algn="l" rtl="0">
              <a:spcBef>
                <a:spcPts val="0"/>
              </a:spcBef>
              <a:spcAft>
                <a:spcPts val="0"/>
              </a:spcAft>
              <a:buNone/>
            </a:pPr>
            <a:endParaRPr sz="1200">
              <a:latin typeface="Nunito"/>
              <a:ea typeface="Nunito"/>
              <a:cs typeface="Nunito"/>
              <a:sym typeface="Nuni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ce8e18b721_0_6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ce8e18b721_0_6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200">
                <a:latin typeface="Nunito"/>
                <a:ea typeface="Nunito"/>
                <a:cs typeface="Nunito"/>
                <a:sym typeface="Nunito"/>
              </a:rPr>
              <a:t>F</a:t>
            </a:r>
            <a:endParaRPr sz="1200">
              <a:latin typeface="Nunito"/>
              <a:ea typeface="Nunito"/>
              <a:cs typeface="Nunito"/>
              <a:sym typeface="Nunito"/>
            </a:endParaRPr>
          </a:p>
          <a:p>
            <a:pPr marL="0" lvl="0" indent="0" algn="l" rtl="0">
              <a:spcBef>
                <a:spcPts val="0"/>
              </a:spcBef>
              <a:spcAft>
                <a:spcPts val="0"/>
              </a:spcAft>
              <a:buNone/>
            </a:pPr>
            <a:r>
              <a:rPr lang="de" sz="1200">
                <a:latin typeface="Nunito"/>
                <a:ea typeface="Nunito"/>
                <a:cs typeface="Nunito"/>
                <a:sym typeface="Nunito"/>
              </a:rPr>
              <a:t>Bewertungsübersicht - Export</a:t>
            </a:r>
            <a:endParaRPr sz="1200">
              <a:latin typeface="Nunito"/>
              <a:ea typeface="Nunito"/>
              <a:cs typeface="Nunito"/>
              <a:sym typeface="Nunito"/>
            </a:endParaRPr>
          </a:p>
          <a:p>
            <a:pPr marL="0" lvl="0" indent="0" algn="l" rtl="0">
              <a:spcBef>
                <a:spcPts val="0"/>
              </a:spcBef>
              <a:spcAft>
                <a:spcPts val="0"/>
              </a:spcAft>
              <a:buNone/>
            </a:pPr>
            <a:endParaRPr sz="1200">
              <a:latin typeface="Nunito"/>
              <a:ea typeface="Nunito"/>
              <a:cs typeface="Nunito"/>
              <a:sym typeface="Nunito"/>
            </a:endParaRPr>
          </a:p>
          <a:p>
            <a:pPr marL="0" lvl="0" indent="0" algn="l" rtl="0">
              <a:spcBef>
                <a:spcPts val="0"/>
              </a:spcBef>
              <a:spcAft>
                <a:spcPts val="0"/>
              </a:spcAft>
              <a:buNone/>
            </a:pPr>
            <a:endParaRPr sz="1200">
              <a:latin typeface="Nunito"/>
              <a:ea typeface="Nunito"/>
              <a:cs typeface="Nunito"/>
              <a:sym typeface="Nunito"/>
            </a:endParaRPr>
          </a:p>
          <a:p>
            <a:pPr marL="0" lvl="0" indent="0" algn="l" rtl="0">
              <a:spcBef>
                <a:spcPts val="0"/>
              </a:spcBef>
              <a:spcAft>
                <a:spcPts val="0"/>
              </a:spcAft>
              <a:buNone/>
            </a:pPr>
            <a:endParaRPr sz="1200">
              <a:latin typeface="Nunito"/>
              <a:ea typeface="Nunito"/>
              <a:cs typeface="Nunito"/>
              <a:sym typeface="Nunito"/>
            </a:endParaRPr>
          </a:p>
          <a:p>
            <a:pPr marL="0" lvl="0" indent="0" algn="l" rtl="0">
              <a:spcBef>
                <a:spcPts val="0"/>
              </a:spcBef>
              <a:spcAft>
                <a:spcPts val="0"/>
              </a:spcAft>
              <a:buNone/>
            </a:pPr>
            <a:endParaRPr sz="1200">
              <a:latin typeface="Nunito"/>
              <a:ea typeface="Nunito"/>
              <a:cs typeface="Nunito"/>
              <a:sym typeface="Nuni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5945903f8e_0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5945903f8e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T</a:t>
            </a:r>
            <a:endParaRPr/>
          </a:p>
          <a:p>
            <a:pPr marL="0" lvl="0" indent="0" algn="l" rtl="0">
              <a:spcBef>
                <a:spcPts val="0"/>
              </a:spcBef>
              <a:spcAft>
                <a:spcPts val="0"/>
              </a:spcAft>
              <a:buNone/>
            </a:pPr>
            <a:endParaRPr/>
          </a:p>
          <a:p>
            <a:pPr marL="0" lvl="0" indent="0" algn="l" rtl="0">
              <a:spcBef>
                <a:spcPts val="0"/>
              </a:spcBef>
              <a:spcAft>
                <a:spcPts val="0"/>
              </a:spcAft>
              <a:buNone/>
            </a:pPr>
            <a:r>
              <a:rPr lang="de" u="sng">
                <a:solidFill>
                  <a:schemeClr val="hlink"/>
                </a:solidFill>
                <a:hlinkClick r:id="rId3"/>
              </a:rPr>
              <a:t>https://moodle.tsn.at/course/view.php?id=57823</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e8e18b721_0_5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ce8e18b721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15c50a3bb3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15c50a3bb3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5b22b228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5b22b228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a:t> </a:t>
            </a:r>
            <a:r>
              <a:rPr lang="de" u="sng">
                <a:solidFill>
                  <a:schemeClr val="hlink"/>
                </a:solidFill>
                <a:hlinkClick r:id="rId3"/>
              </a:rPr>
              <a:t>Kernbotschaften-LP.pdf (paedagogikpaket.at)</a:t>
            </a:r>
            <a:endParaRPr/>
          </a:p>
          <a:p>
            <a:pPr marL="457200" lvl="0" indent="-298450" algn="l" rtl="0">
              <a:spcBef>
                <a:spcPts val="0"/>
              </a:spcBef>
              <a:spcAft>
                <a:spcPts val="0"/>
              </a:spcAft>
              <a:buSzPts val="1100"/>
              <a:buChar char="-"/>
            </a:pPr>
            <a:r>
              <a:rPr lang="de"/>
              <a:t>Nutzung von Unterrichtsfreiräumen: mehr Flexibilität durch Verknüpfung von handlungsorientierten Kompetenzen und Anwendungsbereichen (kein klassischer „Lehrstoff“ mehr)</a:t>
            </a:r>
            <a:endParaRPr/>
          </a:p>
          <a:p>
            <a:pPr marL="457200" lvl="0" indent="-298450" algn="l" rtl="0">
              <a:spcBef>
                <a:spcPts val="0"/>
              </a:spcBef>
              <a:spcAft>
                <a:spcPts val="0"/>
              </a:spcAft>
              <a:buSzPts val="1100"/>
              <a:buChar char="-"/>
            </a:pPr>
            <a:r>
              <a:rPr lang="de"/>
              <a:t>Beleuchtung eines Unterrichtsgegenstandes aus anderer Perspektive und Vernetzung mit anderen Unterrichtsgegenständen (Übergreifende Themen)</a:t>
            </a:r>
            <a:endParaRPr/>
          </a:p>
          <a:p>
            <a:pPr marL="457200" lvl="0" indent="-298450" algn="l" rtl="0">
              <a:spcBef>
                <a:spcPts val="0"/>
              </a:spcBef>
              <a:spcAft>
                <a:spcPts val="0"/>
              </a:spcAft>
              <a:buSzPts val="1100"/>
              <a:buChar char="-"/>
            </a:pPr>
            <a:r>
              <a:rPr lang="de"/>
              <a:t>Fokus auf die Entwicklung von fachlichen und überfachlichen Kompetenzen, die für eine selbstbestimmte und erfolgreiche Lebensgestaltung wesentlich sind  (insbesondere Motivation, Selbstwahrnehmung und Vertrauen in die eigene Person, soziale Kompetenzen und lernmethodische Kompetenzen)</a:t>
            </a:r>
            <a:endParaRPr/>
          </a:p>
          <a:p>
            <a:pPr marL="457200" lvl="0" indent="-298450" algn="l" rtl="0">
              <a:spcBef>
                <a:spcPts val="0"/>
              </a:spcBef>
              <a:spcAft>
                <a:spcPts val="0"/>
              </a:spcAft>
              <a:buSzPts val="1100"/>
              <a:buChar char="-"/>
            </a:pPr>
            <a:r>
              <a:rPr lang="de"/>
              <a:t>Fokus auf das Wesentliche: Stärkung zeitgemäßer Inhalte (Nachhaltigkeit, Informatische Bildung, Medienbildung, Wirtschafts-, Finanz- und Verbraucherbildung etc.)</a:t>
            </a:r>
            <a:endParaRPr/>
          </a:p>
          <a:p>
            <a:pPr marL="0" lvl="0" indent="0" algn="l" rtl="0">
              <a:spcBef>
                <a:spcPts val="0"/>
              </a:spcBef>
              <a:spcAft>
                <a:spcPts val="0"/>
              </a:spcAft>
              <a:buNone/>
            </a:pPr>
            <a:endParaRPr/>
          </a:p>
          <a:p>
            <a:pPr marL="0" lvl="0" indent="0" algn="l" rtl="0">
              <a:spcBef>
                <a:spcPts val="0"/>
              </a:spcBef>
              <a:spcAft>
                <a:spcPts val="0"/>
              </a:spcAft>
              <a:buNone/>
            </a:pPr>
            <a:r>
              <a:rPr lang="de"/>
              <a:t>Insgesamt:  Orientierung in Bezug auf die bis zum Ende der jeweiligen Schulstufe zu erwerbenden Kompetenzen, nicht an Vermittlung eines bestimmten “Lehrstoffs”/spezifischer Lerninhalte → Vorbereitung auf selbstständiges und eigenverantwortliches, lebenslanges Lernen</a:t>
            </a:r>
            <a:endParaRPr/>
          </a:p>
          <a:p>
            <a:pPr marL="0" lvl="0" indent="0" algn="l" rtl="0">
              <a:spcBef>
                <a:spcPts val="0"/>
              </a:spcBef>
              <a:spcAft>
                <a:spcPts val="0"/>
              </a:spcAft>
              <a:buNone/>
            </a:pPr>
            <a:r>
              <a:rPr lang="de">
                <a:solidFill>
                  <a:schemeClr val="dk1"/>
                </a:solidFill>
                <a:highlight>
                  <a:srgbClr val="FFFFFF"/>
                </a:highlight>
              </a:rPr>
              <a:t>Die neuen Lehrpläne fokussieren dabei gleichermaßen auf die Entwicklung fachlicher und überfachlicher Kompetenzen. Digitale Kompetenz, Umweltbildung und Nachhaltigkeit bekommen ebenso einen höheren Stellenwert wie der ganzheitliche Blick auf die Schüler/innen und ihre personalen und sozialen Kompetenzen. Fächerübergreifendes, kritisches Denken, Kommunikation, Kooperation und Kreativität (21st Century Skills) werden durch die Lehrplanreform gefördert. Es geht vorrangig nicht mehr darum, festzulegen, was unterrichtet wird, sondern vielmehr darum, was bei den Schülerinnen und Schülern nachhaltig ankommt.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ce8e18b721_0_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e8e18b721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5945903f8e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945903f8e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5CF22FC3-2381-245A-DDCC-0C60D2C7C631}"/>
            </a:ext>
          </a:extLst>
        </p:cNvPr>
        <p:cNvGrpSpPr/>
        <p:nvPr/>
      </p:nvGrpSpPr>
      <p:grpSpPr>
        <a:xfrm>
          <a:off x="0" y="0"/>
          <a:ext cx="0" cy="0"/>
          <a:chOff x="0" y="0"/>
          <a:chExt cx="0" cy="0"/>
        </a:xfrm>
      </p:grpSpPr>
      <p:sp>
        <p:nvSpPr>
          <p:cNvPr id="96" name="Google Shape;96;g15945903f8e_0_283:notes">
            <a:extLst>
              <a:ext uri="{FF2B5EF4-FFF2-40B4-BE49-F238E27FC236}">
                <a16:creationId xmlns:a16="http://schemas.microsoft.com/office/drawing/2014/main" id="{C998870B-897E-830A-CB0D-3A34F658174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945903f8e_0_283:notes">
            <a:extLst>
              <a:ext uri="{FF2B5EF4-FFF2-40B4-BE49-F238E27FC236}">
                <a16:creationId xmlns:a16="http://schemas.microsoft.com/office/drawing/2014/main" id="{4702F7E1-1188-6659-EA53-C634EE09D1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1075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ce8e18b721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ce8e18b721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E156621B-E646-4744-F8EE-CFDE97ABA526}"/>
            </a:ext>
          </a:extLst>
        </p:cNvPr>
        <p:cNvGrpSpPr/>
        <p:nvPr/>
      </p:nvGrpSpPr>
      <p:grpSpPr>
        <a:xfrm>
          <a:off x="0" y="0"/>
          <a:ext cx="0" cy="0"/>
          <a:chOff x="0" y="0"/>
          <a:chExt cx="0" cy="0"/>
        </a:xfrm>
      </p:grpSpPr>
      <p:sp>
        <p:nvSpPr>
          <p:cNvPr id="96" name="Google Shape;96;g15945903f8e_0_283:notes">
            <a:extLst>
              <a:ext uri="{FF2B5EF4-FFF2-40B4-BE49-F238E27FC236}">
                <a16:creationId xmlns:a16="http://schemas.microsoft.com/office/drawing/2014/main" id="{DAAC3C23-48C2-D969-22C4-49121DE7DB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945903f8e_0_283:notes">
            <a:extLst>
              <a:ext uri="{FF2B5EF4-FFF2-40B4-BE49-F238E27FC236}">
                <a16:creationId xmlns:a16="http://schemas.microsoft.com/office/drawing/2014/main" id="{AF494C4C-23F2-E1CD-32BD-45A3EA9DE7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298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ce8e18b721_0_6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ce8e18b721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moodle.tsn.at/course/view.php?id=68664&amp;section=0#tabs-tree-star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moodle.tsn.at/course/view.php?id=68660&amp;section=0#tabs-tree-start"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moodle.tsn.at/course/view.php?id=68659&amp;section=0#tabs-tree-start"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oodle.tsn.at/course/view.php?id=57823"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0.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320.png"/><Relationship Id="rId4" Type="http://schemas.openxmlformats.org/officeDocument/2006/relationships/customXml" Target="../ink/ink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paedagogikpaket.at/images/Kernbotschaften-LP.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paedagogik-paket.at/massnahmen/lehrplaene-neu.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moodle.tsn.at/course/view.php?id=71183" TargetMode="External"/><Relationship Id="rId5" Type="http://schemas.openxmlformats.org/officeDocument/2006/relationships/image" Target="../media/image7.png"/><Relationship Id="rId4" Type="http://schemas.openxmlformats.org/officeDocument/2006/relationships/hyperlink" Target="https://moodle.tsn.at/course/view.php?id=7118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moodle.tsn.at/course/index.php?categoryid=636"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773700" y="1689050"/>
            <a:ext cx="7596600" cy="15306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de" sz="3700" b="1" dirty="0"/>
              <a:t>Kompetenzorientierte Kurse</a:t>
            </a:r>
            <a:endParaRPr sz="3700" b="1" dirty="0"/>
          </a:p>
          <a:p>
            <a:pPr>
              <a:lnSpc>
                <a:spcPct val="115000"/>
              </a:lnSpc>
              <a:spcBef>
                <a:spcPts val="1200"/>
              </a:spcBef>
              <a:spcAft>
                <a:spcPts val="1200"/>
              </a:spcAft>
              <a:buSzPts val="1100"/>
            </a:pPr>
            <a:r>
              <a:rPr lang="de" sz="3400" dirty="0"/>
              <a:t>in Deutsch, Mathematik und Englisch</a:t>
            </a:r>
            <a:br>
              <a:rPr lang="de" sz="3400" dirty="0"/>
            </a:br>
            <a:br>
              <a:rPr lang="de" sz="3400" dirty="0"/>
            </a:br>
            <a:r>
              <a:rPr lang="de" sz="2200" dirty="0">
                <a:solidFill>
                  <a:srgbClr val="424242"/>
                </a:solidFill>
              </a:rPr>
              <a:t>Materialien und Aktivitäten auf </a:t>
            </a:r>
            <a:r>
              <a:rPr lang="de" sz="2200" err="1">
                <a:solidFill>
                  <a:srgbClr val="424242"/>
                </a:solidFill>
              </a:rPr>
              <a:t>TSNmoodle</a:t>
            </a:r>
            <a:endParaRPr lang="de" sz="3400" err="1"/>
          </a:p>
        </p:txBody>
      </p:sp>
      <p:sp>
        <p:nvSpPr>
          <p:cNvPr id="63" name="Google Shape;63;p13"/>
          <p:cNvSpPr txBox="1">
            <a:spLocks noGrp="1"/>
          </p:cNvSpPr>
          <p:nvPr>
            <p:ph type="subTitle" idx="4294967295"/>
          </p:nvPr>
        </p:nvSpPr>
        <p:spPr>
          <a:xfrm>
            <a:off x="5712483" y="4141303"/>
            <a:ext cx="3100200" cy="793952"/>
          </a:xfrm>
          <a:prstGeom prst="rect">
            <a:avLst/>
          </a:prstGeom>
        </p:spPr>
        <p:txBody>
          <a:bodyPr spcFirstLastPara="1" wrap="square" lIns="91425" tIns="91425" rIns="91425" bIns="91425" anchor="t" anchorCtr="0">
            <a:noAutofit/>
          </a:bodyPr>
          <a:lstStyle/>
          <a:p>
            <a:pPr marL="0" lvl="0" indent="0" algn="r" rtl="0">
              <a:lnSpc>
                <a:spcPct val="95000"/>
              </a:lnSpc>
              <a:spcBef>
                <a:spcPts val="0"/>
              </a:spcBef>
              <a:spcAft>
                <a:spcPts val="0"/>
              </a:spcAft>
              <a:buClr>
                <a:schemeClr val="dk1"/>
              </a:buClr>
              <a:buSzPts val="523"/>
              <a:buFont typeface="Arial"/>
              <a:buNone/>
            </a:pPr>
            <a:r>
              <a:rPr lang="de" sz="1400" dirty="0">
                <a:latin typeface="+mn-lt"/>
                <a:ea typeface="Economica"/>
                <a:cs typeface="Economica"/>
                <a:sym typeface="Economica"/>
              </a:rPr>
              <a:t>Carina Penz &amp; </a:t>
            </a:r>
            <a:r>
              <a:rPr lang="it-IT" sz="1400" dirty="0">
                <a:latin typeface="+mn-lt"/>
                <a:ea typeface="Economica"/>
                <a:cs typeface="Economica"/>
                <a:sym typeface="Economica"/>
              </a:rPr>
              <a:t>Fabian Dengg</a:t>
            </a:r>
            <a:endParaRPr lang="it-IT" sz="1400" dirty="0">
              <a:latin typeface="+mn-lt"/>
              <a:ea typeface="Economica"/>
              <a:cs typeface="Economica"/>
            </a:endParaRPr>
          </a:p>
          <a:p>
            <a:pPr marL="0" lvl="0" indent="0" algn="r" rtl="0">
              <a:lnSpc>
                <a:spcPct val="95000"/>
              </a:lnSpc>
              <a:spcBef>
                <a:spcPts val="1200"/>
              </a:spcBef>
              <a:spcAft>
                <a:spcPts val="0"/>
              </a:spcAft>
              <a:buClr>
                <a:schemeClr val="dk1"/>
              </a:buClr>
              <a:buSzPts val="523"/>
              <a:buFont typeface="Arial"/>
              <a:buNone/>
            </a:pPr>
            <a:r>
              <a:rPr lang="it-IT" sz="1400" dirty="0">
                <a:latin typeface="+mn-lt"/>
                <a:ea typeface="Economica"/>
                <a:cs typeface="Economica"/>
                <a:sym typeface="Economica"/>
              </a:rPr>
              <a:t>10.04.2025</a:t>
            </a:r>
            <a:endParaRPr lang="it-IT" sz="1400" dirty="0">
              <a:latin typeface="+mn-lt"/>
              <a:ea typeface="Economica"/>
              <a:cs typeface="Economica"/>
            </a:endParaRPr>
          </a:p>
          <a:p>
            <a:pPr marL="0" lvl="0" indent="0" algn="r" rtl="0">
              <a:lnSpc>
                <a:spcPct val="95000"/>
              </a:lnSpc>
              <a:spcBef>
                <a:spcPts val="1200"/>
              </a:spcBef>
              <a:spcAft>
                <a:spcPts val="1200"/>
              </a:spcAft>
              <a:buClr>
                <a:schemeClr val="dk1"/>
              </a:buClr>
              <a:buSzPts val="523"/>
              <a:buFont typeface="Arial"/>
              <a:buNone/>
            </a:pPr>
            <a:endParaRPr sz="31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0" y="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Beispielaufgaben Mathematik</a:t>
            </a:r>
            <a:endParaRPr/>
          </a:p>
        </p:txBody>
      </p:sp>
      <p:pic>
        <p:nvPicPr>
          <p:cNvPr id="141" name="Google Shape;141;p23"/>
          <p:cNvPicPr preferRelativeResize="0"/>
          <p:nvPr/>
        </p:nvPicPr>
        <p:blipFill rotWithShape="1">
          <a:blip r:embed="rId3">
            <a:alphaModFix/>
          </a:blip>
          <a:srcRect l="883" t="3421" r="893" b="11875"/>
          <a:stretch/>
        </p:blipFill>
        <p:spPr>
          <a:xfrm>
            <a:off x="0" y="831300"/>
            <a:ext cx="5334976" cy="4312200"/>
          </a:xfrm>
          <a:prstGeom prst="rect">
            <a:avLst/>
          </a:prstGeom>
          <a:noFill/>
          <a:ln>
            <a:noFill/>
          </a:ln>
        </p:spPr>
      </p:pic>
      <p:pic>
        <p:nvPicPr>
          <p:cNvPr id="142" name="Google Shape;142;p23"/>
          <p:cNvPicPr preferRelativeResize="0"/>
          <p:nvPr/>
        </p:nvPicPr>
        <p:blipFill rotWithShape="1">
          <a:blip r:embed="rId4">
            <a:alphaModFix/>
          </a:blip>
          <a:srcRect l="3345" t="3953" r="5505" b="24689"/>
          <a:stretch/>
        </p:blipFill>
        <p:spPr>
          <a:xfrm>
            <a:off x="4362075" y="694800"/>
            <a:ext cx="4781926" cy="1978276"/>
          </a:xfrm>
          <a:prstGeom prst="rect">
            <a:avLst/>
          </a:prstGeom>
          <a:noFill/>
          <a:ln>
            <a:noFill/>
          </a:ln>
        </p:spPr>
      </p:pic>
      <p:sp>
        <p:nvSpPr>
          <p:cNvPr id="143" name="Google Shape;143;p23"/>
          <p:cNvSpPr/>
          <p:nvPr/>
        </p:nvSpPr>
        <p:spPr>
          <a:xfrm>
            <a:off x="4793975" y="3682125"/>
            <a:ext cx="2376000" cy="699000"/>
          </a:xfrm>
          <a:prstGeom prst="lef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Grafiken und Schaubilder</a:t>
            </a:r>
            <a:endParaRPr/>
          </a:p>
        </p:txBody>
      </p:sp>
      <p:sp>
        <p:nvSpPr>
          <p:cNvPr id="144" name="Google Shape;144;p23"/>
          <p:cNvSpPr/>
          <p:nvPr/>
        </p:nvSpPr>
        <p:spPr>
          <a:xfrm>
            <a:off x="1411948" y="762350"/>
            <a:ext cx="2013900" cy="617700"/>
          </a:xfrm>
          <a:prstGeom prst="lef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Rahmengeschichte</a:t>
            </a:r>
            <a:endParaRPr/>
          </a:p>
        </p:txBody>
      </p:sp>
      <p:sp>
        <p:nvSpPr>
          <p:cNvPr id="145" name="Google Shape;145;p23"/>
          <p:cNvSpPr/>
          <p:nvPr/>
        </p:nvSpPr>
        <p:spPr>
          <a:xfrm>
            <a:off x="6042000" y="2140300"/>
            <a:ext cx="2179800" cy="617700"/>
          </a:xfrm>
          <a:prstGeom prst="lef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selbständiges Denken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0" y="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Beispielaufgaben Mathematik</a:t>
            </a:r>
            <a:endParaRPr/>
          </a:p>
        </p:txBody>
      </p:sp>
      <p:sp>
        <p:nvSpPr>
          <p:cNvPr id="151" name="Google Shape;151;p24"/>
          <p:cNvSpPr/>
          <p:nvPr/>
        </p:nvSpPr>
        <p:spPr>
          <a:xfrm>
            <a:off x="5363325" y="4279100"/>
            <a:ext cx="2376000" cy="699000"/>
          </a:xfrm>
          <a:prstGeom prst="lef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kognitive Aktivierung (Vorwissen)</a:t>
            </a:r>
            <a:endParaRPr/>
          </a:p>
        </p:txBody>
      </p:sp>
      <p:pic>
        <p:nvPicPr>
          <p:cNvPr id="152" name="Google Shape;152;p24"/>
          <p:cNvPicPr preferRelativeResize="0"/>
          <p:nvPr/>
        </p:nvPicPr>
        <p:blipFill>
          <a:blip r:embed="rId3">
            <a:alphaModFix/>
          </a:blip>
          <a:stretch>
            <a:fillRect/>
          </a:stretch>
        </p:blipFill>
        <p:spPr>
          <a:xfrm>
            <a:off x="93350" y="842425"/>
            <a:ext cx="5269975" cy="4213949"/>
          </a:xfrm>
          <a:prstGeom prst="rect">
            <a:avLst/>
          </a:prstGeom>
          <a:noFill/>
          <a:ln>
            <a:noFill/>
          </a:ln>
        </p:spPr>
      </p:pic>
      <p:sp>
        <p:nvSpPr>
          <p:cNvPr id="153" name="Google Shape;153;p24"/>
          <p:cNvSpPr/>
          <p:nvPr/>
        </p:nvSpPr>
        <p:spPr>
          <a:xfrm>
            <a:off x="4897050" y="2829800"/>
            <a:ext cx="2085000" cy="617700"/>
          </a:xfrm>
          <a:prstGeom prst="lef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Lernziele des Kurses</a:t>
            </a:r>
            <a:endParaRPr/>
          </a:p>
        </p:txBody>
      </p:sp>
      <p:sp>
        <p:nvSpPr>
          <p:cNvPr id="154" name="Google Shape;154;p24"/>
          <p:cNvSpPr txBox="1"/>
          <p:nvPr/>
        </p:nvSpPr>
        <p:spPr>
          <a:xfrm>
            <a:off x="6002250" y="744275"/>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u="sng">
                <a:solidFill>
                  <a:schemeClr val="hlink"/>
                </a:solidFill>
                <a:hlinkClick r:id="rId4"/>
              </a:rPr>
              <a:t>Kurs: IKM+ Mathematik 5.002 - Reise durch die Stadt Abenteuerburg | TSNmoodle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0" y="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Beispielaufgaben Englisch</a:t>
            </a:r>
            <a:endParaRPr/>
          </a:p>
        </p:txBody>
      </p:sp>
      <p:sp>
        <p:nvSpPr>
          <p:cNvPr id="160" name="Google Shape;160;p2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1" name="Google Shape;161;p25"/>
          <p:cNvPicPr preferRelativeResize="0"/>
          <p:nvPr/>
        </p:nvPicPr>
        <p:blipFill rotWithShape="1">
          <a:blip r:embed="rId3">
            <a:alphaModFix/>
          </a:blip>
          <a:srcRect r="2676" b="14821"/>
          <a:stretch/>
        </p:blipFill>
        <p:spPr>
          <a:xfrm>
            <a:off x="-164075" y="717125"/>
            <a:ext cx="4808298" cy="4426377"/>
          </a:xfrm>
          <a:prstGeom prst="rect">
            <a:avLst/>
          </a:prstGeom>
          <a:noFill/>
          <a:ln>
            <a:noFill/>
          </a:ln>
        </p:spPr>
      </p:pic>
      <p:pic>
        <p:nvPicPr>
          <p:cNvPr id="162" name="Google Shape;162;p25"/>
          <p:cNvPicPr preferRelativeResize="0"/>
          <p:nvPr/>
        </p:nvPicPr>
        <p:blipFill rotWithShape="1">
          <a:blip r:embed="rId4">
            <a:alphaModFix/>
          </a:blip>
          <a:srcRect l="2022" r="4353"/>
          <a:stretch/>
        </p:blipFill>
        <p:spPr>
          <a:xfrm>
            <a:off x="4463525" y="337750"/>
            <a:ext cx="4941024" cy="4805750"/>
          </a:xfrm>
          <a:prstGeom prst="rect">
            <a:avLst/>
          </a:prstGeom>
          <a:noFill/>
          <a:ln>
            <a:noFill/>
          </a:ln>
        </p:spPr>
      </p:pic>
      <p:sp>
        <p:nvSpPr>
          <p:cNvPr id="163" name="Google Shape;163;p25"/>
          <p:cNvSpPr/>
          <p:nvPr/>
        </p:nvSpPr>
        <p:spPr>
          <a:xfrm>
            <a:off x="2344975" y="4397950"/>
            <a:ext cx="2299200" cy="559800"/>
          </a:xfrm>
          <a:prstGeom prst="righ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latin typeface="Open Sans"/>
                <a:ea typeface="Open Sans"/>
                <a:cs typeface="Open Sans"/>
                <a:sym typeface="Open Sans"/>
              </a:rPr>
              <a:t>Wortschatz &amp; Sprechen</a:t>
            </a:r>
            <a:endParaRPr>
              <a:latin typeface="Open Sans"/>
              <a:ea typeface="Open Sans"/>
              <a:cs typeface="Open Sans"/>
              <a:sym typeface="Open Sans"/>
            </a:endParaRPr>
          </a:p>
        </p:txBody>
      </p:sp>
      <p:sp>
        <p:nvSpPr>
          <p:cNvPr id="164" name="Google Shape;164;p25"/>
          <p:cNvSpPr/>
          <p:nvPr/>
        </p:nvSpPr>
        <p:spPr>
          <a:xfrm>
            <a:off x="6212525" y="777425"/>
            <a:ext cx="2347200" cy="635700"/>
          </a:xfrm>
          <a:prstGeom prst="lef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Sprechen &amp; Aussprache</a:t>
            </a:r>
            <a:endParaRPr/>
          </a:p>
        </p:txBody>
      </p:sp>
      <p:sp>
        <p:nvSpPr>
          <p:cNvPr id="165" name="Google Shape;165;p25"/>
          <p:cNvSpPr/>
          <p:nvPr/>
        </p:nvSpPr>
        <p:spPr>
          <a:xfrm>
            <a:off x="1375825" y="2377350"/>
            <a:ext cx="2028600" cy="635700"/>
          </a:xfrm>
          <a:prstGeom prst="lef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Lesen &amp; Hören</a:t>
            </a:r>
            <a:endParaRPr/>
          </a:p>
        </p:txBody>
      </p:sp>
      <p:sp>
        <p:nvSpPr>
          <p:cNvPr id="166" name="Google Shape;166;p25"/>
          <p:cNvSpPr/>
          <p:nvPr/>
        </p:nvSpPr>
        <p:spPr>
          <a:xfrm>
            <a:off x="6212525" y="2612475"/>
            <a:ext cx="1912800" cy="635700"/>
          </a:xfrm>
          <a:prstGeom prst="lef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Hören &amp; Schreiben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0" y="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Beispielaufgaben Englisch</a:t>
            </a:r>
            <a:endParaRPr/>
          </a:p>
        </p:txBody>
      </p:sp>
      <p:sp>
        <p:nvSpPr>
          <p:cNvPr id="172" name="Google Shape;172;p26"/>
          <p:cNvSpPr/>
          <p:nvPr/>
        </p:nvSpPr>
        <p:spPr>
          <a:xfrm>
            <a:off x="1375825" y="2377350"/>
            <a:ext cx="2028600" cy="635700"/>
          </a:xfrm>
          <a:prstGeom prst="lef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Lesen &amp; Hören</a:t>
            </a:r>
            <a:endParaRPr/>
          </a:p>
        </p:txBody>
      </p:sp>
      <p:pic>
        <p:nvPicPr>
          <p:cNvPr id="173" name="Google Shape;173;p26"/>
          <p:cNvPicPr preferRelativeResize="0"/>
          <p:nvPr/>
        </p:nvPicPr>
        <p:blipFill>
          <a:blip r:embed="rId3">
            <a:alphaModFix/>
          </a:blip>
          <a:stretch>
            <a:fillRect/>
          </a:stretch>
        </p:blipFill>
        <p:spPr>
          <a:xfrm>
            <a:off x="0" y="697000"/>
            <a:ext cx="3606597" cy="4446500"/>
          </a:xfrm>
          <a:prstGeom prst="rect">
            <a:avLst/>
          </a:prstGeom>
          <a:noFill/>
          <a:ln>
            <a:noFill/>
          </a:ln>
        </p:spPr>
      </p:pic>
      <p:pic>
        <p:nvPicPr>
          <p:cNvPr id="174" name="Google Shape;174;p26"/>
          <p:cNvPicPr preferRelativeResize="0"/>
          <p:nvPr/>
        </p:nvPicPr>
        <p:blipFill>
          <a:blip r:embed="rId4">
            <a:alphaModFix/>
          </a:blip>
          <a:stretch>
            <a:fillRect/>
          </a:stretch>
        </p:blipFill>
        <p:spPr>
          <a:xfrm>
            <a:off x="3816451" y="884151"/>
            <a:ext cx="4761599" cy="3622086"/>
          </a:xfrm>
          <a:prstGeom prst="rect">
            <a:avLst/>
          </a:prstGeom>
          <a:noFill/>
          <a:ln>
            <a:noFill/>
          </a:ln>
        </p:spPr>
      </p:pic>
      <p:sp>
        <p:nvSpPr>
          <p:cNvPr id="175" name="Google Shape;175;p26"/>
          <p:cNvSpPr/>
          <p:nvPr/>
        </p:nvSpPr>
        <p:spPr>
          <a:xfrm>
            <a:off x="3557700" y="4205875"/>
            <a:ext cx="2172000" cy="831300"/>
          </a:xfrm>
          <a:prstGeom prst="lef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einfache Sprache, kurze Sätze</a:t>
            </a:r>
            <a:endParaRPr/>
          </a:p>
        </p:txBody>
      </p:sp>
      <p:sp>
        <p:nvSpPr>
          <p:cNvPr id="176" name="Google Shape;176;p26"/>
          <p:cNvSpPr/>
          <p:nvPr/>
        </p:nvSpPr>
        <p:spPr>
          <a:xfrm>
            <a:off x="6568575" y="2105100"/>
            <a:ext cx="2421900" cy="933300"/>
          </a:xfrm>
          <a:prstGeom prst="lef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de">
                <a:solidFill>
                  <a:schemeClr val="dk1"/>
                </a:solidFill>
                <a:latin typeface="Open Sans"/>
                <a:ea typeface="Open Sans"/>
                <a:cs typeface="Open Sans"/>
                <a:sym typeface="Open Sans"/>
              </a:rPr>
              <a:t>differenzierte Angebote und Ausdrucksformen</a:t>
            </a:r>
            <a:endParaRPr>
              <a:latin typeface="Open Sans"/>
              <a:ea typeface="Open Sans"/>
              <a:cs typeface="Open Sans"/>
              <a:sym typeface="Open Sans"/>
            </a:endParaRPr>
          </a:p>
        </p:txBody>
      </p:sp>
      <p:sp>
        <p:nvSpPr>
          <p:cNvPr id="177" name="Google Shape;177;p26"/>
          <p:cNvSpPr txBox="1"/>
          <p:nvPr/>
        </p:nvSpPr>
        <p:spPr>
          <a:xfrm>
            <a:off x="5990475" y="0"/>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u="sng">
                <a:solidFill>
                  <a:schemeClr val="hlink"/>
                </a:solidFill>
                <a:hlinkClick r:id="rId5"/>
              </a:rPr>
              <a:t>Kurs: IKM+ English 5.001 (Welcome to Our Classroom!) | TSNmoodle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0" y="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Beispielaufgaben Deutsch</a:t>
            </a:r>
            <a:endParaRPr/>
          </a:p>
        </p:txBody>
      </p:sp>
      <p:pic>
        <p:nvPicPr>
          <p:cNvPr id="183" name="Google Shape;183;p27"/>
          <p:cNvPicPr preferRelativeResize="0"/>
          <p:nvPr/>
        </p:nvPicPr>
        <p:blipFill>
          <a:blip r:embed="rId3">
            <a:alphaModFix/>
          </a:blip>
          <a:stretch>
            <a:fillRect/>
          </a:stretch>
        </p:blipFill>
        <p:spPr>
          <a:xfrm>
            <a:off x="-1" y="791300"/>
            <a:ext cx="4149474" cy="4352200"/>
          </a:xfrm>
          <a:prstGeom prst="rect">
            <a:avLst/>
          </a:prstGeom>
          <a:noFill/>
          <a:ln>
            <a:noFill/>
          </a:ln>
        </p:spPr>
      </p:pic>
      <p:pic>
        <p:nvPicPr>
          <p:cNvPr id="184" name="Google Shape;184;p27"/>
          <p:cNvPicPr preferRelativeResize="0"/>
          <p:nvPr/>
        </p:nvPicPr>
        <p:blipFill>
          <a:blip r:embed="rId4">
            <a:alphaModFix/>
          </a:blip>
          <a:stretch>
            <a:fillRect/>
          </a:stretch>
        </p:blipFill>
        <p:spPr>
          <a:xfrm>
            <a:off x="4689950" y="201425"/>
            <a:ext cx="4454051" cy="4942075"/>
          </a:xfrm>
          <a:prstGeom prst="rect">
            <a:avLst/>
          </a:prstGeom>
          <a:noFill/>
          <a:ln>
            <a:noFill/>
          </a:ln>
        </p:spPr>
      </p:pic>
      <p:sp>
        <p:nvSpPr>
          <p:cNvPr id="185" name="Google Shape;185;p27"/>
          <p:cNvSpPr/>
          <p:nvPr/>
        </p:nvSpPr>
        <p:spPr>
          <a:xfrm>
            <a:off x="1869975" y="2253900"/>
            <a:ext cx="2028600" cy="635700"/>
          </a:xfrm>
          <a:prstGeom prst="lef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Bootstrap-Elemente</a:t>
            </a:r>
            <a:endParaRPr/>
          </a:p>
        </p:txBody>
      </p:sp>
      <p:sp>
        <p:nvSpPr>
          <p:cNvPr id="186" name="Google Shape;186;p27"/>
          <p:cNvSpPr/>
          <p:nvPr/>
        </p:nvSpPr>
        <p:spPr>
          <a:xfrm>
            <a:off x="3117050" y="1331625"/>
            <a:ext cx="1572900" cy="559800"/>
          </a:xfrm>
          <a:prstGeom prst="righ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a:latin typeface="Open Sans"/>
                <a:ea typeface="Open Sans"/>
                <a:cs typeface="Open Sans"/>
                <a:sym typeface="Open Sans"/>
              </a:rPr>
              <a:t>H5P-Aufgaben</a:t>
            </a:r>
            <a:endParaRPr>
              <a:latin typeface="Open Sans"/>
              <a:ea typeface="Open Sans"/>
              <a:cs typeface="Open Sans"/>
              <a:sym typeface="Open Sans"/>
            </a:endParaRPr>
          </a:p>
        </p:txBody>
      </p:sp>
      <p:sp>
        <p:nvSpPr>
          <p:cNvPr id="187" name="Google Shape;187;p27"/>
          <p:cNvSpPr/>
          <p:nvPr/>
        </p:nvSpPr>
        <p:spPr>
          <a:xfrm>
            <a:off x="2615175" y="4312200"/>
            <a:ext cx="2074800" cy="773400"/>
          </a:xfrm>
          <a:prstGeom prst="righ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 sz="1000">
                <a:latin typeface="Open Sans"/>
                <a:ea typeface="Open Sans"/>
                <a:cs typeface="Open Sans"/>
                <a:sym typeface="Open Sans"/>
              </a:rPr>
              <a:t>automatische Unterstützung und Auswertung</a:t>
            </a:r>
            <a:endParaRPr sz="10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8"/>
          <p:cNvPicPr preferRelativeResize="0"/>
          <p:nvPr/>
        </p:nvPicPr>
        <p:blipFill>
          <a:blip r:embed="rId3">
            <a:alphaModFix/>
          </a:blip>
          <a:stretch>
            <a:fillRect/>
          </a:stretch>
        </p:blipFill>
        <p:spPr>
          <a:xfrm>
            <a:off x="307175" y="671025"/>
            <a:ext cx="3762674" cy="4940602"/>
          </a:xfrm>
          <a:prstGeom prst="rect">
            <a:avLst/>
          </a:prstGeom>
          <a:noFill/>
          <a:ln>
            <a:noFill/>
          </a:ln>
        </p:spPr>
      </p:pic>
      <p:pic>
        <p:nvPicPr>
          <p:cNvPr id="193" name="Google Shape;193;p28"/>
          <p:cNvPicPr preferRelativeResize="0"/>
          <p:nvPr/>
        </p:nvPicPr>
        <p:blipFill>
          <a:blip r:embed="rId4">
            <a:alphaModFix/>
          </a:blip>
          <a:stretch>
            <a:fillRect/>
          </a:stretch>
        </p:blipFill>
        <p:spPr>
          <a:xfrm>
            <a:off x="4193800" y="1947602"/>
            <a:ext cx="5533901" cy="3195900"/>
          </a:xfrm>
          <a:prstGeom prst="rect">
            <a:avLst/>
          </a:prstGeom>
          <a:noFill/>
          <a:ln>
            <a:noFill/>
          </a:ln>
        </p:spPr>
      </p:pic>
      <p:sp>
        <p:nvSpPr>
          <p:cNvPr id="194" name="Google Shape;194;p28"/>
          <p:cNvSpPr txBox="1">
            <a:spLocks noGrp="1"/>
          </p:cNvSpPr>
          <p:nvPr>
            <p:ph type="title"/>
          </p:nvPr>
        </p:nvSpPr>
        <p:spPr>
          <a:xfrm>
            <a:off x="0" y="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Beispielaufgaben Deutsch</a:t>
            </a:r>
            <a:endParaRPr/>
          </a:p>
        </p:txBody>
      </p:sp>
      <p:sp>
        <p:nvSpPr>
          <p:cNvPr id="195" name="Google Shape;195;p28"/>
          <p:cNvSpPr/>
          <p:nvPr/>
        </p:nvSpPr>
        <p:spPr>
          <a:xfrm>
            <a:off x="4069850" y="2194500"/>
            <a:ext cx="2371200" cy="754500"/>
          </a:xfrm>
          <a:prstGeom prst="leftArrow">
            <a:avLst>
              <a:gd name="adj1" fmla="val 50000"/>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verschiedene Repräsentationsformen</a:t>
            </a:r>
            <a:endParaRPr/>
          </a:p>
        </p:txBody>
      </p:sp>
      <p:sp>
        <p:nvSpPr>
          <p:cNvPr id="196" name="Google Shape;196;p28"/>
          <p:cNvSpPr txBox="1"/>
          <p:nvPr/>
        </p:nvSpPr>
        <p:spPr>
          <a:xfrm>
            <a:off x="6144000" y="0"/>
            <a:ext cx="300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u="sng">
                <a:solidFill>
                  <a:schemeClr val="hlink"/>
                </a:solidFill>
                <a:hlinkClick r:id="rId5"/>
              </a:rPr>
              <a:t>Kurs: IKM+ Deutsch 5.001 (Die geheimnisvolle Welt des Regenwaldes) | TSNmoodle</a:t>
            </a:r>
            <a:endParaRPr/>
          </a:p>
        </p:txBody>
      </p:sp>
      <p:sp>
        <p:nvSpPr>
          <p:cNvPr id="197" name="Google Shape;197;p28"/>
          <p:cNvSpPr/>
          <p:nvPr/>
        </p:nvSpPr>
        <p:spPr>
          <a:xfrm>
            <a:off x="6536475" y="3603250"/>
            <a:ext cx="2465700" cy="1016100"/>
          </a:xfrm>
          <a:prstGeom prst="leftArrow">
            <a:avLst>
              <a:gd name="adj1" fmla="val 50000"/>
              <a:gd name="adj2" fmla="val 50000"/>
            </a:avLst>
          </a:prstGeom>
          <a:solidFill>
            <a:srgbClr val="FFCEA9"/>
          </a:solidFill>
          <a:ln w="9525" cap="flat" cmpd="sng">
            <a:solidFill>
              <a:srgbClr val="FFCEA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de" sz="1200">
                <a:solidFill>
                  <a:schemeClr val="dk1"/>
                </a:solidFill>
              </a:rPr>
              <a:t>individualisiertes &amp; reflektiertes Problemlösen</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Kompetenzorientierte Aufgabenstellungen</a:t>
            </a:r>
            <a:endParaRPr/>
          </a:p>
        </p:txBody>
      </p:sp>
      <p:sp>
        <p:nvSpPr>
          <p:cNvPr id="203" name="Google Shape;203;p29"/>
          <p:cNvSpPr txBox="1">
            <a:spLocks noGrp="1"/>
          </p:cNvSpPr>
          <p:nvPr>
            <p:ph type="body" idx="1"/>
          </p:nvPr>
        </p:nvSpPr>
        <p:spPr>
          <a:xfrm>
            <a:off x="311700" y="1225225"/>
            <a:ext cx="8520600" cy="3638400"/>
          </a:xfrm>
          <a:prstGeom prst="rect">
            <a:avLst/>
          </a:prstGeom>
        </p:spPr>
        <p:txBody>
          <a:bodyPr spcFirstLastPara="1" wrap="square" lIns="91425" tIns="91425" rIns="91425" bIns="91425" anchor="t" anchorCtr="0">
            <a:normAutofit fontScale="92500"/>
          </a:bodyPr>
          <a:lstStyle/>
          <a:p>
            <a:pPr marL="457200" lvl="0" indent="0" algn="l" rtl="0">
              <a:spcBef>
                <a:spcPts val="0"/>
              </a:spcBef>
              <a:spcAft>
                <a:spcPts val="0"/>
              </a:spcAft>
              <a:buNone/>
            </a:pPr>
            <a:endParaRPr/>
          </a:p>
          <a:p>
            <a:pPr marL="457200" lvl="0" indent="-342900" algn="l" rtl="0">
              <a:spcBef>
                <a:spcPts val="1200"/>
              </a:spcBef>
              <a:spcAft>
                <a:spcPts val="0"/>
              </a:spcAft>
              <a:buSzPts val="1800"/>
              <a:buChar char="●"/>
            </a:pPr>
            <a:r>
              <a:rPr lang="de"/>
              <a:t>Handlungs- und Alltagsnähe, Anschaulichkeit, Lebensweltbezug</a:t>
            </a:r>
            <a:endParaRPr/>
          </a:p>
          <a:p>
            <a:pPr marL="457200" lvl="0" indent="-342900" algn="l" rtl="0">
              <a:spcBef>
                <a:spcPts val="0"/>
              </a:spcBef>
              <a:spcAft>
                <a:spcPts val="0"/>
              </a:spcAft>
              <a:buSzPts val="1800"/>
              <a:buChar char="●"/>
            </a:pPr>
            <a:r>
              <a:rPr lang="de"/>
              <a:t>kognitive Aktivierung: produktives Erforschen, Entdecken, Erkennen, Ausprobieren und Anwenden</a:t>
            </a:r>
            <a:endParaRPr/>
          </a:p>
          <a:p>
            <a:pPr marL="457200" lvl="0" indent="-342900" algn="l" rtl="0">
              <a:spcBef>
                <a:spcPts val="0"/>
              </a:spcBef>
              <a:spcAft>
                <a:spcPts val="0"/>
              </a:spcAft>
              <a:buSzPts val="1800"/>
              <a:buChar char="●"/>
            </a:pPr>
            <a:r>
              <a:rPr lang="de"/>
              <a:t>Differenzierung: verschiedene Anspruchsniveaus, Perspektiven, Lernwege und Zugangsweisen</a:t>
            </a:r>
            <a:endParaRPr/>
          </a:p>
          <a:p>
            <a:pPr marL="457200" lvl="0" indent="-342900" algn="l" rtl="0">
              <a:spcBef>
                <a:spcPts val="0"/>
              </a:spcBef>
              <a:spcAft>
                <a:spcPts val="0"/>
              </a:spcAft>
              <a:buSzPts val="1800"/>
              <a:buChar char="●"/>
            </a:pPr>
            <a:r>
              <a:rPr lang="de"/>
              <a:t>Entwicklung überfachlicher Kompetenzen durch eigenständiges, selbstgesteuertes sowie kooperatives Lernen</a:t>
            </a:r>
            <a:endParaRPr/>
          </a:p>
          <a:p>
            <a:pPr marL="457200" lvl="0" indent="-342900" algn="l" rtl="0">
              <a:spcBef>
                <a:spcPts val="0"/>
              </a:spcBef>
              <a:spcAft>
                <a:spcPts val="0"/>
              </a:spcAft>
              <a:buSzPts val="1800"/>
              <a:buChar char="●"/>
            </a:pPr>
            <a:r>
              <a:rPr lang="de"/>
              <a:t>offene und komplexe Aufgaben (statt nachvollziehendes Reproduzieren)</a:t>
            </a:r>
            <a:endParaRPr/>
          </a:p>
          <a:p>
            <a:pPr marL="0" lvl="0" indent="0" algn="l" rtl="0">
              <a:spcBef>
                <a:spcPts val="1200"/>
              </a:spcBef>
              <a:spcAft>
                <a:spcPts val="0"/>
              </a:spcAft>
              <a:buNone/>
            </a:pPr>
            <a:endParaRPr/>
          </a:p>
          <a:p>
            <a:pPr marL="0" lvl="0" indent="0" algn="l" rtl="0">
              <a:spcBef>
                <a:spcPts val="1200"/>
              </a:spcBef>
              <a:spcAft>
                <a:spcPts val="1200"/>
              </a:spcAft>
              <a:buNone/>
            </a:pPr>
            <a:r>
              <a:rPr lang="de" sz="1100"/>
              <a:t>vgl. PH Bern: “Was sind kompetenzorientierte Aufgaben?”, 09.06.2021</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0" y="0"/>
            <a:ext cx="7555200" cy="999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Feedback &amp; Abschlusszertifikate</a:t>
            </a:r>
            <a:endParaRPr/>
          </a:p>
        </p:txBody>
      </p:sp>
      <p:pic>
        <p:nvPicPr>
          <p:cNvPr id="209" name="Google Shape;209;p30"/>
          <p:cNvPicPr preferRelativeResize="0"/>
          <p:nvPr/>
        </p:nvPicPr>
        <p:blipFill>
          <a:blip r:embed="rId3">
            <a:alphaModFix/>
          </a:blip>
          <a:stretch>
            <a:fillRect/>
          </a:stretch>
        </p:blipFill>
        <p:spPr>
          <a:xfrm>
            <a:off x="152400" y="1151700"/>
            <a:ext cx="3949569" cy="3839400"/>
          </a:xfrm>
          <a:prstGeom prst="rect">
            <a:avLst/>
          </a:prstGeom>
          <a:noFill/>
          <a:ln>
            <a:noFill/>
          </a:ln>
        </p:spPr>
      </p:pic>
      <p:pic>
        <p:nvPicPr>
          <p:cNvPr id="210" name="Google Shape;210;p30"/>
          <p:cNvPicPr preferRelativeResize="0"/>
          <p:nvPr/>
        </p:nvPicPr>
        <p:blipFill>
          <a:blip r:embed="rId4">
            <a:alphaModFix/>
          </a:blip>
          <a:stretch>
            <a:fillRect/>
          </a:stretch>
        </p:blipFill>
        <p:spPr>
          <a:xfrm>
            <a:off x="4495619" y="1151700"/>
            <a:ext cx="4608572" cy="38393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0" y="0"/>
            <a:ext cx="7555200" cy="999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Feedback &amp; Abschlusszertifikate</a:t>
            </a:r>
            <a:endParaRPr/>
          </a:p>
        </p:txBody>
      </p:sp>
      <p:pic>
        <p:nvPicPr>
          <p:cNvPr id="216" name="Google Shape;216;p31"/>
          <p:cNvPicPr preferRelativeResize="0"/>
          <p:nvPr/>
        </p:nvPicPr>
        <p:blipFill>
          <a:blip r:embed="rId3">
            <a:alphaModFix/>
          </a:blip>
          <a:stretch>
            <a:fillRect/>
          </a:stretch>
        </p:blipFill>
        <p:spPr>
          <a:xfrm>
            <a:off x="491728" y="1151700"/>
            <a:ext cx="4631350" cy="3501775"/>
          </a:xfrm>
          <a:prstGeom prst="rect">
            <a:avLst/>
          </a:prstGeom>
          <a:noFill/>
          <a:ln>
            <a:noFill/>
          </a:ln>
        </p:spPr>
      </p:pic>
      <p:pic>
        <p:nvPicPr>
          <p:cNvPr id="2" name="Picture 1" descr="A paper with text and pictures on it&#10;&#10;AI-generated content may be incorrect.">
            <a:extLst>
              <a:ext uri="{FF2B5EF4-FFF2-40B4-BE49-F238E27FC236}">
                <a16:creationId xmlns:a16="http://schemas.microsoft.com/office/drawing/2014/main" id="{BAC1CD9D-D53A-7A11-0114-312FC198A030}"/>
              </a:ext>
            </a:extLst>
          </p:cNvPr>
          <p:cNvPicPr>
            <a:picLocks noChangeAspect="1"/>
          </p:cNvPicPr>
          <p:nvPr/>
        </p:nvPicPr>
        <p:blipFill>
          <a:blip r:embed="rId4"/>
          <a:stretch>
            <a:fillRect/>
          </a:stretch>
        </p:blipFill>
        <p:spPr>
          <a:xfrm>
            <a:off x="5638108" y="1148952"/>
            <a:ext cx="2475502" cy="342900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2"/>
          <p:cNvSpPr txBox="1">
            <a:spLocks noGrp="1"/>
          </p:cNvSpPr>
          <p:nvPr>
            <p:ph type="title"/>
          </p:nvPr>
        </p:nvSpPr>
        <p:spPr>
          <a:xfrm>
            <a:off x="0" y="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kompetenzorientierte Bewertung</a:t>
            </a:r>
            <a:endParaRPr/>
          </a:p>
        </p:txBody>
      </p:sp>
      <p:pic>
        <p:nvPicPr>
          <p:cNvPr id="2" name="Picture 1" descr="A screenshot of a computer&#10;&#10;AI-generated content may be incorrect.">
            <a:extLst>
              <a:ext uri="{FF2B5EF4-FFF2-40B4-BE49-F238E27FC236}">
                <a16:creationId xmlns:a16="http://schemas.microsoft.com/office/drawing/2014/main" id="{D89C23F6-7A6D-28BC-F083-2D4ACF1CB1DD}"/>
              </a:ext>
            </a:extLst>
          </p:cNvPr>
          <p:cNvPicPr>
            <a:picLocks noChangeAspect="1"/>
          </p:cNvPicPr>
          <p:nvPr/>
        </p:nvPicPr>
        <p:blipFill>
          <a:blip r:embed="rId3"/>
          <a:stretch>
            <a:fillRect/>
          </a:stretch>
        </p:blipFill>
        <p:spPr>
          <a:xfrm>
            <a:off x="726674" y="833437"/>
            <a:ext cx="7065574" cy="40540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Inhalte</a:t>
            </a:r>
            <a:endParaRPr/>
          </a:p>
        </p:txBody>
      </p:sp>
      <p:sp>
        <p:nvSpPr>
          <p:cNvPr id="69" name="Google Shape;69;p14"/>
          <p:cNvSpPr txBox="1"/>
          <p:nvPr/>
        </p:nvSpPr>
        <p:spPr>
          <a:xfrm>
            <a:off x="1303800" y="2131275"/>
            <a:ext cx="7521300" cy="18009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Nunito"/>
              <a:buAutoNum type="arabicPeriod"/>
            </a:pPr>
            <a:r>
              <a:rPr lang="de" sz="2100" dirty="0">
                <a:latin typeface="Nunito"/>
                <a:ea typeface="Nunito"/>
                <a:cs typeface="Nunito"/>
                <a:sym typeface="Nunito"/>
              </a:rPr>
              <a:t>Kompetenzorientierung und Lehrpläne NEU</a:t>
            </a:r>
            <a:endParaRPr sz="2100" dirty="0">
              <a:latin typeface="Nunito"/>
              <a:ea typeface="Nunito"/>
              <a:cs typeface="Nunito"/>
              <a:sym typeface="Nunito"/>
            </a:endParaRPr>
          </a:p>
          <a:p>
            <a:pPr marL="457200" lvl="0" indent="-361950" algn="l" rtl="0">
              <a:spcBef>
                <a:spcPts val="0"/>
              </a:spcBef>
              <a:spcAft>
                <a:spcPts val="0"/>
              </a:spcAft>
              <a:buSzPts val="2100"/>
              <a:buFont typeface="Nunito"/>
              <a:buAutoNum type="arabicPeriod"/>
            </a:pPr>
            <a:r>
              <a:rPr lang="de" sz="2100" dirty="0">
                <a:latin typeface="Nunito"/>
                <a:ea typeface="Nunito"/>
                <a:cs typeface="Nunito"/>
                <a:sym typeface="Nunito"/>
              </a:rPr>
              <a:t>TSNmoodle Kurse &amp; Materialien</a:t>
            </a:r>
            <a:endParaRPr sz="2100" dirty="0">
              <a:latin typeface="Nunito"/>
              <a:ea typeface="Nunito"/>
              <a:cs typeface="Nunito"/>
              <a:sym typeface="Nunito"/>
            </a:endParaRPr>
          </a:p>
          <a:p>
            <a:pPr marL="457200" lvl="0" indent="-361950" algn="l" rtl="0">
              <a:spcBef>
                <a:spcPts val="0"/>
              </a:spcBef>
              <a:spcAft>
                <a:spcPts val="0"/>
              </a:spcAft>
              <a:buSzPts val="2100"/>
              <a:buFont typeface="Nunito"/>
              <a:buAutoNum type="arabicPeriod"/>
            </a:pPr>
            <a:r>
              <a:rPr lang="de" sz="2100" dirty="0">
                <a:latin typeface="Nunito"/>
                <a:ea typeface="Nunito"/>
                <a:cs typeface="Nunito"/>
                <a:sym typeface="Nunito"/>
              </a:rPr>
              <a:t>Feedback &amp; Bewertung</a:t>
            </a:r>
            <a:endParaRPr sz="2100" dirty="0">
              <a:latin typeface="Nunito"/>
              <a:ea typeface="Nunito"/>
              <a:cs typeface="Nunito"/>
              <a:sym typeface="Nunito"/>
            </a:endParaRPr>
          </a:p>
          <a:p>
            <a:pPr marL="457200" lvl="0" indent="-361950" algn="l" rtl="0">
              <a:spcBef>
                <a:spcPts val="0"/>
              </a:spcBef>
              <a:spcAft>
                <a:spcPts val="0"/>
              </a:spcAft>
              <a:buSzPts val="2100"/>
              <a:buFont typeface="Nunito"/>
              <a:buAutoNum type="arabicPeriod"/>
            </a:pPr>
            <a:r>
              <a:rPr lang="de" sz="2100" dirty="0">
                <a:latin typeface="Nunito"/>
                <a:ea typeface="Nunito"/>
                <a:cs typeface="Nunito"/>
                <a:sym typeface="Nunito"/>
              </a:rPr>
              <a:t>Kurssicherungen</a:t>
            </a:r>
            <a:endParaRPr sz="2100" dirty="0">
              <a:latin typeface="Nunito"/>
              <a:ea typeface="Nunito"/>
              <a:cs typeface="Nunito"/>
              <a:sym typeface="Nunito"/>
            </a:endParaRPr>
          </a:p>
          <a:p>
            <a:pPr marL="457200" lvl="0" indent="-361950" algn="l" rtl="0">
              <a:spcBef>
                <a:spcPts val="0"/>
              </a:spcBef>
              <a:spcAft>
                <a:spcPts val="0"/>
              </a:spcAft>
              <a:buSzPts val="2100"/>
              <a:buFont typeface="Nunito"/>
              <a:buAutoNum type="arabicPeriod"/>
            </a:pPr>
            <a:r>
              <a:rPr lang="de" sz="2100" dirty="0">
                <a:latin typeface="Nunito"/>
                <a:ea typeface="Nunito"/>
                <a:cs typeface="Nunito"/>
                <a:sym typeface="Nunito"/>
              </a:rPr>
              <a:t>Fragen</a:t>
            </a:r>
            <a:endParaRPr sz="2100" dirty="0">
              <a:latin typeface="Nunito"/>
              <a:ea typeface="Nunito"/>
              <a:cs typeface="Nunito"/>
              <a:sym typeface="Nunito"/>
            </a:endParaRPr>
          </a:p>
        </p:txBody>
      </p:sp>
      <p:pic>
        <p:nvPicPr>
          <p:cNvPr id="70" name="Google Shape;70;p14"/>
          <p:cNvPicPr preferRelativeResize="0"/>
          <p:nvPr/>
        </p:nvPicPr>
        <p:blipFill>
          <a:blip r:embed="rId3">
            <a:alphaModFix/>
          </a:blip>
          <a:stretch>
            <a:fillRect/>
          </a:stretch>
        </p:blipFill>
        <p:spPr>
          <a:xfrm>
            <a:off x="6735750" y="82500"/>
            <a:ext cx="2289775" cy="2289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title"/>
          </p:nvPr>
        </p:nvSpPr>
        <p:spPr>
          <a:xfrm>
            <a:off x="0" y="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kompetenzorientierte Bewertung</a:t>
            </a:r>
            <a:endParaRPr/>
          </a:p>
        </p:txBody>
      </p:sp>
      <p:pic>
        <p:nvPicPr>
          <p:cNvPr id="2" name="Picture 1" descr="A screenshot of a white sheet with text&#10;&#10;AI-generated content may be incorrect.">
            <a:extLst>
              <a:ext uri="{FF2B5EF4-FFF2-40B4-BE49-F238E27FC236}">
                <a16:creationId xmlns:a16="http://schemas.microsoft.com/office/drawing/2014/main" id="{2BC588D9-6EAB-EC5D-4BE9-21ADFAE66F75}"/>
              </a:ext>
            </a:extLst>
          </p:cNvPr>
          <p:cNvPicPr>
            <a:picLocks noChangeAspect="1"/>
          </p:cNvPicPr>
          <p:nvPr/>
        </p:nvPicPr>
        <p:blipFill>
          <a:blip r:embed="rId3"/>
          <a:stretch>
            <a:fillRect/>
          </a:stretch>
        </p:blipFill>
        <p:spPr>
          <a:xfrm>
            <a:off x="345281" y="832766"/>
            <a:ext cx="8453438" cy="419829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0" y="2047875"/>
            <a:ext cx="8520600" cy="831300"/>
          </a:xfrm>
          <a:prstGeom prst="rect">
            <a:avLst/>
          </a:prstGeom>
        </p:spPr>
        <p:txBody>
          <a:bodyPr spcFirstLastPara="1" wrap="square" lIns="91425" tIns="91425" rIns="91425" bIns="91425" anchor="b" anchorCtr="0">
            <a:normAutofit fontScale="90000"/>
          </a:bodyPr>
          <a:lstStyle/>
          <a:p>
            <a:r>
              <a:rPr lang="de" dirty="0"/>
              <a:t>kompetenzorientierte</a:t>
            </a:r>
            <a:br>
              <a:rPr lang="de" dirty="0"/>
            </a:br>
            <a:r>
              <a:rPr lang="de" dirty="0"/>
              <a:t>Bewertung</a:t>
            </a:r>
            <a:endParaRPr dirty="0"/>
          </a:p>
        </p:txBody>
      </p:sp>
      <p:pic>
        <p:nvPicPr>
          <p:cNvPr id="2" name="Picture 1" descr="A screenshot of a computer&#10;&#10;AI-generated content may be incorrect.">
            <a:extLst>
              <a:ext uri="{FF2B5EF4-FFF2-40B4-BE49-F238E27FC236}">
                <a16:creationId xmlns:a16="http://schemas.microsoft.com/office/drawing/2014/main" id="{AF8289FF-592A-4F97-06D4-34E7E511B808}"/>
              </a:ext>
            </a:extLst>
          </p:cNvPr>
          <p:cNvPicPr>
            <a:picLocks noChangeAspect="1"/>
          </p:cNvPicPr>
          <p:nvPr/>
        </p:nvPicPr>
        <p:blipFill>
          <a:blip r:embed="rId3"/>
          <a:stretch>
            <a:fillRect/>
          </a:stretch>
        </p:blipFill>
        <p:spPr>
          <a:xfrm>
            <a:off x="4574494" y="255985"/>
            <a:ext cx="3596651" cy="441721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562325" y="0"/>
            <a:ext cx="7555200" cy="999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e"/>
              <a:t>Wie komme ich zu den Kursen?</a:t>
            </a:r>
            <a:endParaRPr/>
          </a:p>
        </p:txBody>
      </p:sp>
      <p:sp>
        <p:nvSpPr>
          <p:cNvPr id="241" name="Google Shape;241;p35"/>
          <p:cNvSpPr txBox="1"/>
          <p:nvPr/>
        </p:nvSpPr>
        <p:spPr>
          <a:xfrm>
            <a:off x="1302000" y="4436125"/>
            <a:ext cx="654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
        <p:nvSpPr>
          <p:cNvPr id="242" name="Google Shape;242;p35"/>
          <p:cNvSpPr txBox="1"/>
          <p:nvPr/>
        </p:nvSpPr>
        <p:spPr>
          <a:xfrm>
            <a:off x="1069925" y="4016000"/>
            <a:ext cx="65400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1900">
                <a:latin typeface="Nunito"/>
                <a:ea typeface="Nunito"/>
                <a:cs typeface="Nunito"/>
                <a:sym typeface="Nunito"/>
              </a:rPr>
              <a:t>Import bzw. Wiederherstellung im eigenen Schulmoodle</a:t>
            </a:r>
            <a:endParaRPr sz="1900">
              <a:latin typeface="Nunito"/>
              <a:ea typeface="Nunito"/>
              <a:cs typeface="Nunito"/>
              <a:sym typeface="Nunito"/>
            </a:endParaRPr>
          </a:p>
          <a:p>
            <a:pPr marL="0" lvl="0" indent="0" algn="ctr" rtl="0">
              <a:spcBef>
                <a:spcPts val="0"/>
              </a:spcBef>
              <a:spcAft>
                <a:spcPts val="0"/>
              </a:spcAft>
              <a:buNone/>
            </a:pPr>
            <a:r>
              <a:rPr lang="de" sz="1900">
                <a:latin typeface="Nunito"/>
                <a:ea typeface="Nunito"/>
                <a:cs typeface="Nunito"/>
                <a:sym typeface="Nunito"/>
              </a:rPr>
              <a:t>oder</a:t>
            </a:r>
            <a:endParaRPr sz="1900">
              <a:latin typeface="Nunito"/>
              <a:ea typeface="Nunito"/>
              <a:cs typeface="Nunito"/>
              <a:sym typeface="Nunito"/>
            </a:endParaRPr>
          </a:p>
          <a:p>
            <a:pPr marL="0" lvl="0" indent="0" algn="ctr" rtl="0">
              <a:spcBef>
                <a:spcPts val="0"/>
              </a:spcBef>
              <a:spcAft>
                <a:spcPts val="0"/>
              </a:spcAft>
              <a:buNone/>
            </a:pPr>
            <a:r>
              <a:rPr lang="de" sz="1900">
                <a:latin typeface="Nunito"/>
                <a:ea typeface="Nunito"/>
                <a:cs typeface="Nunito"/>
                <a:sym typeface="Nunito"/>
              </a:rPr>
              <a:t>Nutzung als offener Moodlekurs</a:t>
            </a:r>
            <a:endParaRPr sz="1900">
              <a:latin typeface="Nunito"/>
              <a:ea typeface="Nunito"/>
              <a:cs typeface="Nunito"/>
              <a:sym typeface="Nunito"/>
            </a:endParaRPr>
          </a:p>
        </p:txBody>
      </p:sp>
      <p:pic>
        <p:nvPicPr>
          <p:cNvPr id="243" name="Google Shape;243;p35">
            <a:hlinkClick r:id="rId3"/>
          </p:cNvPr>
          <p:cNvPicPr preferRelativeResize="0"/>
          <p:nvPr/>
        </p:nvPicPr>
        <p:blipFill>
          <a:blip r:embed="rId4">
            <a:alphaModFix/>
          </a:blip>
          <a:stretch>
            <a:fillRect/>
          </a:stretch>
        </p:blipFill>
        <p:spPr>
          <a:xfrm>
            <a:off x="2796325" y="999300"/>
            <a:ext cx="2756601" cy="27566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F85F-BEB7-F5D9-7A93-DE36AA749498}"/>
              </a:ext>
            </a:extLst>
          </p:cNvPr>
          <p:cNvSpPr>
            <a:spLocks noGrp="1"/>
          </p:cNvSpPr>
          <p:nvPr>
            <p:ph type="title"/>
          </p:nvPr>
        </p:nvSpPr>
        <p:spPr/>
        <p:txBody>
          <a:bodyPr/>
          <a:lstStyle/>
          <a:p>
            <a:r>
              <a:rPr lang="de-AT" dirty="0"/>
              <a:t>Kurse importieren</a:t>
            </a:r>
            <a:endParaRPr lang="it-IT" dirty="0"/>
          </a:p>
        </p:txBody>
      </p:sp>
      <p:pic>
        <p:nvPicPr>
          <p:cNvPr id="5" name="Picture 4">
            <a:extLst>
              <a:ext uri="{FF2B5EF4-FFF2-40B4-BE49-F238E27FC236}">
                <a16:creationId xmlns:a16="http://schemas.microsoft.com/office/drawing/2014/main" id="{3100D41A-3139-2EC6-FAD3-FA30BD83514E}"/>
              </a:ext>
            </a:extLst>
          </p:cNvPr>
          <p:cNvPicPr>
            <a:picLocks noChangeAspect="1"/>
          </p:cNvPicPr>
          <p:nvPr/>
        </p:nvPicPr>
        <p:blipFill>
          <a:blip r:embed="rId2"/>
          <a:stretch>
            <a:fillRect/>
          </a:stretch>
        </p:blipFill>
        <p:spPr>
          <a:xfrm>
            <a:off x="311700" y="1265128"/>
            <a:ext cx="4645320" cy="2985576"/>
          </a:xfrm>
          <a:prstGeom prst="rect">
            <a:avLst/>
          </a:prstGeom>
        </p:spPr>
      </p:pic>
      <p:pic>
        <p:nvPicPr>
          <p:cNvPr id="7" name="Picture 6">
            <a:extLst>
              <a:ext uri="{FF2B5EF4-FFF2-40B4-BE49-F238E27FC236}">
                <a16:creationId xmlns:a16="http://schemas.microsoft.com/office/drawing/2014/main" id="{9F40AD2E-AC59-3B99-0DCB-A0708E4A38B3}"/>
              </a:ext>
            </a:extLst>
          </p:cNvPr>
          <p:cNvPicPr>
            <a:picLocks noChangeAspect="1"/>
          </p:cNvPicPr>
          <p:nvPr/>
        </p:nvPicPr>
        <p:blipFill>
          <a:blip r:embed="rId3"/>
          <a:stretch>
            <a:fillRect/>
          </a:stretch>
        </p:blipFill>
        <p:spPr>
          <a:xfrm>
            <a:off x="4572000" y="2214333"/>
            <a:ext cx="4119217" cy="2494245"/>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9F62ADC6-AE99-177D-73D0-B3DFC166847D}"/>
                  </a:ext>
                </a:extLst>
              </p14:cNvPr>
              <p14:cNvContentPartPr/>
              <p14:nvPr/>
            </p14:nvContentPartPr>
            <p14:xfrm>
              <a:off x="3757591" y="3202008"/>
              <a:ext cx="138240" cy="167400"/>
            </p14:xfrm>
          </p:contentPart>
        </mc:Choice>
        <mc:Fallback xmlns="">
          <p:pic>
            <p:nvPicPr>
              <p:cNvPr id="8" name="Ink 7">
                <a:extLst>
                  <a:ext uri="{FF2B5EF4-FFF2-40B4-BE49-F238E27FC236}">
                    <a16:creationId xmlns:a16="http://schemas.microsoft.com/office/drawing/2014/main" id="{9F62ADC6-AE99-177D-73D0-B3DFC166847D}"/>
                  </a:ext>
                </a:extLst>
              </p:cNvPr>
              <p:cNvPicPr/>
              <p:nvPr/>
            </p:nvPicPr>
            <p:blipFill>
              <a:blip r:embed="rId5"/>
              <a:stretch>
                <a:fillRect/>
              </a:stretch>
            </p:blipFill>
            <p:spPr>
              <a:xfrm>
                <a:off x="3751471" y="3195888"/>
                <a:ext cx="150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7841D856-D4C5-CC03-53A4-FEBCFC62E6F6}"/>
                  </a:ext>
                </a:extLst>
              </p14:cNvPr>
              <p14:cNvContentPartPr/>
              <p14:nvPr/>
            </p14:nvContentPartPr>
            <p14:xfrm>
              <a:off x="8152471" y="2736528"/>
              <a:ext cx="140760" cy="245160"/>
            </p14:xfrm>
          </p:contentPart>
        </mc:Choice>
        <mc:Fallback xmlns="">
          <p:pic>
            <p:nvPicPr>
              <p:cNvPr id="9" name="Ink 8">
                <a:extLst>
                  <a:ext uri="{FF2B5EF4-FFF2-40B4-BE49-F238E27FC236}">
                    <a16:creationId xmlns:a16="http://schemas.microsoft.com/office/drawing/2014/main" id="{7841D856-D4C5-CC03-53A4-FEBCFC62E6F6}"/>
                  </a:ext>
                </a:extLst>
              </p:cNvPr>
              <p:cNvPicPr/>
              <p:nvPr/>
            </p:nvPicPr>
            <p:blipFill>
              <a:blip r:embed="rId7"/>
              <a:stretch>
                <a:fillRect/>
              </a:stretch>
            </p:blipFill>
            <p:spPr>
              <a:xfrm>
                <a:off x="8146351" y="2730408"/>
                <a:ext cx="153000" cy="257400"/>
              </a:xfrm>
              <a:prstGeom prst="rect">
                <a:avLst/>
              </a:prstGeom>
            </p:spPr>
          </p:pic>
        </mc:Fallback>
      </mc:AlternateContent>
    </p:spTree>
    <p:extLst>
      <p:ext uri="{BB962C8B-B14F-4D97-AF65-F5344CB8AC3E}">
        <p14:creationId xmlns:p14="http://schemas.microsoft.com/office/powerpoint/2010/main" val="2493283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7"/>
          <p:cNvSpPr txBox="1">
            <a:spLocks noGrp="1"/>
          </p:cNvSpPr>
          <p:nvPr>
            <p:ph type="body" idx="1"/>
          </p:nvPr>
        </p:nvSpPr>
        <p:spPr>
          <a:xfrm>
            <a:off x="311700" y="305600"/>
            <a:ext cx="8520600" cy="33540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de" sz="4100" b="1">
                <a:latin typeface="Economica"/>
                <a:ea typeface="Economica"/>
                <a:cs typeface="Economica"/>
                <a:sym typeface="Economica"/>
              </a:rPr>
              <a:t>Fragen &amp; Diskussion</a:t>
            </a:r>
            <a:endParaRPr sz="4100" b="1">
              <a:latin typeface="Economica"/>
              <a:ea typeface="Economica"/>
              <a:cs typeface="Economica"/>
              <a:sym typeface="Economica"/>
            </a:endParaRPr>
          </a:p>
        </p:txBody>
      </p:sp>
      <p:pic>
        <p:nvPicPr>
          <p:cNvPr id="256" name="Google Shape;256;p37"/>
          <p:cNvPicPr preferRelativeResize="0"/>
          <p:nvPr/>
        </p:nvPicPr>
        <p:blipFill>
          <a:blip r:embed="rId3">
            <a:alphaModFix/>
          </a:blip>
          <a:stretch>
            <a:fillRect/>
          </a:stretch>
        </p:blipFill>
        <p:spPr>
          <a:xfrm>
            <a:off x="2759020" y="2021825"/>
            <a:ext cx="3625949" cy="2334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8"/>
          <p:cNvSpPr txBox="1">
            <a:spLocks noGrp="1"/>
          </p:cNvSpPr>
          <p:nvPr>
            <p:ph type="title"/>
          </p:nvPr>
        </p:nvSpPr>
        <p:spPr>
          <a:xfrm>
            <a:off x="794400" y="695075"/>
            <a:ext cx="7555200" cy="265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de"/>
              <a:t>VIELEN HERZLICHEN DANK FÜR DIE AUFMERKSAMKEIT!</a:t>
            </a:r>
            <a:endParaRPr/>
          </a:p>
        </p:txBody>
      </p:sp>
      <p:sp>
        <p:nvSpPr>
          <p:cNvPr id="262" name="Google Shape;262;p38"/>
          <p:cNvSpPr txBox="1"/>
          <p:nvPr/>
        </p:nvSpPr>
        <p:spPr>
          <a:xfrm>
            <a:off x="1302000" y="4436125"/>
            <a:ext cx="6540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a:p>
            <a:pPr marL="0" lvl="0" indent="0" algn="l" rtl="0">
              <a:spcBef>
                <a:spcPts val="0"/>
              </a:spcBef>
              <a:spcAft>
                <a:spcPts val="0"/>
              </a:spcAft>
              <a:buNone/>
            </a:pPr>
            <a:endParaRPr>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Kompetenzorientierung und Lehrpläne NEU</a:t>
            </a:r>
            <a:endParaRPr/>
          </a:p>
        </p:txBody>
      </p:sp>
      <p:sp>
        <p:nvSpPr>
          <p:cNvPr id="85" name="Google Shape;85;p16"/>
          <p:cNvSpPr txBox="1"/>
          <p:nvPr/>
        </p:nvSpPr>
        <p:spPr>
          <a:xfrm>
            <a:off x="1421925" y="4651850"/>
            <a:ext cx="654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Nunito"/>
              <a:ea typeface="Nunito"/>
              <a:cs typeface="Nunito"/>
              <a:sym typeface="Nunito"/>
            </a:endParaRPr>
          </a:p>
        </p:txBody>
      </p:sp>
      <p:sp>
        <p:nvSpPr>
          <p:cNvPr id="86" name="Google Shape;86;p16"/>
          <p:cNvSpPr txBox="1"/>
          <p:nvPr/>
        </p:nvSpPr>
        <p:spPr>
          <a:xfrm>
            <a:off x="1302000" y="1416200"/>
            <a:ext cx="65400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500">
              <a:latin typeface="Nunito"/>
              <a:ea typeface="Nunito"/>
              <a:cs typeface="Nunito"/>
              <a:sym typeface="Nunito"/>
            </a:endParaRPr>
          </a:p>
        </p:txBody>
      </p:sp>
      <p:sp>
        <p:nvSpPr>
          <p:cNvPr id="87" name="Google Shape;87;p16"/>
          <p:cNvSpPr txBox="1"/>
          <p:nvPr/>
        </p:nvSpPr>
        <p:spPr>
          <a:xfrm>
            <a:off x="4572000" y="4143950"/>
            <a:ext cx="436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8" name="Google Shape;88;p16"/>
          <p:cNvSpPr txBox="1">
            <a:spLocks noGrp="1"/>
          </p:cNvSpPr>
          <p:nvPr>
            <p:ph type="body" idx="1"/>
          </p:nvPr>
        </p:nvSpPr>
        <p:spPr>
          <a:xfrm>
            <a:off x="311700" y="1225225"/>
            <a:ext cx="8520600" cy="3580500"/>
          </a:xfrm>
          <a:prstGeom prst="rect">
            <a:avLst/>
          </a:prstGeom>
        </p:spPr>
        <p:txBody>
          <a:bodyPr spcFirstLastPara="1" wrap="square" lIns="91425" tIns="91425" rIns="91425" bIns="91425" anchor="t" anchorCtr="0">
            <a:normAutofit lnSpcReduction="10000"/>
          </a:bodyPr>
          <a:lstStyle/>
          <a:p>
            <a:pPr marL="457200" lvl="0" indent="0" algn="l" rtl="0">
              <a:spcBef>
                <a:spcPts val="0"/>
              </a:spcBef>
              <a:spcAft>
                <a:spcPts val="0"/>
              </a:spcAft>
              <a:buNone/>
            </a:pPr>
            <a:endParaRPr/>
          </a:p>
          <a:p>
            <a:pPr marL="457200" lvl="0" indent="-342900" algn="l" rtl="0">
              <a:spcBef>
                <a:spcPts val="1200"/>
              </a:spcBef>
              <a:spcAft>
                <a:spcPts val="0"/>
              </a:spcAft>
              <a:buSzPts val="1800"/>
              <a:buChar char="●"/>
            </a:pPr>
            <a:r>
              <a:rPr lang="de" b="1" dirty="0">
                <a:highlight>
                  <a:srgbClr val="FFFF00"/>
                </a:highlight>
              </a:rPr>
              <a:t>handlungsorientierte</a:t>
            </a:r>
            <a:r>
              <a:rPr lang="de" dirty="0">
                <a:highlight>
                  <a:srgbClr val="FFFF00"/>
                </a:highlight>
              </a:rPr>
              <a:t> </a:t>
            </a:r>
            <a:r>
              <a:rPr lang="de" dirty="0"/>
              <a:t>Kompetenzen und Anwendungsbereiche (kein klassischer „Lehrstoff“ mehr)</a:t>
            </a:r>
            <a:endParaRPr/>
          </a:p>
          <a:p>
            <a:pPr marL="457200" lvl="0" indent="-342900" algn="l" rtl="0">
              <a:spcBef>
                <a:spcPts val="0"/>
              </a:spcBef>
              <a:spcAft>
                <a:spcPts val="0"/>
              </a:spcAft>
              <a:buSzPts val="1800"/>
              <a:buChar char="●"/>
            </a:pPr>
            <a:r>
              <a:rPr lang="de" dirty="0"/>
              <a:t>Vernetzung mit anderen Unterrichtsgegenständen (</a:t>
            </a:r>
            <a:r>
              <a:rPr lang="de" b="1" dirty="0">
                <a:highlight>
                  <a:srgbClr val="FFFF00"/>
                </a:highlight>
              </a:rPr>
              <a:t>übergreifende</a:t>
            </a:r>
            <a:r>
              <a:rPr lang="de" dirty="0"/>
              <a:t> Themen)</a:t>
            </a:r>
            <a:endParaRPr/>
          </a:p>
          <a:p>
            <a:pPr marL="457200" lvl="0" indent="-342900" algn="l" rtl="0">
              <a:spcBef>
                <a:spcPts val="0"/>
              </a:spcBef>
              <a:spcAft>
                <a:spcPts val="0"/>
              </a:spcAft>
              <a:buSzPts val="1800"/>
              <a:buChar char="●"/>
            </a:pPr>
            <a:r>
              <a:rPr lang="de" dirty="0"/>
              <a:t>Fokus auf</a:t>
            </a:r>
            <a:r>
              <a:rPr lang="de" dirty="0">
                <a:highlight>
                  <a:srgbClr val="FFFF00"/>
                </a:highlight>
              </a:rPr>
              <a:t> </a:t>
            </a:r>
            <a:r>
              <a:rPr lang="de" b="1" dirty="0">
                <a:highlight>
                  <a:srgbClr val="FFFF00"/>
                </a:highlight>
              </a:rPr>
              <a:t>fachliche und überfachliche</a:t>
            </a:r>
            <a:r>
              <a:rPr lang="de" dirty="0"/>
              <a:t> Kompetenzen</a:t>
            </a:r>
            <a:endParaRPr/>
          </a:p>
          <a:p>
            <a:pPr marL="457200" lvl="0" indent="-342900" algn="l" rtl="0">
              <a:spcBef>
                <a:spcPts val="0"/>
              </a:spcBef>
              <a:spcAft>
                <a:spcPts val="0"/>
              </a:spcAft>
              <a:buSzPts val="1800"/>
              <a:buChar char="●"/>
            </a:pPr>
            <a:r>
              <a:rPr lang="de" dirty="0"/>
              <a:t>Fokus auf das </a:t>
            </a:r>
            <a:r>
              <a:rPr lang="de" b="1" dirty="0">
                <a:highlight>
                  <a:srgbClr val="FFFF00"/>
                </a:highlight>
              </a:rPr>
              <a:t>Wesentliche</a:t>
            </a:r>
            <a:r>
              <a:rPr lang="de" dirty="0"/>
              <a:t> &amp; Stärkung </a:t>
            </a:r>
            <a:r>
              <a:rPr lang="de" b="1" dirty="0">
                <a:highlight>
                  <a:srgbClr val="FFFF00"/>
                </a:highlight>
              </a:rPr>
              <a:t>zeitgemäßer</a:t>
            </a:r>
            <a:r>
              <a:rPr lang="de" dirty="0"/>
              <a:t> Inhalte</a:t>
            </a:r>
            <a:endParaRPr dirty="0"/>
          </a:p>
          <a:p>
            <a:pPr marL="457200" lvl="0" indent="0" algn="l" rtl="0">
              <a:spcBef>
                <a:spcPts val="1200"/>
              </a:spcBef>
              <a:spcAft>
                <a:spcPts val="0"/>
              </a:spcAft>
              <a:buNone/>
            </a:pPr>
            <a:endParaRPr sz="1200"/>
          </a:p>
          <a:p>
            <a:pPr marL="0" lvl="0" indent="0" algn="l" rtl="0">
              <a:spcBef>
                <a:spcPts val="1200"/>
              </a:spcBef>
              <a:spcAft>
                <a:spcPts val="0"/>
              </a:spcAft>
              <a:buNone/>
            </a:pPr>
            <a:endParaRPr sz="1100"/>
          </a:p>
          <a:p>
            <a:pPr marL="0" lvl="0" indent="0" algn="l" rtl="0">
              <a:spcBef>
                <a:spcPts val="1200"/>
              </a:spcBef>
              <a:spcAft>
                <a:spcPts val="1200"/>
              </a:spcAft>
              <a:buNone/>
            </a:pPr>
            <a:r>
              <a:rPr lang="de" sz="1100" dirty="0"/>
              <a:t>BMBWF: Lehrpläne NEU: Kernbotschaften, 18.07.2022, </a:t>
            </a:r>
            <a:r>
              <a:rPr lang="de" sz="1100" u="sng" dirty="0">
                <a:solidFill>
                  <a:schemeClr val="hlink"/>
                </a:solidFill>
                <a:hlinkClick r:id="rId3">
                  <a:extLst>
                    <a:ext uri="{A12FA001-AC4F-418D-AE19-62706E023703}">
                      <ahyp:hlinkClr xmlns:ahyp="http://schemas.microsoft.com/office/drawing/2018/hyperlinkcolor" val="tx"/>
                    </a:ext>
                  </a:extLst>
                </a:hlinkClick>
              </a:rPr>
              <a:t>https://www.paedagogikpaket.at/images/Kernbotschaften-LP.pdf</a:t>
            </a:r>
            <a:r>
              <a:rPr lang="de" sz="1100" dirty="0"/>
              <a:t> </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360747"/>
            <a:ext cx="8520600" cy="831300"/>
          </a:xfrm>
          <a:prstGeom prst="rect">
            <a:avLst/>
          </a:prstGeom>
        </p:spPr>
        <p:txBody>
          <a:bodyPr spcFirstLastPara="1" wrap="square" lIns="91425" tIns="91425" rIns="91425" bIns="91425" anchor="b" anchorCtr="0">
            <a:normAutofit/>
          </a:bodyPr>
          <a:lstStyle/>
          <a:p>
            <a:r>
              <a:rPr lang="de" dirty="0"/>
              <a:t>Förderung zentraler Kompetenzen wie</a:t>
            </a:r>
            <a:endParaRPr dirty="0"/>
          </a:p>
        </p:txBody>
      </p:sp>
      <p:sp>
        <p:nvSpPr>
          <p:cNvPr id="94" name="Google Shape;94;p17"/>
          <p:cNvSpPr txBox="1">
            <a:spLocks noGrp="1"/>
          </p:cNvSpPr>
          <p:nvPr>
            <p:ph type="body" idx="1"/>
          </p:nvPr>
        </p:nvSpPr>
        <p:spPr>
          <a:xfrm>
            <a:off x="311700" y="1466500"/>
            <a:ext cx="8520600" cy="3551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Open Sans"/>
              <a:buChar char="●"/>
            </a:pPr>
            <a:r>
              <a:rPr lang="de">
                <a:highlight>
                  <a:srgbClr val="FFFFFF"/>
                </a:highlight>
              </a:rPr>
              <a:t>den kompetenten Umgang mit </a:t>
            </a:r>
            <a:r>
              <a:rPr lang="de" b="1">
                <a:highlight>
                  <a:srgbClr val="FFFFFF"/>
                </a:highlight>
              </a:rPr>
              <a:t>Medien, Technologien, Informationen und Daten</a:t>
            </a:r>
            <a:r>
              <a:rPr lang="de">
                <a:highlight>
                  <a:srgbClr val="FFFFFF"/>
                </a:highlight>
              </a:rPr>
              <a:t>,</a:t>
            </a:r>
            <a:endParaRPr>
              <a:highlight>
                <a:srgbClr val="FFFFFF"/>
              </a:highlight>
            </a:endParaRPr>
          </a:p>
          <a:p>
            <a:pPr marL="457200" lvl="0" indent="-342900" algn="l" rtl="0">
              <a:spcBef>
                <a:spcPts val="0"/>
              </a:spcBef>
              <a:spcAft>
                <a:spcPts val="0"/>
              </a:spcAft>
              <a:buSzPts val="1800"/>
              <a:buFont typeface="Open Sans"/>
              <a:buChar char="●"/>
            </a:pPr>
            <a:r>
              <a:rPr lang="de">
                <a:highlight>
                  <a:srgbClr val="FFFFFF"/>
                </a:highlight>
              </a:rPr>
              <a:t>die </a:t>
            </a:r>
            <a:r>
              <a:rPr lang="de" b="1">
                <a:highlight>
                  <a:srgbClr val="FFFFFF"/>
                </a:highlight>
              </a:rPr>
              <a:t>digitale/virtuelle und persönliche Kommunikation</a:t>
            </a:r>
            <a:r>
              <a:rPr lang="de">
                <a:highlight>
                  <a:srgbClr val="FFFFFF"/>
                </a:highlight>
              </a:rPr>
              <a:t>, [...]</a:t>
            </a:r>
            <a:endParaRPr>
              <a:highlight>
                <a:srgbClr val="FFFFFF"/>
              </a:highlight>
            </a:endParaRPr>
          </a:p>
          <a:p>
            <a:pPr marL="457200" lvl="0" indent="-342900" algn="l" rtl="0">
              <a:spcBef>
                <a:spcPts val="0"/>
              </a:spcBef>
              <a:spcAft>
                <a:spcPts val="0"/>
              </a:spcAft>
              <a:buSzPts val="1800"/>
              <a:buFont typeface="Open Sans"/>
              <a:buChar char="●"/>
            </a:pPr>
            <a:r>
              <a:rPr lang="de">
                <a:highlight>
                  <a:srgbClr val="FFFFFF"/>
                </a:highlight>
              </a:rPr>
              <a:t>die </a:t>
            </a:r>
            <a:r>
              <a:rPr lang="de" b="1">
                <a:highlight>
                  <a:srgbClr val="FFFFFF"/>
                </a:highlight>
              </a:rPr>
              <a:t>Kreativität und Innovationsfähigkeit</a:t>
            </a:r>
            <a:r>
              <a:rPr lang="de">
                <a:highlight>
                  <a:srgbClr val="FFFFFF"/>
                </a:highlight>
              </a:rPr>
              <a:t>,</a:t>
            </a:r>
            <a:endParaRPr>
              <a:highlight>
                <a:srgbClr val="FFFFFF"/>
              </a:highlight>
            </a:endParaRPr>
          </a:p>
          <a:p>
            <a:pPr marL="457200" lvl="0" indent="-342900" algn="l" rtl="0">
              <a:spcBef>
                <a:spcPts val="0"/>
              </a:spcBef>
              <a:spcAft>
                <a:spcPts val="0"/>
              </a:spcAft>
              <a:buSzPts val="1800"/>
              <a:buFont typeface="Open Sans"/>
              <a:buChar char="●"/>
            </a:pPr>
            <a:r>
              <a:rPr lang="de">
                <a:highlight>
                  <a:srgbClr val="FFFFFF"/>
                </a:highlight>
              </a:rPr>
              <a:t>kollaborative Problemlösungsfähigkeiten, </a:t>
            </a:r>
            <a:r>
              <a:rPr lang="de" b="1">
                <a:highlight>
                  <a:srgbClr val="FFFFFF"/>
                </a:highlight>
              </a:rPr>
              <a:t>analytisches und kritisches Denken</a:t>
            </a:r>
            <a:r>
              <a:rPr lang="de">
                <a:highlight>
                  <a:srgbClr val="FFFFFF"/>
                </a:highlight>
              </a:rPr>
              <a:t>,</a:t>
            </a:r>
            <a:endParaRPr>
              <a:highlight>
                <a:srgbClr val="FFFFFF"/>
              </a:highlight>
            </a:endParaRPr>
          </a:p>
          <a:p>
            <a:pPr marL="457200" lvl="0" indent="-342900" algn="l" rtl="0">
              <a:spcBef>
                <a:spcPts val="0"/>
              </a:spcBef>
              <a:spcAft>
                <a:spcPts val="0"/>
              </a:spcAft>
              <a:buSzPts val="1800"/>
              <a:buFont typeface="Open Sans"/>
              <a:buChar char="●"/>
            </a:pPr>
            <a:r>
              <a:rPr lang="de">
                <a:highlight>
                  <a:srgbClr val="FFFFFF"/>
                </a:highlight>
              </a:rPr>
              <a:t>Flexibilität, Resilienz, Motivation sowie </a:t>
            </a:r>
            <a:r>
              <a:rPr lang="de" b="1">
                <a:highlight>
                  <a:srgbClr val="FFFFFF"/>
                </a:highlight>
              </a:rPr>
              <a:t>selbständiges Arbeiten</a:t>
            </a:r>
            <a:r>
              <a:rPr lang="de">
                <a:highlight>
                  <a:srgbClr val="FFFFFF"/>
                </a:highlight>
              </a:rPr>
              <a:t> (Bialik et al., 2015; OECD, 2019)</a:t>
            </a:r>
            <a:endParaRPr>
              <a:highlight>
                <a:srgbClr val="FFFFFF"/>
              </a:highlight>
            </a:endParaRPr>
          </a:p>
          <a:p>
            <a:pPr marL="0" lvl="0" indent="0" algn="l" rtl="0">
              <a:spcBef>
                <a:spcPts val="2300"/>
              </a:spcBef>
              <a:spcAft>
                <a:spcPts val="2300"/>
              </a:spcAft>
              <a:buNone/>
            </a:pPr>
            <a:r>
              <a:rPr lang="de" sz="1150">
                <a:highlight>
                  <a:srgbClr val="FFFFFF"/>
                </a:highlight>
              </a:rPr>
              <a:t>BMBWF: Pädagogik Paket: Lehrpläne NEU, </a:t>
            </a:r>
            <a:r>
              <a:rPr lang="de" sz="1150" u="sng">
                <a:solidFill>
                  <a:schemeClr val="hlink"/>
                </a:solidFill>
                <a:latin typeface="Arial"/>
                <a:ea typeface="Arial"/>
                <a:cs typeface="Arial"/>
                <a:sym typeface="Arial"/>
                <a:hlinkClick r:id="rId3"/>
              </a:rPr>
              <a:t>Lehrpläne NEU für Primar- und Sekundarstufe I - Pädagogik-Paket (paedagogik-paket.at)</a:t>
            </a:r>
            <a:endParaRPr sz="1150">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226192" y="454254"/>
            <a:ext cx="8520600" cy="831300"/>
          </a:xfrm>
          <a:prstGeom prst="rect">
            <a:avLst/>
          </a:prstGeom>
        </p:spPr>
        <p:txBody>
          <a:bodyPr spcFirstLastPara="1" wrap="square" lIns="91425" tIns="91425" rIns="91425" bIns="91425" anchor="b" anchorCtr="0">
            <a:normAutofit/>
          </a:bodyPr>
          <a:lstStyle/>
          <a:p>
            <a:r>
              <a:rPr lang="de" dirty="0"/>
              <a:t>Kurse für die SEK 1: "IKM+ </a:t>
            </a:r>
            <a:r>
              <a:rPr lang="de"/>
              <a:t>6. Schulstufe"</a:t>
            </a:r>
          </a:p>
        </p:txBody>
      </p:sp>
      <p:pic>
        <p:nvPicPr>
          <p:cNvPr id="6" name="Picture 5" descr="A screenshot of a computer&#10;&#10;AI-generated content may be incorrect.">
            <a:extLst>
              <a:ext uri="{FF2B5EF4-FFF2-40B4-BE49-F238E27FC236}">
                <a16:creationId xmlns:a16="http://schemas.microsoft.com/office/drawing/2014/main" id="{6BC5EF49-A48D-9A59-F324-71F3471417EE}"/>
              </a:ext>
            </a:extLst>
          </p:cNvPr>
          <p:cNvPicPr>
            <a:picLocks noChangeAspect="1"/>
          </p:cNvPicPr>
          <p:nvPr/>
        </p:nvPicPr>
        <p:blipFill>
          <a:blip r:embed="rId3"/>
          <a:stretch>
            <a:fillRect/>
          </a:stretch>
        </p:blipFill>
        <p:spPr>
          <a:xfrm>
            <a:off x="6033755" y="1578151"/>
            <a:ext cx="3113159" cy="2983990"/>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7E2E55CD-6F16-0C52-5A3B-45419D2E808D}"/>
              </a:ext>
            </a:extLst>
          </p:cNvPr>
          <p:cNvPicPr>
            <a:picLocks noChangeAspect="1"/>
          </p:cNvPicPr>
          <p:nvPr/>
        </p:nvPicPr>
        <p:blipFill>
          <a:blip r:embed="rId4"/>
          <a:stretch>
            <a:fillRect/>
          </a:stretch>
        </p:blipFill>
        <p:spPr>
          <a:xfrm>
            <a:off x="3106502" y="1546546"/>
            <a:ext cx="2931531" cy="3013956"/>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6210A1B7-66CB-3251-222E-41CE34F78D03}"/>
              </a:ext>
            </a:extLst>
          </p:cNvPr>
          <p:cNvPicPr>
            <a:picLocks noChangeAspect="1"/>
          </p:cNvPicPr>
          <p:nvPr/>
        </p:nvPicPr>
        <p:blipFill>
          <a:blip r:embed="rId5"/>
          <a:stretch>
            <a:fillRect/>
          </a:stretch>
        </p:blipFill>
        <p:spPr>
          <a:xfrm>
            <a:off x="272888" y="1576476"/>
            <a:ext cx="2689728" cy="1181383"/>
          </a:xfrm>
          <a:prstGeom prst="rect">
            <a:avLst/>
          </a:prstGeom>
        </p:spPr>
      </p:pic>
      <p:pic>
        <p:nvPicPr>
          <p:cNvPr id="3" name="Picture 2" descr="TSNmoodle - E-Learning Plattform">
            <a:extLst>
              <a:ext uri="{FF2B5EF4-FFF2-40B4-BE49-F238E27FC236}">
                <a16:creationId xmlns:a16="http://schemas.microsoft.com/office/drawing/2014/main" id="{013C0CA8-108F-7A0A-3159-5B330A7AB0C7}"/>
              </a:ext>
            </a:extLst>
          </p:cNvPr>
          <p:cNvPicPr>
            <a:picLocks noChangeAspect="1"/>
          </p:cNvPicPr>
          <p:nvPr/>
        </p:nvPicPr>
        <p:blipFill>
          <a:blip r:embed="rId6"/>
          <a:stretch>
            <a:fillRect/>
          </a:stretch>
        </p:blipFill>
        <p:spPr>
          <a:xfrm>
            <a:off x="223839" y="3865959"/>
            <a:ext cx="2743197" cy="6857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99D33827-ABDB-6180-AB60-3134D85095FF}"/>
            </a:ext>
          </a:extLst>
        </p:cNvPr>
        <p:cNvGrpSpPr/>
        <p:nvPr/>
      </p:nvGrpSpPr>
      <p:grpSpPr>
        <a:xfrm>
          <a:off x="0" y="0"/>
          <a:ext cx="0" cy="0"/>
          <a:chOff x="0" y="0"/>
          <a:chExt cx="0" cy="0"/>
        </a:xfrm>
      </p:grpSpPr>
      <p:sp>
        <p:nvSpPr>
          <p:cNvPr id="99" name="Google Shape;99;p18">
            <a:extLst>
              <a:ext uri="{FF2B5EF4-FFF2-40B4-BE49-F238E27FC236}">
                <a16:creationId xmlns:a16="http://schemas.microsoft.com/office/drawing/2014/main" id="{4EA622A0-0523-C867-ACD8-CFADAEBAC78D}"/>
              </a:ext>
            </a:extLst>
          </p:cNvPr>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r>
              <a:rPr lang="de" dirty="0"/>
              <a:t>Beispiel Deutsch 6. Schulstufe </a:t>
            </a:r>
            <a:endParaRPr dirty="0"/>
          </a:p>
        </p:txBody>
      </p:sp>
      <p:pic>
        <p:nvPicPr>
          <p:cNvPr id="2" name="Picture 1" descr="A screenshot of a website&#10;&#10;AI-generated content may be incorrect.">
            <a:extLst>
              <a:ext uri="{FF2B5EF4-FFF2-40B4-BE49-F238E27FC236}">
                <a16:creationId xmlns:a16="http://schemas.microsoft.com/office/drawing/2014/main" id="{58C3C43D-E3EC-5C81-6B19-CF9EF43385A8}"/>
              </a:ext>
            </a:extLst>
          </p:cNvPr>
          <p:cNvPicPr>
            <a:picLocks noChangeAspect="1"/>
          </p:cNvPicPr>
          <p:nvPr/>
        </p:nvPicPr>
        <p:blipFill>
          <a:blip r:embed="rId3"/>
          <a:stretch>
            <a:fillRect/>
          </a:stretch>
        </p:blipFill>
        <p:spPr>
          <a:xfrm>
            <a:off x="4394734" y="1889910"/>
            <a:ext cx="3851432" cy="2970669"/>
          </a:xfrm>
          <a:prstGeom prst="rect">
            <a:avLst/>
          </a:prstGeom>
        </p:spPr>
      </p:pic>
      <p:sp>
        <p:nvSpPr>
          <p:cNvPr id="3" name="TextBox 2">
            <a:extLst>
              <a:ext uri="{FF2B5EF4-FFF2-40B4-BE49-F238E27FC236}">
                <a16:creationId xmlns:a16="http://schemas.microsoft.com/office/drawing/2014/main" id="{3CFA0E17-CE38-D6EF-DD08-05DCDE44612D}"/>
              </a:ext>
            </a:extLst>
          </p:cNvPr>
          <p:cNvSpPr txBox="1"/>
          <p:nvPr/>
        </p:nvSpPr>
        <p:spPr>
          <a:xfrm>
            <a:off x="4569737" y="4861145"/>
            <a:ext cx="3501428"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hlinkClick r:id="rId4"/>
              </a:rPr>
              <a:t>Kurs: IKM+ Deutsch 6.002 📖Verloren im Museum der Mythen und Legenden | </a:t>
            </a:r>
            <a:endParaRPr lang="en-US" sz="700" dirty="0"/>
          </a:p>
        </p:txBody>
      </p:sp>
      <p:pic>
        <p:nvPicPr>
          <p:cNvPr id="4" name="Picture 3" descr="A screenshot of an elephant&#10;&#10;AI-generated content may be incorrect.">
            <a:extLst>
              <a:ext uri="{FF2B5EF4-FFF2-40B4-BE49-F238E27FC236}">
                <a16:creationId xmlns:a16="http://schemas.microsoft.com/office/drawing/2014/main" id="{F589BB44-98D2-AA5E-487C-4356B6C33C50}"/>
              </a:ext>
            </a:extLst>
          </p:cNvPr>
          <p:cNvPicPr>
            <a:picLocks noChangeAspect="1"/>
          </p:cNvPicPr>
          <p:nvPr/>
        </p:nvPicPr>
        <p:blipFill>
          <a:blip r:embed="rId5"/>
          <a:stretch>
            <a:fillRect/>
          </a:stretch>
        </p:blipFill>
        <p:spPr>
          <a:xfrm>
            <a:off x="595101" y="1324069"/>
            <a:ext cx="3477992" cy="3536510"/>
          </a:xfrm>
          <a:prstGeom prst="rect">
            <a:avLst/>
          </a:prstGeom>
        </p:spPr>
      </p:pic>
      <p:sp>
        <p:nvSpPr>
          <p:cNvPr id="5" name="TextBox 4">
            <a:extLst>
              <a:ext uri="{FF2B5EF4-FFF2-40B4-BE49-F238E27FC236}">
                <a16:creationId xmlns:a16="http://schemas.microsoft.com/office/drawing/2014/main" id="{7AB890D7-D474-B611-A06C-5B8B22C05C77}"/>
              </a:ext>
            </a:extLst>
          </p:cNvPr>
          <p:cNvSpPr txBox="1"/>
          <p:nvPr/>
        </p:nvSpPr>
        <p:spPr>
          <a:xfrm>
            <a:off x="818207" y="4861145"/>
            <a:ext cx="326377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hlinkClick r:id="rId6"/>
              </a:rPr>
              <a:t>Kurs: IKM+ Deutsch 6.001 Die Riesen Afrikas: Das Geheimnis der Elefanten | </a:t>
            </a:r>
            <a:endParaRPr lang="en-US" sz="700" dirty="0"/>
          </a:p>
        </p:txBody>
      </p:sp>
      <p:sp>
        <p:nvSpPr>
          <p:cNvPr id="7" name="Google Shape;109;p19">
            <a:extLst>
              <a:ext uri="{FF2B5EF4-FFF2-40B4-BE49-F238E27FC236}">
                <a16:creationId xmlns:a16="http://schemas.microsoft.com/office/drawing/2014/main" id="{C14E45B0-23A6-E133-7CAB-5322AD659536}"/>
              </a:ext>
            </a:extLst>
          </p:cNvPr>
          <p:cNvSpPr/>
          <p:nvPr/>
        </p:nvSpPr>
        <p:spPr>
          <a:xfrm>
            <a:off x="4142582" y="1326466"/>
            <a:ext cx="2702700" cy="645600"/>
          </a:xfrm>
          <a:prstGeom prst="leftArrow">
            <a:avLst>
              <a:gd name="adj1" fmla="val 63088"/>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thematische Einbettung (Rahmen/Problemstellung)</a:t>
            </a:r>
            <a:endParaRPr/>
          </a:p>
        </p:txBody>
      </p:sp>
      <p:sp>
        <p:nvSpPr>
          <p:cNvPr id="9" name="Google Shape;111;p19">
            <a:extLst>
              <a:ext uri="{FF2B5EF4-FFF2-40B4-BE49-F238E27FC236}">
                <a16:creationId xmlns:a16="http://schemas.microsoft.com/office/drawing/2014/main" id="{4972529D-71B0-C66F-BB0F-3A8BA0BCD072}"/>
              </a:ext>
            </a:extLst>
          </p:cNvPr>
          <p:cNvSpPr/>
          <p:nvPr/>
        </p:nvSpPr>
        <p:spPr>
          <a:xfrm rot="21599618">
            <a:off x="1539711" y="2448354"/>
            <a:ext cx="2702700" cy="645600"/>
          </a:xfrm>
          <a:prstGeom prst="leftArrow">
            <a:avLst>
              <a:gd name="adj1" fmla="val 63088"/>
              <a:gd name="adj2" fmla="val 50000"/>
            </a:avLst>
          </a:prstGeom>
          <a:solidFill>
            <a:srgbClr val="F9CB9C"/>
          </a:solidFill>
          <a:ln w="38100"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de"/>
              <a:t>Hinweise für Lehrpersonen (Lehrplanbezug, Ziele)</a:t>
            </a:r>
            <a:endParaRPr/>
          </a:p>
        </p:txBody>
      </p:sp>
      <p:sp>
        <p:nvSpPr>
          <p:cNvPr id="11" name="Google Shape;110;p19">
            <a:extLst>
              <a:ext uri="{FF2B5EF4-FFF2-40B4-BE49-F238E27FC236}">
                <a16:creationId xmlns:a16="http://schemas.microsoft.com/office/drawing/2014/main" id="{757F7309-B614-07F7-233C-D9E58288BF2E}"/>
              </a:ext>
            </a:extLst>
          </p:cNvPr>
          <p:cNvSpPr/>
          <p:nvPr/>
        </p:nvSpPr>
        <p:spPr>
          <a:xfrm rot="21599618">
            <a:off x="5922394" y="2876912"/>
            <a:ext cx="2906638" cy="746803"/>
          </a:xfrm>
          <a:prstGeom prst="leftArrow">
            <a:avLst>
              <a:gd name="adj1" fmla="val 63088"/>
              <a:gd name="adj2" fmla="val 50000"/>
            </a:avLst>
          </a:prstGeom>
          <a:solidFill>
            <a:srgbClr val="FFFF00"/>
          </a:solidFill>
          <a:ln w="381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r>
              <a:rPr lang="de" b="1" dirty="0">
                <a:solidFill>
                  <a:srgbClr val="FF0000"/>
                </a:solidFill>
              </a:rPr>
              <a:t>Differenzierung </a:t>
            </a:r>
            <a:endParaRPr lang="en-US" b="1" dirty="0">
              <a:solidFill>
                <a:srgbClr val="FF0000"/>
              </a:solidFill>
            </a:endParaRPr>
          </a:p>
          <a:p>
            <a:r>
              <a:rPr lang="de" dirty="0"/>
              <a:t>(Standard und Standard AHS) </a:t>
            </a:r>
            <a:endParaRPr/>
          </a:p>
        </p:txBody>
      </p:sp>
    </p:spTree>
    <p:extLst>
      <p:ext uri="{BB962C8B-B14F-4D97-AF65-F5344CB8AC3E}">
        <p14:creationId xmlns:p14="http://schemas.microsoft.com/office/powerpoint/2010/main" val="1560255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07BB68C2-345A-B867-4CB9-F82E5FBE7F1B}"/>
              </a:ext>
            </a:extLst>
          </p:cNvPr>
          <p:cNvPicPr>
            <a:picLocks noChangeAspect="1"/>
          </p:cNvPicPr>
          <p:nvPr/>
        </p:nvPicPr>
        <p:blipFill>
          <a:blip r:embed="rId3"/>
          <a:srcRect r="-141" b="826"/>
          <a:stretch/>
        </p:blipFill>
        <p:spPr>
          <a:xfrm>
            <a:off x="2461194" y="732234"/>
            <a:ext cx="4221615" cy="4286252"/>
          </a:xfrm>
          <a:prstGeom prst="rect">
            <a:avLst/>
          </a:prstGeom>
        </p:spPr>
      </p:pic>
      <p:sp>
        <p:nvSpPr>
          <p:cNvPr id="107" name="Google Shape;107;p19"/>
          <p:cNvSpPr txBox="1">
            <a:spLocks noGrp="1"/>
          </p:cNvSpPr>
          <p:nvPr>
            <p:ph type="title"/>
          </p:nvPr>
        </p:nvSpPr>
        <p:spPr>
          <a:xfrm>
            <a:off x="311700" y="0"/>
            <a:ext cx="8520600" cy="831300"/>
          </a:xfrm>
          <a:prstGeom prst="rect">
            <a:avLst/>
          </a:prstGeom>
        </p:spPr>
        <p:txBody>
          <a:bodyPr spcFirstLastPara="1" wrap="square" lIns="91425" tIns="91425" rIns="91425" bIns="91425" anchor="b" anchorCtr="0">
            <a:normAutofit/>
          </a:bodyPr>
          <a:lstStyle/>
          <a:p>
            <a:pPr>
              <a:buSzPts val="1100"/>
            </a:pPr>
            <a:r>
              <a:rPr lang="de" dirty="0"/>
              <a:t>Differenzierungsmöglichkeit ab der 6. Schulstufe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BD374492-392B-DD4F-D46D-CFE7DE2C5BE2}"/>
            </a:ext>
          </a:extLst>
        </p:cNvPr>
        <p:cNvGrpSpPr/>
        <p:nvPr/>
      </p:nvGrpSpPr>
      <p:grpSpPr>
        <a:xfrm>
          <a:off x="0" y="0"/>
          <a:ext cx="0" cy="0"/>
          <a:chOff x="0" y="0"/>
          <a:chExt cx="0" cy="0"/>
        </a:xfrm>
      </p:grpSpPr>
      <p:sp>
        <p:nvSpPr>
          <p:cNvPr id="99" name="Google Shape;99;p18">
            <a:extLst>
              <a:ext uri="{FF2B5EF4-FFF2-40B4-BE49-F238E27FC236}">
                <a16:creationId xmlns:a16="http://schemas.microsoft.com/office/drawing/2014/main" id="{639AE397-4A3D-14F7-F7E1-C6E4CC0EF29D}"/>
              </a:ext>
            </a:extLst>
          </p:cNvPr>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dirty="0"/>
              <a:t>TSNmoodle: Kurse “IKM+ 6. Schulstufe”</a:t>
            </a:r>
            <a:endParaRPr dirty="0"/>
          </a:p>
        </p:txBody>
      </p:sp>
      <p:pic>
        <p:nvPicPr>
          <p:cNvPr id="3" name="Picture 2">
            <a:extLst>
              <a:ext uri="{FF2B5EF4-FFF2-40B4-BE49-F238E27FC236}">
                <a16:creationId xmlns:a16="http://schemas.microsoft.com/office/drawing/2014/main" id="{16754C3E-FC91-5DD5-85CE-96DF75768586}"/>
              </a:ext>
            </a:extLst>
          </p:cNvPr>
          <p:cNvPicPr>
            <a:picLocks noChangeAspect="1"/>
          </p:cNvPicPr>
          <p:nvPr/>
        </p:nvPicPr>
        <p:blipFill>
          <a:blip r:embed="rId3"/>
          <a:stretch>
            <a:fillRect/>
          </a:stretch>
        </p:blipFill>
        <p:spPr>
          <a:xfrm>
            <a:off x="5890510" y="1192160"/>
            <a:ext cx="2831710" cy="2832912"/>
          </a:xfrm>
          <a:prstGeom prst="rect">
            <a:avLst/>
          </a:prstGeom>
        </p:spPr>
      </p:pic>
      <p:pic>
        <p:nvPicPr>
          <p:cNvPr id="5" name="Picture 4">
            <a:extLst>
              <a:ext uri="{FF2B5EF4-FFF2-40B4-BE49-F238E27FC236}">
                <a16:creationId xmlns:a16="http://schemas.microsoft.com/office/drawing/2014/main" id="{ECEBF3FE-68F9-E69B-0C10-13FB0153C600}"/>
              </a:ext>
            </a:extLst>
          </p:cNvPr>
          <p:cNvPicPr>
            <a:picLocks noChangeAspect="1"/>
          </p:cNvPicPr>
          <p:nvPr/>
        </p:nvPicPr>
        <p:blipFill>
          <a:blip r:embed="rId4"/>
          <a:stretch>
            <a:fillRect/>
          </a:stretch>
        </p:blipFill>
        <p:spPr>
          <a:xfrm>
            <a:off x="421780" y="1402914"/>
            <a:ext cx="2308894" cy="2714636"/>
          </a:xfrm>
          <a:prstGeom prst="rect">
            <a:avLst/>
          </a:prstGeom>
        </p:spPr>
      </p:pic>
      <p:pic>
        <p:nvPicPr>
          <p:cNvPr id="9" name="Picture 8">
            <a:extLst>
              <a:ext uri="{FF2B5EF4-FFF2-40B4-BE49-F238E27FC236}">
                <a16:creationId xmlns:a16="http://schemas.microsoft.com/office/drawing/2014/main" id="{089CD6F8-6BEA-FBCE-FC12-A30892254D89}"/>
              </a:ext>
            </a:extLst>
          </p:cNvPr>
          <p:cNvPicPr>
            <a:picLocks noChangeAspect="1"/>
          </p:cNvPicPr>
          <p:nvPr/>
        </p:nvPicPr>
        <p:blipFill>
          <a:blip r:embed="rId5"/>
          <a:stretch>
            <a:fillRect/>
          </a:stretch>
        </p:blipFill>
        <p:spPr>
          <a:xfrm>
            <a:off x="2964970" y="1297537"/>
            <a:ext cx="2631720" cy="2727535"/>
          </a:xfrm>
          <a:prstGeom prst="rect">
            <a:avLst/>
          </a:prstGeom>
        </p:spPr>
      </p:pic>
      <p:sp>
        <p:nvSpPr>
          <p:cNvPr id="11" name="TextBox 10">
            <a:extLst>
              <a:ext uri="{FF2B5EF4-FFF2-40B4-BE49-F238E27FC236}">
                <a16:creationId xmlns:a16="http://schemas.microsoft.com/office/drawing/2014/main" id="{D59BDCAD-996A-9CCE-B11B-D4B3F076B4AA}"/>
              </a:ext>
            </a:extLst>
          </p:cNvPr>
          <p:cNvSpPr txBox="1"/>
          <p:nvPr/>
        </p:nvSpPr>
        <p:spPr>
          <a:xfrm>
            <a:off x="2110636" y="4251101"/>
            <a:ext cx="4572000" cy="307777"/>
          </a:xfrm>
          <a:prstGeom prst="rect">
            <a:avLst/>
          </a:prstGeom>
          <a:noFill/>
        </p:spPr>
        <p:txBody>
          <a:bodyPr wrap="square">
            <a:spAutoFit/>
          </a:bodyPr>
          <a:lstStyle/>
          <a:p>
            <a:r>
              <a:rPr lang="it-IT" dirty="0">
                <a:hlinkClick r:id="rId6"/>
              </a:rPr>
              <a:t>Link </a:t>
            </a:r>
            <a:r>
              <a:rPr lang="it-IT" dirty="0" err="1">
                <a:hlinkClick r:id="rId6"/>
              </a:rPr>
              <a:t>zu</a:t>
            </a:r>
            <a:r>
              <a:rPr lang="it-IT" dirty="0">
                <a:hlinkClick r:id="rId6"/>
              </a:rPr>
              <a:t> </a:t>
            </a:r>
            <a:r>
              <a:rPr lang="it-IT" dirty="0" err="1">
                <a:hlinkClick r:id="rId6"/>
              </a:rPr>
              <a:t>Moodle</a:t>
            </a:r>
            <a:r>
              <a:rPr lang="it-IT" dirty="0">
                <a:hlinkClick r:id="rId6"/>
              </a:rPr>
              <a:t> </a:t>
            </a:r>
            <a:r>
              <a:rPr lang="it-IT" dirty="0" err="1">
                <a:hlinkClick r:id="rId6"/>
              </a:rPr>
              <a:t>Kurse</a:t>
            </a:r>
            <a:r>
              <a:rPr lang="it-IT" dirty="0">
                <a:hlinkClick r:id="rId6"/>
              </a:rPr>
              <a:t> </a:t>
            </a:r>
            <a:r>
              <a:rPr lang="it-IT" dirty="0" err="1">
                <a:hlinkClick r:id="rId6"/>
              </a:rPr>
              <a:t>der</a:t>
            </a:r>
            <a:r>
              <a:rPr lang="it-IT" dirty="0">
                <a:hlinkClick r:id="rId6"/>
              </a:rPr>
              <a:t> </a:t>
            </a:r>
            <a:r>
              <a:rPr lang="it-IT" dirty="0" err="1">
                <a:hlinkClick r:id="rId6"/>
              </a:rPr>
              <a:t>Lernplattform</a:t>
            </a:r>
            <a:r>
              <a:rPr lang="it-IT" dirty="0">
                <a:hlinkClick r:id="rId6"/>
              </a:rPr>
              <a:t> </a:t>
            </a:r>
            <a:r>
              <a:rPr lang="it-IT" dirty="0" err="1">
                <a:hlinkClick r:id="rId6"/>
              </a:rPr>
              <a:t>Tirol</a:t>
            </a:r>
            <a:r>
              <a:rPr lang="it-IT" dirty="0">
                <a:hlinkClick r:id="rId6"/>
              </a:rPr>
              <a:t> SEK 1</a:t>
            </a:r>
            <a:endParaRPr lang="it-IT" dirty="0"/>
          </a:p>
        </p:txBody>
      </p:sp>
    </p:spTree>
    <p:extLst>
      <p:ext uri="{BB962C8B-B14F-4D97-AF65-F5344CB8AC3E}">
        <p14:creationId xmlns:p14="http://schemas.microsoft.com/office/powerpoint/2010/main" val="2284549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de"/>
              <a:t>Aufbau der Kurse</a:t>
            </a:r>
            <a:endParaRPr/>
          </a:p>
        </p:txBody>
      </p:sp>
      <p:sp>
        <p:nvSpPr>
          <p:cNvPr id="135" name="Google Shape;135;p2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a:p>
          <a:p>
            <a:pPr marL="457200" lvl="0" indent="-342900" algn="l" rtl="0">
              <a:spcBef>
                <a:spcPts val="1200"/>
              </a:spcBef>
              <a:spcAft>
                <a:spcPts val="0"/>
              </a:spcAft>
              <a:buSzPts val="1800"/>
              <a:buChar char="●"/>
            </a:pPr>
            <a:r>
              <a:rPr lang="de"/>
              <a:t>inhaltlicher / thematischer Rahmen bzw. Kontextualisierung</a:t>
            </a:r>
            <a:endParaRPr/>
          </a:p>
          <a:p>
            <a:pPr marL="457200" lvl="0" indent="-342900" algn="l" rtl="0">
              <a:spcBef>
                <a:spcPts val="0"/>
              </a:spcBef>
              <a:spcAft>
                <a:spcPts val="0"/>
              </a:spcAft>
              <a:buSzPts val="1800"/>
              <a:buChar char="●"/>
            </a:pPr>
            <a:r>
              <a:rPr lang="de"/>
              <a:t>einzelne Kursinhalte als Abschnitte (Tabs)</a:t>
            </a:r>
            <a:endParaRPr/>
          </a:p>
          <a:p>
            <a:pPr marL="457200" lvl="0" indent="-342900" algn="l" rtl="0">
              <a:spcBef>
                <a:spcPts val="0"/>
              </a:spcBef>
              <a:spcAft>
                <a:spcPts val="0"/>
              </a:spcAft>
              <a:buSzPts val="1800"/>
              <a:buChar char="●"/>
            </a:pPr>
            <a:r>
              <a:rPr lang="de"/>
              <a:t>kurze Einleitungstexte</a:t>
            </a:r>
            <a:endParaRPr/>
          </a:p>
          <a:p>
            <a:pPr marL="457200" lvl="0" indent="-342900" algn="l" rtl="0">
              <a:spcBef>
                <a:spcPts val="0"/>
              </a:spcBef>
              <a:spcAft>
                <a:spcPts val="0"/>
              </a:spcAft>
              <a:buSzPts val="1800"/>
              <a:buChar char="●"/>
            </a:pPr>
            <a:r>
              <a:rPr lang="de"/>
              <a:t>persönliche Begrüßung und Anrede im Kurs</a:t>
            </a:r>
            <a:endParaRPr/>
          </a:p>
          <a:p>
            <a:pPr marL="457200" lvl="0" indent="-342900" algn="l" rtl="0">
              <a:spcBef>
                <a:spcPts val="0"/>
              </a:spcBef>
              <a:spcAft>
                <a:spcPts val="0"/>
              </a:spcAft>
              <a:buSzPts val="1800"/>
              <a:buChar char="●"/>
            </a:pPr>
            <a:r>
              <a:rPr lang="de"/>
              <a:t>Vermerk des letzten Updates zur Sicherung zeitgemäßer und aktualisierter Inhalte</a:t>
            </a:r>
            <a:endParaRPr/>
          </a:p>
          <a:p>
            <a:pPr marL="457200" lvl="0" indent="-342900" algn="l" rtl="0">
              <a:spcBef>
                <a:spcPts val="0"/>
              </a:spcBef>
              <a:spcAft>
                <a:spcPts val="0"/>
              </a:spcAft>
              <a:buSzPts val="1800"/>
              <a:buChar char="●"/>
            </a:pPr>
            <a:r>
              <a:rPr lang="de"/>
              <a:t>Hinweise zu Lerninhalten, Lernzielen und Lehrplanbezug für Lehrpersonen</a:t>
            </a:r>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1484</Words>
  <Application>Microsoft Office PowerPoint</Application>
  <PresentationFormat>On-screen Show (16:9)</PresentationFormat>
  <Paragraphs>150</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Luxe</vt:lpstr>
      <vt:lpstr>Kompetenzorientierte Kurse in Deutsch, Mathematik und Englisch  Materialien und Aktivitäten auf TSNmoodle</vt:lpstr>
      <vt:lpstr>Inhalte</vt:lpstr>
      <vt:lpstr>Kompetenzorientierung und Lehrpläne NEU</vt:lpstr>
      <vt:lpstr>Förderung zentraler Kompetenzen wie</vt:lpstr>
      <vt:lpstr>Kurse für die SEK 1: "IKM+ 6. Schulstufe"</vt:lpstr>
      <vt:lpstr>Beispiel Deutsch 6. Schulstufe </vt:lpstr>
      <vt:lpstr>Differenzierungsmöglichkeit ab der 6. Schulstufe</vt:lpstr>
      <vt:lpstr>TSNmoodle: Kurse “IKM+ 6. Schulstufe”</vt:lpstr>
      <vt:lpstr>Aufbau der Kurse</vt:lpstr>
      <vt:lpstr>Beispielaufgaben Mathematik</vt:lpstr>
      <vt:lpstr>Beispielaufgaben Mathematik</vt:lpstr>
      <vt:lpstr>Beispielaufgaben Englisch</vt:lpstr>
      <vt:lpstr>Beispielaufgaben Englisch</vt:lpstr>
      <vt:lpstr>Beispielaufgaben Deutsch</vt:lpstr>
      <vt:lpstr>Beispielaufgaben Deutsch</vt:lpstr>
      <vt:lpstr>Kompetenzorientierte Aufgabenstellungen</vt:lpstr>
      <vt:lpstr>Feedback &amp; Abschlusszertifikate</vt:lpstr>
      <vt:lpstr>Feedback &amp; Abschlusszertifikate</vt:lpstr>
      <vt:lpstr>kompetenzorientierte Bewertung</vt:lpstr>
      <vt:lpstr>kompetenzorientierte Bewertung</vt:lpstr>
      <vt:lpstr>kompetenzorientierte Bewertung</vt:lpstr>
      <vt:lpstr>Wie komme ich zu den Kursen?</vt:lpstr>
      <vt:lpstr>Kurse importieren</vt:lpstr>
      <vt:lpstr>PowerPoint Presentation</vt:lpstr>
      <vt:lpstr>VIELEN HERZLICHEN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Dengg Fabian</cp:lastModifiedBy>
  <cp:revision>162</cp:revision>
  <dcterms:modified xsi:type="dcterms:W3CDTF">2025-04-09T17:07:55Z</dcterms:modified>
</cp:coreProperties>
</file>