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4" r:id="rId3"/>
    <p:sldId id="268" r:id="rId4"/>
    <p:sldId id="273" r:id="rId5"/>
    <p:sldId id="271" r:id="rId6"/>
    <p:sldId id="272" r:id="rId7"/>
  </p:sldIdLst>
  <p:sldSz cx="6858000" cy="9906000" type="A4"/>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A931"/>
    <a:srgbClr val="9CD161"/>
    <a:srgbClr val="BEE197"/>
    <a:srgbClr val="E1F1CF"/>
    <a:srgbClr val="D8EDC1"/>
    <a:srgbClr val="F6FBEF"/>
    <a:srgbClr val="EBF6DE"/>
    <a:srgbClr val="E8F1CB"/>
    <a:srgbClr val="7B881D"/>
    <a:srgbClr val="FAF0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7" autoAdjust="0"/>
    <p:restoredTop sz="94660"/>
  </p:normalViewPr>
  <p:slideViewPr>
    <p:cSldViewPr snapToGrid="0">
      <p:cViewPr varScale="1">
        <p:scale>
          <a:sx n="80" d="100"/>
          <a:sy n="80" d="100"/>
        </p:scale>
        <p:origin x="29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2547" cy="497842"/>
          </a:xfrm>
          <a:prstGeom prst="rect">
            <a:avLst/>
          </a:prstGeom>
        </p:spPr>
        <p:txBody>
          <a:bodyPr vert="horz" lIns="91870" tIns="45935" rIns="91870" bIns="45935" rtlCol="0"/>
          <a:lstStyle>
            <a:lvl1pPr algn="l">
              <a:defRPr sz="1200"/>
            </a:lvl1pPr>
          </a:lstStyle>
          <a:p>
            <a:endParaRPr lang="de-AT"/>
          </a:p>
        </p:txBody>
      </p:sp>
      <p:sp>
        <p:nvSpPr>
          <p:cNvPr id="3" name="Datumsplatzhalter 2"/>
          <p:cNvSpPr>
            <a:spLocks noGrp="1"/>
          </p:cNvSpPr>
          <p:nvPr>
            <p:ph type="dt" idx="1"/>
          </p:nvPr>
        </p:nvSpPr>
        <p:spPr>
          <a:xfrm>
            <a:off x="3883852" y="0"/>
            <a:ext cx="2972547" cy="497842"/>
          </a:xfrm>
          <a:prstGeom prst="rect">
            <a:avLst/>
          </a:prstGeom>
        </p:spPr>
        <p:txBody>
          <a:bodyPr vert="horz" lIns="91870" tIns="45935" rIns="91870" bIns="45935" rtlCol="0"/>
          <a:lstStyle>
            <a:lvl1pPr algn="r">
              <a:defRPr sz="1200"/>
            </a:lvl1pPr>
          </a:lstStyle>
          <a:p>
            <a:fld id="{3583BADF-AAE7-40EC-B395-47721074E56A}" type="datetimeFigureOut">
              <a:rPr lang="de-AT" smtClean="0"/>
              <a:t>10.11.2017</a:t>
            </a:fld>
            <a:endParaRPr lang="de-AT"/>
          </a:p>
        </p:txBody>
      </p:sp>
      <p:sp>
        <p:nvSpPr>
          <p:cNvPr id="4" name="Folienbildplatzhalter 3"/>
          <p:cNvSpPr>
            <a:spLocks noGrp="1" noRot="1" noChangeAspect="1"/>
          </p:cNvSpPr>
          <p:nvPr>
            <p:ph type="sldImg" idx="2"/>
          </p:nvPr>
        </p:nvSpPr>
        <p:spPr>
          <a:xfrm>
            <a:off x="2266950" y="1244600"/>
            <a:ext cx="2324100" cy="3355975"/>
          </a:xfrm>
          <a:prstGeom prst="rect">
            <a:avLst/>
          </a:prstGeom>
          <a:noFill/>
          <a:ln w="12700">
            <a:solidFill>
              <a:prstClr val="black"/>
            </a:solidFill>
          </a:ln>
        </p:spPr>
        <p:txBody>
          <a:bodyPr vert="horz" lIns="91870" tIns="45935" rIns="91870" bIns="45935" rtlCol="0" anchor="ctr"/>
          <a:lstStyle/>
          <a:p>
            <a:endParaRPr lang="de-AT"/>
          </a:p>
        </p:txBody>
      </p:sp>
      <p:sp>
        <p:nvSpPr>
          <p:cNvPr id="5" name="Notizenplatzhalter 4"/>
          <p:cNvSpPr>
            <a:spLocks noGrp="1"/>
          </p:cNvSpPr>
          <p:nvPr>
            <p:ph type="body" sz="quarter" idx="3"/>
          </p:nvPr>
        </p:nvSpPr>
        <p:spPr>
          <a:xfrm>
            <a:off x="685480" y="4785955"/>
            <a:ext cx="5487041" cy="3915926"/>
          </a:xfrm>
          <a:prstGeom prst="rect">
            <a:avLst/>
          </a:prstGeom>
        </p:spPr>
        <p:txBody>
          <a:bodyPr vert="horz" lIns="91870" tIns="45935" rIns="91870" bIns="45935"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47846"/>
            <a:ext cx="2972547" cy="497842"/>
          </a:xfrm>
          <a:prstGeom prst="rect">
            <a:avLst/>
          </a:prstGeom>
        </p:spPr>
        <p:txBody>
          <a:bodyPr vert="horz" lIns="91870" tIns="45935" rIns="91870" bIns="45935" rtlCol="0" anchor="b"/>
          <a:lstStyle>
            <a:lvl1pPr algn="l">
              <a:defRPr sz="1200"/>
            </a:lvl1pPr>
          </a:lstStyle>
          <a:p>
            <a:endParaRPr lang="de-AT"/>
          </a:p>
        </p:txBody>
      </p:sp>
      <p:sp>
        <p:nvSpPr>
          <p:cNvPr id="7" name="Foliennummernplatzhalter 6"/>
          <p:cNvSpPr>
            <a:spLocks noGrp="1"/>
          </p:cNvSpPr>
          <p:nvPr>
            <p:ph type="sldNum" sz="quarter" idx="5"/>
          </p:nvPr>
        </p:nvSpPr>
        <p:spPr>
          <a:xfrm>
            <a:off x="3883852" y="9447846"/>
            <a:ext cx="2972547" cy="497842"/>
          </a:xfrm>
          <a:prstGeom prst="rect">
            <a:avLst/>
          </a:prstGeom>
        </p:spPr>
        <p:txBody>
          <a:bodyPr vert="horz" lIns="91870" tIns="45935" rIns="91870" bIns="45935" rtlCol="0" anchor="b"/>
          <a:lstStyle>
            <a:lvl1pPr algn="r">
              <a:defRPr sz="1200"/>
            </a:lvl1pPr>
          </a:lstStyle>
          <a:p>
            <a:fld id="{52227199-BF50-4DB2-BECA-AF9AA8E41625}" type="slidenum">
              <a:rPr lang="de-AT" smtClean="0"/>
              <a:t>‹Nr.›</a:t>
            </a:fld>
            <a:endParaRPr lang="de-AT"/>
          </a:p>
        </p:txBody>
      </p:sp>
    </p:spTree>
    <p:extLst>
      <p:ext uri="{BB962C8B-B14F-4D97-AF65-F5344CB8AC3E}">
        <p14:creationId xmlns:p14="http://schemas.microsoft.com/office/powerpoint/2010/main" val="1443266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jpeg"/><Relationship Id="rId1" Type="http://schemas.openxmlformats.org/officeDocument/2006/relationships/slideMaster" Target="../slideMasters/slideMaster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jpeg"/><Relationship Id="rId9" Type="http://schemas.openxmlformats.org/officeDocument/2006/relationships/image" Target="../media/image1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0" name="Rechteck 19">
            <a:extLst>
              <a:ext uri="{FF2B5EF4-FFF2-40B4-BE49-F238E27FC236}">
                <a16:creationId xmlns:a16="http://schemas.microsoft.com/office/drawing/2014/main" id="{1160E287-B951-41B5-A22B-5A5CB4ACDA41}"/>
              </a:ext>
            </a:extLst>
          </p:cNvPr>
          <p:cNvSpPr/>
          <p:nvPr userDrawn="1"/>
        </p:nvSpPr>
        <p:spPr>
          <a:xfrm>
            <a:off x="395184" y="9366765"/>
            <a:ext cx="6061512" cy="439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platzhalter 8">
            <a:extLst>
              <a:ext uri="{FF2B5EF4-FFF2-40B4-BE49-F238E27FC236}">
                <a16:creationId xmlns:a16="http://schemas.microsoft.com/office/drawing/2014/main" id="{9E347D71-23B5-4EB7-9250-E375FEC95A50}"/>
              </a:ext>
            </a:extLst>
          </p:cNvPr>
          <p:cNvSpPr>
            <a:spLocks noGrp="1"/>
          </p:cNvSpPr>
          <p:nvPr>
            <p:ph type="body" sz="quarter" idx="11"/>
          </p:nvPr>
        </p:nvSpPr>
        <p:spPr>
          <a:xfrm>
            <a:off x="735564" y="6268464"/>
            <a:ext cx="5465763" cy="477938"/>
          </a:xfrm>
        </p:spPr>
        <p:txBody>
          <a:bodyPr>
            <a:normAutofit/>
          </a:bodyPr>
          <a:lstStyle>
            <a:lvl1pPr algn="ctr">
              <a:defRPr sz="2400"/>
            </a:lvl1pPr>
          </a:lstStyle>
          <a:p>
            <a:pPr lvl="0"/>
            <a:r>
              <a:rPr lang="de-DE" dirty="0"/>
              <a:t>Mastertextformat bearbeiten</a:t>
            </a:r>
          </a:p>
        </p:txBody>
      </p:sp>
      <p:sp>
        <p:nvSpPr>
          <p:cNvPr id="6" name="Textplatzhalter 10">
            <a:extLst>
              <a:ext uri="{FF2B5EF4-FFF2-40B4-BE49-F238E27FC236}">
                <a16:creationId xmlns:a16="http://schemas.microsoft.com/office/drawing/2014/main" id="{E4152145-E0CF-488D-B38D-5A05ADECFC90}"/>
              </a:ext>
            </a:extLst>
          </p:cNvPr>
          <p:cNvSpPr>
            <a:spLocks noGrp="1"/>
          </p:cNvSpPr>
          <p:nvPr>
            <p:ph type="body" sz="quarter" idx="12"/>
          </p:nvPr>
        </p:nvSpPr>
        <p:spPr>
          <a:xfrm>
            <a:off x="735564" y="6923139"/>
            <a:ext cx="5465763" cy="718130"/>
          </a:xfrm>
        </p:spPr>
        <p:txBody>
          <a:bodyPr>
            <a:normAutofit/>
          </a:bodyPr>
          <a:lstStyle>
            <a:lvl1pPr algn="ctr">
              <a:defRPr sz="2400">
                <a:solidFill>
                  <a:srgbClr val="A93281"/>
                </a:solidFill>
              </a:defRPr>
            </a:lvl1pPr>
          </a:lstStyle>
          <a:p>
            <a:pPr lvl="0"/>
            <a:r>
              <a:rPr lang="de-DE" dirty="0"/>
              <a:t>Mastertextformat bearbeiten</a:t>
            </a:r>
          </a:p>
        </p:txBody>
      </p:sp>
      <p:sp>
        <p:nvSpPr>
          <p:cNvPr id="7" name="Textplatzhalter 12">
            <a:extLst>
              <a:ext uri="{FF2B5EF4-FFF2-40B4-BE49-F238E27FC236}">
                <a16:creationId xmlns:a16="http://schemas.microsoft.com/office/drawing/2014/main" id="{C14D0974-B8D9-4F0C-B37B-13BBA5397E68}"/>
              </a:ext>
            </a:extLst>
          </p:cNvPr>
          <p:cNvSpPr>
            <a:spLocks noGrp="1"/>
          </p:cNvSpPr>
          <p:nvPr>
            <p:ph type="body" sz="quarter" idx="13"/>
          </p:nvPr>
        </p:nvSpPr>
        <p:spPr>
          <a:xfrm>
            <a:off x="735563" y="4858865"/>
            <a:ext cx="5465764" cy="1168956"/>
          </a:xfrm>
        </p:spPr>
        <p:txBody>
          <a:bodyPr>
            <a:normAutofit/>
          </a:bodyPr>
          <a:lstStyle>
            <a:lvl1pPr algn="ctr">
              <a:defRPr sz="3200">
                <a:solidFill>
                  <a:schemeClr val="bg2">
                    <a:lumMod val="50000"/>
                  </a:schemeClr>
                </a:solidFill>
              </a:defRPr>
            </a:lvl1pPr>
          </a:lstStyle>
          <a:p>
            <a:pPr lvl="0"/>
            <a:r>
              <a:rPr lang="de-DE" dirty="0"/>
              <a:t>Mastertextformat bearbeiten</a:t>
            </a:r>
          </a:p>
        </p:txBody>
      </p:sp>
      <p:grpSp>
        <p:nvGrpSpPr>
          <p:cNvPr id="8" name="Gruppieren 7">
            <a:extLst>
              <a:ext uri="{FF2B5EF4-FFF2-40B4-BE49-F238E27FC236}">
                <a16:creationId xmlns:a16="http://schemas.microsoft.com/office/drawing/2014/main" id="{A2C9A61D-A854-4DAE-8E36-1B713555E27E}"/>
              </a:ext>
            </a:extLst>
          </p:cNvPr>
          <p:cNvGrpSpPr/>
          <p:nvPr userDrawn="1"/>
        </p:nvGrpSpPr>
        <p:grpSpPr>
          <a:xfrm>
            <a:off x="453588" y="9405762"/>
            <a:ext cx="5869232" cy="288000"/>
            <a:chOff x="453588" y="9405762"/>
            <a:chExt cx="5869232" cy="288000"/>
          </a:xfrm>
          <a:noFill/>
        </p:grpSpPr>
        <p:grpSp>
          <p:nvGrpSpPr>
            <p:cNvPr id="9" name="Gruppieren 8">
              <a:extLst>
                <a:ext uri="{FF2B5EF4-FFF2-40B4-BE49-F238E27FC236}">
                  <a16:creationId xmlns:a16="http://schemas.microsoft.com/office/drawing/2014/main" id="{F82380B6-A27C-4712-BE1C-3A9FDABD4E4B}"/>
                </a:ext>
              </a:extLst>
            </p:cNvPr>
            <p:cNvGrpSpPr>
              <a:grpSpLocks noChangeAspect="1"/>
            </p:cNvGrpSpPr>
            <p:nvPr userDrawn="1"/>
          </p:nvGrpSpPr>
          <p:grpSpPr>
            <a:xfrm>
              <a:off x="453588" y="9466670"/>
              <a:ext cx="5869232" cy="217826"/>
              <a:chOff x="-1032536" y="6306453"/>
              <a:chExt cx="8249924" cy="373678"/>
            </a:xfrm>
            <a:grpFill/>
          </p:grpSpPr>
          <p:pic>
            <p:nvPicPr>
              <p:cNvPr id="12" name="Picture 2" descr="Bildergebnis für PH Wien">
                <a:extLst>
                  <a:ext uri="{FF2B5EF4-FFF2-40B4-BE49-F238E27FC236}">
                    <a16:creationId xmlns:a16="http://schemas.microsoft.com/office/drawing/2014/main" id="{3A180EAC-0432-47C3-9265-2E7F7912496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041296" y="6433607"/>
                <a:ext cx="236108" cy="245013"/>
              </a:xfrm>
              <a:prstGeom prst="rect">
                <a:avLst/>
              </a:prstGeom>
              <a:grpFill/>
              <a:extLst/>
            </p:spPr>
          </p:pic>
          <p:pic>
            <p:nvPicPr>
              <p:cNvPr id="13" name="Picture 4" descr="Bildergebnis für PH Wien">
                <a:extLst>
                  <a:ext uri="{FF2B5EF4-FFF2-40B4-BE49-F238E27FC236}">
                    <a16:creationId xmlns:a16="http://schemas.microsoft.com/office/drawing/2014/main" id="{343F260B-CA54-48C2-AFE7-CD2F77FC4951}"/>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13807" y="6435118"/>
                <a:ext cx="245013" cy="245013"/>
              </a:xfrm>
              <a:prstGeom prst="rect">
                <a:avLst/>
              </a:prstGeom>
              <a:grpFill/>
              <a:extLst/>
            </p:spPr>
          </p:pic>
          <p:pic>
            <p:nvPicPr>
              <p:cNvPr id="14" name="Picture 6" descr="Bildergebnis für PH NÖ">
                <a:extLst>
                  <a:ext uri="{FF2B5EF4-FFF2-40B4-BE49-F238E27FC236}">
                    <a16:creationId xmlns:a16="http://schemas.microsoft.com/office/drawing/2014/main" id="{FF82F21E-75E8-4414-91D2-C2DA8415A2F4}"/>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006011" y="6434971"/>
                <a:ext cx="466690" cy="245012"/>
              </a:xfrm>
              <a:prstGeom prst="rect">
                <a:avLst/>
              </a:prstGeom>
              <a:grpFill/>
              <a:extLst/>
            </p:spPr>
          </p:pic>
          <p:pic>
            <p:nvPicPr>
              <p:cNvPr id="15" name="Grafik 14" descr="Ein Bild, das Objekt, Uhr enthält.&#10;&#10;Mit hoher Zuverlässigkeit generierte Beschreibung">
                <a:extLst>
                  <a:ext uri="{FF2B5EF4-FFF2-40B4-BE49-F238E27FC236}">
                    <a16:creationId xmlns:a16="http://schemas.microsoft.com/office/drawing/2014/main" id="{24D75479-A3FE-4505-955A-FC184FB1958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922072" y="6433607"/>
                <a:ext cx="1295316" cy="156591"/>
              </a:xfrm>
              <a:prstGeom prst="rect">
                <a:avLst/>
              </a:prstGeom>
              <a:grpFill/>
            </p:spPr>
          </p:pic>
          <p:pic>
            <p:nvPicPr>
              <p:cNvPr id="16" name="Picture 2" descr="cropped-phelsqu.png">
                <a:extLst>
                  <a:ext uri="{FF2B5EF4-FFF2-40B4-BE49-F238E27FC236}">
                    <a16:creationId xmlns:a16="http://schemas.microsoft.com/office/drawing/2014/main" id="{C5374A0A-B681-421B-8666-1437D0F8211A}"/>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814984" y="6392457"/>
                <a:ext cx="955544" cy="238887"/>
              </a:xfrm>
              <a:prstGeom prst="rect">
                <a:avLst/>
              </a:prstGeom>
              <a:grpFill/>
              <a:extLst/>
            </p:spPr>
          </p:pic>
          <p:pic>
            <p:nvPicPr>
              <p:cNvPr id="17" name="Grafik 16">
                <a:extLst>
                  <a:ext uri="{FF2B5EF4-FFF2-40B4-BE49-F238E27FC236}">
                    <a16:creationId xmlns:a16="http://schemas.microsoft.com/office/drawing/2014/main" id="{DED60BAF-4945-4FFE-8271-1D6DA881A2D2}"/>
                  </a:ext>
                </a:extLst>
              </p:cNvPr>
              <p:cNvPicPr>
                <a:picLocks noChangeAspect="1"/>
              </p:cNvPicPr>
              <p:nvPr userDrawn="1"/>
            </p:nvPicPr>
            <p:blipFill>
              <a:blip r:embed="rId7">
                <a:clrChange>
                  <a:clrFrom>
                    <a:srgbClr val="FFFFFF"/>
                  </a:clrFrom>
                  <a:clrTo>
                    <a:srgbClr val="FFFFFF">
                      <a:alpha val="0"/>
                    </a:srgbClr>
                  </a:clrTo>
                </a:clrChange>
              </a:blip>
              <a:stretch>
                <a:fillRect/>
              </a:stretch>
            </p:blipFill>
            <p:spPr>
              <a:xfrm>
                <a:off x="-1032536" y="6306453"/>
                <a:ext cx="1637451" cy="373530"/>
              </a:xfrm>
              <a:prstGeom prst="rect">
                <a:avLst/>
              </a:prstGeom>
              <a:grpFill/>
            </p:spPr>
          </p:pic>
        </p:grpSp>
        <p:pic>
          <p:nvPicPr>
            <p:cNvPr id="10" name="Grafik 9">
              <a:extLst>
                <a:ext uri="{FF2B5EF4-FFF2-40B4-BE49-F238E27FC236}">
                  <a16:creationId xmlns:a16="http://schemas.microsoft.com/office/drawing/2014/main" id="{3347A086-5657-4BA8-9030-650F0E5B314D}"/>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49099" y="9503300"/>
              <a:ext cx="870657" cy="184684"/>
            </a:xfrm>
            <a:prstGeom prst="rect">
              <a:avLst/>
            </a:prstGeom>
            <a:grpFill/>
          </p:spPr>
        </p:pic>
        <p:pic>
          <p:nvPicPr>
            <p:cNvPr id="11" name="Grafik 10">
              <a:extLst>
                <a:ext uri="{FF2B5EF4-FFF2-40B4-BE49-F238E27FC236}">
                  <a16:creationId xmlns:a16="http://schemas.microsoft.com/office/drawing/2014/main" id="{9C2404D4-85F1-4A17-B0D0-F32A4970FC15}"/>
                </a:ext>
              </a:extLst>
            </p:cNvPr>
            <p:cNvPicPr>
              <a:picLocks noChangeAspect="1"/>
            </p:cNvPicPr>
            <p:nvPr userDrawn="1"/>
          </p:nvPicPr>
          <p:blipFill>
            <a:blip r:embed="rId9"/>
            <a:stretch>
              <a:fillRect/>
            </a:stretch>
          </p:blipFill>
          <p:spPr>
            <a:xfrm>
              <a:off x="1613072" y="9405762"/>
              <a:ext cx="396542" cy="288000"/>
            </a:xfrm>
            <a:prstGeom prst="rect">
              <a:avLst/>
            </a:prstGeom>
            <a:grpFill/>
          </p:spPr>
        </p:pic>
      </p:grpSp>
      <p:sp>
        <p:nvSpPr>
          <p:cNvPr id="18" name="Bildplatzhalter 28">
            <a:extLst>
              <a:ext uri="{FF2B5EF4-FFF2-40B4-BE49-F238E27FC236}">
                <a16:creationId xmlns:a16="http://schemas.microsoft.com/office/drawing/2014/main" id="{A9E7CD48-DA19-4101-94E8-36A9142D87C5}"/>
              </a:ext>
            </a:extLst>
          </p:cNvPr>
          <p:cNvSpPr>
            <a:spLocks noGrp="1"/>
          </p:cNvSpPr>
          <p:nvPr>
            <p:ph type="pic" sz="quarter" idx="14"/>
          </p:nvPr>
        </p:nvSpPr>
        <p:spPr>
          <a:xfrm>
            <a:off x="735563" y="1576388"/>
            <a:ext cx="5465764" cy="2887662"/>
          </a:xfrm>
        </p:spPr>
        <p:txBody>
          <a:bodyPr/>
          <a:lstStyle/>
          <a:p>
            <a:endParaRPr lang="de-DE"/>
          </a:p>
        </p:txBody>
      </p:sp>
      <p:sp>
        <p:nvSpPr>
          <p:cNvPr id="19" name="Textplatzhalter 31">
            <a:extLst>
              <a:ext uri="{FF2B5EF4-FFF2-40B4-BE49-F238E27FC236}">
                <a16:creationId xmlns:a16="http://schemas.microsoft.com/office/drawing/2014/main" id="{9601298A-4FE8-47BE-A3DF-D246A39C6356}"/>
              </a:ext>
            </a:extLst>
          </p:cNvPr>
          <p:cNvSpPr>
            <a:spLocks noGrp="1"/>
          </p:cNvSpPr>
          <p:nvPr>
            <p:ph type="body" sz="quarter" idx="15"/>
          </p:nvPr>
        </p:nvSpPr>
        <p:spPr>
          <a:xfrm>
            <a:off x="2009615" y="4464050"/>
            <a:ext cx="4191492" cy="154172"/>
          </a:xfrm>
        </p:spPr>
        <p:txBody>
          <a:bodyPr>
            <a:noAutofit/>
          </a:bodyPr>
          <a:lstStyle>
            <a:lvl1pPr algn="r">
              <a:defRPr sz="700">
                <a:solidFill>
                  <a:schemeClr val="tx1"/>
                </a:solidFill>
              </a:defRPr>
            </a:lvl1pPr>
          </a:lstStyle>
          <a:p>
            <a:pPr lvl="0"/>
            <a:r>
              <a:rPr lang="de-DE" dirty="0"/>
              <a:t>Mastertextformat bearbeiten</a:t>
            </a:r>
          </a:p>
        </p:txBody>
      </p:sp>
    </p:spTree>
    <p:extLst>
      <p:ext uri="{BB962C8B-B14F-4D97-AF65-F5344CB8AC3E}">
        <p14:creationId xmlns:p14="http://schemas.microsoft.com/office/powerpoint/2010/main" val="2046890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488" y="2171700"/>
            <a:ext cx="5915025" cy="7141633"/>
          </a:xfrm>
        </p:spPr>
        <p:txBody>
          <a:bodyPr/>
          <a:lstStyle>
            <a:lvl1pPr>
              <a:defRPr sz="1600"/>
            </a:lvl1pPr>
            <a:lvl2pPr marL="0" indent="0">
              <a:buFont typeface="Arial" panose="020B0604020202020204" pitchFamily="34" charset="0"/>
              <a:buNone/>
              <a:defRPr sz="1500"/>
            </a:lvl2pPr>
            <a:lvl3pPr marL="0" indent="0">
              <a:buFont typeface="Arial" panose="020B0604020202020204" pitchFamily="34" charset="0"/>
              <a:buNone/>
              <a:defRPr sz="1100"/>
            </a:lvl3pPr>
            <a:lvl4pPr marL="179388" indent="-171450">
              <a:buFont typeface="Wingdings" panose="05000000000000000000" pitchFamily="2" charset="2"/>
              <a:buChar char="ü"/>
              <a:defRPr sz="1100"/>
            </a:lvl4pPr>
            <a:lvl5pPr marL="187325" indent="0">
              <a:buFont typeface="Wingdings" panose="05000000000000000000" pitchFamily="2" charset="2"/>
              <a:buNone/>
              <a:defRPr sz="11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7" name="Titel 6">
            <a:extLst>
              <a:ext uri="{FF2B5EF4-FFF2-40B4-BE49-F238E27FC236}">
                <a16:creationId xmlns:a16="http://schemas.microsoft.com/office/drawing/2014/main" id="{74CCF409-D291-4728-9313-29B6476F21C6}"/>
              </a:ext>
            </a:extLst>
          </p:cNvPr>
          <p:cNvSpPr>
            <a:spLocks noGrp="1"/>
          </p:cNvSpPr>
          <p:nvPr>
            <p:ph type="title"/>
          </p:nvPr>
        </p:nvSpPr>
        <p:spPr>
          <a:xfrm>
            <a:off x="471488" y="927947"/>
            <a:ext cx="5915025" cy="1085849"/>
          </a:xfrm>
        </p:spPr>
        <p:txBody>
          <a:bodyPr/>
          <a:lstStyle>
            <a:lvl1pPr>
              <a:defRPr b="0"/>
            </a:lvl1pPr>
          </a:lstStyle>
          <a:p>
            <a:r>
              <a:rPr lang="de-DE" dirty="0"/>
              <a:t>Titelmasterformat durch Klicken bearbeiten</a:t>
            </a:r>
            <a:endParaRPr lang="de-AT" dirty="0"/>
          </a:p>
        </p:txBody>
      </p:sp>
      <p:sp>
        <p:nvSpPr>
          <p:cNvPr id="8" name="Slide Number Placeholder 5">
            <a:extLst>
              <a:ext uri="{FF2B5EF4-FFF2-40B4-BE49-F238E27FC236}">
                <a16:creationId xmlns:a16="http://schemas.microsoft.com/office/drawing/2014/main" id="{96CC06C3-EA87-4DD1-B9AF-634FDD4D7170}"/>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1683829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Überblick">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9A1A-1A32-42BA-B7F9-8E8C5517D7AD}"/>
              </a:ext>
            </a:extLst>
          </p:cNvPr>
          <p:cNvSpPr>
            <a:spLocks noGrp="1"/>
          </p:cNvSpPr>
          <p:nvPr>
            <p:ph type="title"/>
          </p:nvPr>
        </p:nvSpPr>
        <p:spPr>
          <a:xfrm>
            <a:off x="471488" y="927947"/>
            <a:ext cx="5915025" cy="904240"/>
          </a:xfrm>
        </p:spPr>
        <p:txBody>
          <a:bodyPr/>
          <a:lstStyle/>
          <a:p>
            <a:r>
              <a:rPr lang="de-DE" dirty="0"/>
              <a:t>Titelmasterformat durch Klicken bearbeiten</a:t>
            </a:r>
            <a:endParaRPr lang="de-AT" dirty="0"/>
          </a:p>
        </p:txBody>
      </p:sp>
      <p:sp>
        <p:nvSpPr>
          <p:cNvPr id="5" name="Inhaltsplatzhalter 4">
            <a:extLst>
              <a:ext uri="{FF2B5EF4-FFF2-40B4-BE49-F238E27FC236}">
                <a16:creationId xmlns:a16="http://schemas.microsoft.com/office/drawing/2014/main" id="{2FBDA4C9-64E1-4D82-ADCB-100BC2577F64}"/>
              </a:ext>
            </a:extLst>
          </p:cNvPr>
          <p:cNvSpPr>
            <a:spLocks noGrp="1"/>
          </p:cNvSpPr>
          <p:nvPr>
            <p:ph sz="quarter" idx="11"/>
          </p:nvPr>
        </p:nvSpPr>
        <p:spPr>
          <a:xfrm>
            <a:off x="471488" y="1947862"/>
            <a:ext cx="5929312" cy="1191577"/>
          </a:xfrm>
        </p:spPr>
        <p:txBody>
          <a:bodyPr/>
          <a:lstStyle>
            <a:lvl1pPr marL="0" indent="0" algn="ctr">
              <a:spcBef>
                <a:spcPts val="600"/>
              </a:spcBef>
              <a:spcAft>
                <a:spcPts val="600"/>
              </a:spcAft>
              <a:buNone/>
              <a:defRPr sz="1600"/>
            </a:lvl1pPr>
            <a:lvl2pPr marL="0" indent="0">
              <a:spcBef>
                <a:spcPts val="300"/>
              </a:spcBef>
              <a:spcAft>
                <a:spcPts val="300"/>
              </a:spcAft>
              <a:buNone/>
              <a:defRPr sz="1400">
                <a:solidFill>
                  <a:schemeClr val="bg2">
                    <a:lumMod val="50000"/>
                  </a:schemeClr>
                </a:solidFill>
              </a:defRPr>
            </a:lvl2pPr>
            <a:lvl3pPr marL="0" indent="0">
              <a:spcBef>
                <a:spcPts val="0"/>
              </a:spcBef>
              <a:buFont typeface="Wingdings" panose="05000000000000000000" pitchFamily="2" charset="2"/>
              <a:buNone/>
              <a:defRPr lang="de-DE" sz="1100" kern="1200" dirty="0" smtClean="0">
                <a:solidFill>
                  <a:schemeClr val="bg2">
                    <a:lumMod val="25000"/>
                  </a:schemeClr>
                </a:solidFill>
                <a:latin typeface="+mn-lt"/>
                <a:ea typeface="+mn-ea"/>
                <a:cs typeface="+mn-cs"/>
              </a:defRPr>
            </a:lvl3pPr>
            <a:lvl4pPr marL="358775" indent="-171450">
              <a:spcBef>
                <a:spcPts val="0"/>
              </a:spcBef>
              <a:defRPr lang="de-DE" sz="1100" kern="1200" dirty="0" smtClean="0">
                <a:solidFill>
                  <a:schemeClr val="bg2">
                    <a:lumMod val="25000"/>
                  </a:schemeClr>
                </a:solidFill>
                <a:latin typeface="+mn-lt"/>
                <a:ea typeface="+mn-ea"/>
                <a:cs typeface="+mn-cs"/>
              </a:defRPr>
            </a:lvl4pPr>
            <a:lvl5pPr marL="538163" indent="-171450">
              <a:spcBef>
                <a:spcPts val="0"/>
              </a:spcBef>
              <a:defRPr lang="de-AT" sz="1100" kern="1200" dirty="0">
                <a:solidFill>
                  <a:schemeClr val="bg2">
                    <a:lumMod val="25000"/>
                  </a:schemeClr>
                </a:solidFill>
                <a:latin typeface="+mn-lt"/>
                <a:ea typeface="+mn-ea"/>
                <a:cs typeface="+mn-cs"/>
              </a:defRPr>
            </a:lvl5pPr>
          </a:lstStyle>
          <a:p>
            <a:pPr lvl="0"/>
            <a:r>
              <a:rPr lang="de-DE" dirty="0"/>
              <a:t>Formatvorlagen des Textmasters bearbeiten</a:t>
            </a:r>
          </a:p>
          <a:p>
            <a:pPr lvl="1"/>
            <a:r>
              <a:rPr lang="de-DE" dirty="0"/>
              <a:t>Zweite Ebene</a:t>
            </a:r>
          </a:p>
          <a:p>
            <a:pPr lvl="2"/>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7" name="Textplatzhalter 6">
            <a:extLst>
              <a:ext uri="{FF2B5EF4-FFF2-40B4-BE49-F238E27FC236}">
                <a16:creationId xmlns:a16="http://schemas.microsoft.com/office/drawing/2014/main" id="{3817F955-E77B-48B9-866E-49231166A506}"/>
              </a:ext>
            </a:extLst>
          </p:cNvPr>
          <p:cNvSpPr>
            <a:spLocks noGrp="1"/>
          </p:cNvSpPr>
          <p:nvPr>
            <p:ph type="body" sz="quarter" idx="12"/>
          </p:nvPr>
        </p:nvSpPr>
        <p:spPr>
          <a:xfrm>
            <a:off x="3451226" y="3224848"/>
            <a:ext cx="2935287" cy="4777845"/>
          </a:xfrm>
        </p:spPr>
        <p:txBody>
          <a:bodyPr/>
          <a:lstStyle>
            <a:lvl1pPr marL="0" indent="0">
              <a:buNone/>
              <a:defRPr lang="de-DE" sz="1600" kern="1200" dirty="0" smtClean="0">
                <a:solidFill>
                  <a:srgbClr val="6FA931"/>
                </a:solidFill>
                <a:latin typeface="+mn-lt"/>
                <a:ea typeface="+mn-ea"/>
                <a:cs typeface="+mn-cs"/>
              </a:defRPr>
            </a:lvl1pPr>
            <a:lvl2pPr>
              <a:defRPr lang="de-DE" sz="1400" kern="1200" dirty="0" smtClean="0">
                <a:solidFill>
                  <a:schemeClr val="bg2">
                    <a:lumMod val="50000"/>
                  </a:schemeClr>
                </a:solidFill>
                <a:latin typeface="+mn-lt"/>
                <a:ea typeface="+mn-ea"/>
                <a:cs typeface="+mn-cs"/>
              </a:defRPr>
            </a:lvl2pPr>
            <a:lvl3pPr algn="l" defTabSz="685800" rtl="0" eaLnBrk="1" latinLnBrk="0" hangingPunct="1">
              <a:lnSpc>
                <a:spcPct val="90000"/>
              </a:lnSpc>
              <a:spcBef>
                <a:spcPts val="0"/>
              </a:spcBef>
              <a:defRPr lang="de-DE" sz="1100" kern="1200" dirty="0" smtClean="0">
                <a:solidFill>
                  <a:schemeClr val="bg2">
                    <a:lumMod val="25000"/>
                  </a:schemeClr>
                </a:solidFill>
                <a:latin typeface="+mn-lt"/>
                <a:ea typeface="+mn-ea"/>
                <a:cs typeface="+mn-cs"/>
              </a:defRPr>
            </a:lvl3pPr>
            <a:lvl4pPr marL="293688" indent="-285750" algn="l" defTabSz="685800" rtl="0" eaLnBrk="1" latinLnBrk="0" hangingPunct="1">
              <a:lnSpc>
                <a:spcPct val="90000"/>
              </a:lnSpc>
              <a:spcBef>
                <a:spcPts val="0"/>
              </a:spcBef>
              <a:defRPr lang="de-DE" sz="1100" kern="1200" dirty="0" smtClean="0">
                <a:solidFill>
                  <a:schemeClr val="bg2">
                    <a:lumMod val="25000"/>
                  </a:schemeClr>
                </a:solidFill>
                <a:latin typeface="+mn-lt"/>
                <a:ea typeface="+mn-ea"/>
                <a:cs typeface="+mn-cs"/>
              </a:defRPr>
            </a:lvl4pPr>
            <a:lvl5pPr marL="350838" indent="-171450" algn="l" defTabSz="685800" rtl="0" eaLnBrk="1" latinLnBrk="0" hangingPunct="1">
              <a:lnSpc>
                <a:spcPct val="90000"/>
              </a:lnSpc>
              <a:spcBef>
                <a:spcPts val="0"/>
              </a:spcBef>
              <a:buFont typeface="Wingdings" panose="05000000000000000000" pitchFamily="2" charset="2"/>
              <a:buChar char="ü"/>
              <a:defRPr lang="de-AT" sz="1100" kern="1200" dirty="0">
                <a:solidFill>
                  <a:schemeClr val="bg2">
                    <a:lumMod val="25000"/>
                  </a:schemeClr>
                </a:solidFill>
                <a:latin typeface="+mn-lt"/>
                <a:ea typeface="+mn-ea"/>
                <a:cs typeface="+mn-cs"/>
              </a:defRPr>
            </a:lvl5pPr>
          </a:lstStyle>
          <a:p>
            <a:pPr marL="0" lvl="0" indent="0" algn="l" defTabSz="685800" rtl="0" eaLnBrk="1" latinLnBrk="0" hangingPunct="1">
              <a:lnSpc>
                <a:spcPct val="90000"/>
              </a:lnSpc>
              <a:spcBef>
                <a:spcPts val="600"/>
              </a:spcBef>
              <a:spcAft>
                <a:spcPts val="300"/>
              </a:spcAft>
              <a:buFont typeface="Arial" panose="020B0604020202020204" pitchFamily="34" charset="0"/>
              <a:buNone/>
            </a:pPr>
            <a:r>
              <a:rPr lang="de-DE" dirty="0"/>
              <a:t>Formatvorlagen des Textmasters bearbeiten</a:t>
            </a:r>
          </a:p>
          <a:p>
            <a:pPr marL="0" lvl="1" indent="0" algn="l" defTabSz="685800" rtl="0" eaLnBrk="1" latinLnBrk="0" hangingPunct="1">
              <a:lnSpc>
                <a:spcPct val="90000"/>
              </a:lnSpc>
              <a:spcBef>
                <a:spcPts val="375"/>
              </a:spcBef>
              <a:spcAft>
                <a:spcPts val="300"/>
              </a:spcAft>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spcAft>
                <a:spcPts val="0"/>
              </a:spcAft>
              <a:buFont typeface="Wingdings" panose="05000000000000000000" pitchFamily="2" charset="2"/>
              <a:buNone/>
            </a:pPr>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8" name="Textplatzhalter 6">
            <a:extLst>
              <a:ext uri="{FF2B5EF4-FFF2-40B4-BE49-F238E27FC236}">
                <a16:creationId xmlns:a16="http://schemas.microsoft.com/office/drawing/2014/main" id="{3925893A-EEDE-43D7-9E67-862C792EA859}"/>
              </a:ext>
            </a:extLst>
          </p:cNvPr>
          <p:cNvSpPr>
            <a:spLocks noGrp="1"/>
          </p:cNvSpPr>
          <p:nvPr>
            <p:ph type="body" sz="quarter" idx="13"/>
          </p:nvPr>
        </p:nvSpPr>
        <p:spPr>
          <a:xfrm>
            <a:off x="471488" y="3224848"/>
            <a:ext cx="2935287" cy="4777845"/>
          </a:xfrm>
        </p:spPr>
        <p:txBody>
          <a:bodyPr/>
          <a:lstStyle>
            <a:lvl1pPr marL="0" indent="0">
              <a:spcBef>
                <a:spcPts val="600"/>
              </a:spcBef>
              <a:spcAft>
                <a:spcPts val="300"/>
              </a:spcAft>
              <a:buNone/>
              <a:defRPr lang="de-DE" sz="1600" kern="1200" dirty="0" smtClean="0">
                <a:solidFill>
                  <a:srgbClr val="6FA931"/>
                </a:solidFill>
                <a:latin typeface="+mn-lt"/>
                <a:ea typeface="+mn-ea"/>
                <a:cs typeface="+mn-cs"/>
              </a:defRPr>
            </a:lvl1pPr>
            <a:lvl2pPr>
              <a:spcBef>
                <a:spcPts val="300"/>
              </a:spcBef>
              <a:spcAft>
                <a:spcPts val="300"/>
              </a:spcAft>
              <a:defRPr lang="de-DE" sz="1400" kern="1200" dirty="0" smtClean="0">
                <a:solidFill>
                  <a:schemeClr val="bg2">
                    <a:lumMod val="50000"/>
                  </a:schemeClr>
                </a:solidFill>
                <a:latin typeface="+mn-lt"/>
                <a:ea typeface="+mn-ea"/>
                <a:cs typeface="+mn-cs"/>
              </a:defRPr>
            </a:lvl2pPr>
            <a:lvl3pPr marL="7938" indent="0" algn="l" defTabSz="685800" rtl="0" eaLnBrk="1" latinLnBrk="0" hangingPunct="1">
              <a:lnSpc>
                <a:spcPct val="90000"/>
              </a:lnSpc>
              <a:spcBef>
                <a:spcPts val="0"/>
              </a:spcBef>
              <a:spcAft>
                <a:spcPts val="0"/>
              </a:spcAft>
              <a:buNone/>
              <a:defRPr lang="de-DE" sz="1100" kern="1200" dirty="0" smtClean="0">
                <a:solidFill>
                  <a:schemeClr val="bg2">
                    <a:lumMod val="25000"/>
                  </a:schemeClr>
                </a:solidFill>
                <a:latin typeface="+mn-lt"/>
                <a:ea typeface="+mn-ea"/>
                <a:cs typeface="+mn-cs"/>
              </a:defRPr>
            </a:lvl3pPr>
            <a:lvl4pPr marL="179388" indent="-171450" algn="l" defTabSz="685800" rtl="0" eaLnBrk="1" latinLnBrk="0" hangingPunct="1">
              <a:lnSpc>
                <a:spcPct val="90000"/>
              </a:lnSpc>
              <a:spcBef>
                <a:spcPts val="0"/>
              </a:spcBef>
              <a:buFont typeface="Wingdings" panose="05000000000000000000" pitchFamily="2" charset="2"/>
              <a:buChar char="ü"/>
              <a:defRPr lang="de-DE" sz="1100" kern="1200" dirty="0" smtClean="0">
                <a:solidFill>
                  <a:schemeClr val="bg2">
                    <a:lumMod val="25000"/>
                  </a:schemeClr>
                </a:solidFill>
                <a:latin typeface="+mn-lt"/>
                <a:ea typeface="+mn-ea"/>
                <a:cs typeface="+mn-cs"/>
              </a:defRPr>
            </a:lvl4pPr>
            <a:lvl5pPr marL="179388" indent="0" algn="l" defTabSz="685800" rtl="0" eaLnBrk="1" latinLnBrk="0" hangingPunct="1">
              <a:lnSpc>
                <a:spcPct val="90000"/>
              </a:lnSpc>
              <a:spcBef>
                <a:spcPts val="0"/>
              </a:spcBef>
              <a:buNone/>
              <a:defRPr lang="de-AT" sz="1100" kern="1200" dirty="0">
                <a:solidFill>
                  <a:schemeClr val="bg2">
                    <a:lumMod val="25000"/>
                  </a:schemeClr>
                </a:solidFill>
                <a:latin typeface="+mn-lt"/>
                <a:ea typeface="+mn-ea"/>
                <a:cs typeface="+mn-cs"/>
              </a:defRPr>
            </a:lvl5pPr>
          </a:lstStyle>
          <a:p>
            <a:pPr lvl="0"/>
            <a:r>
              <a:rPr lang="de-DE" dirty="0"/>
              <a:t>Formatvorlagen des Textmasters bearbeiten</a:t>
            </a:r>
          </a:p>
          <a:p>
            <a:pPr marL="0" lvl="1" indent="0" algn="l" defTabSz="685800" rtl="0" eaLnBrk="1" latinLnBrk="0" hangingPunct="1">
              <a:lnSpc>
                <a:spcPct val="90000"/>
              </a:lnSpc>
              <a:spcBef>
                <a:spcPts val="375"/>
              </a:spcBef>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buFont typeface="Wingdings" panose="05000000000000000000" pitchFamily="2" charset="2"/>
              <a:buNone/>
            </a:pPr>
            <a:r>
              <a:rPr lang="de-DE" dirty="0"/>
              <a:t>Dritte Ebene</a:t>
            </a:r>
          </a:p>
          <a:p>
            <a:pPr lvl="3"/>
            <a:r>
              <a:rPr lang="de-DE" dirty="0"/>
              <a:t>Vierte Ebene</a:t>
            </a:r>
          </a:p>
          <a:p>
            <a:pPr lvl="4"/>
            <a:r>
              <a:rPr lang="de-DE" dirty="0"/>
              <a:t>Fünfte Ebene</a:t>
            </a:r>
            <a:endParaRPr lang="de-AT" dirty="0"/>
          </a:p>
        </p:txBody>
      </p:sp>
      <p:sp>
        <p:nvSpPr>
          <p:cNvPr id="9" name="Inhaltsplatzhalter 4">
            <a:extLst>
              <a:ext uri="{FF2B5EF4-FFF2-40B4-BE49-F238E27FC236}">
                <a16:creationId xmlns:a16="http://schemas.microsoft.com/office/drawing/2014/main" id="{719031FF-3F8D-459B-9F7B-5EA6CA36E8C8}"/>
              </a:ext>
            </a:extLst>
          </p:cNvPr>
          <p:cNvSpPr>
            <a:spLocks noGrp="1"/>
          </p:cNvSpPr>
          <p:nvPr>
            <p:ph sz="quarter" idx="14"/>
          </p:nvPr>
        </p:nvSpPr>
        <p:spPr>
          <a:xfrm>
            <a:off x="471488" y="8067644"/>
            <a:ext cx="5929312" cy="1253068"/>
          </a:xfrm>
        </p:spPr>
        <p:txBody>
          <a:bodyPr/>
          <a:lstStyle>
            <a:lvl1pPr marL="0" indent="0" algn="ctr">
              <a:buNone/>
              <a:defRPr lang="de-DE" sz="1600" kern="1200" dirty="0" smtClean="0">
                <a:solidFill>
                  <a:srgbClr val="6FA931"/>
                </a:solidFill>
                <a:latin typeface="+mn-lt"/>
                <a:ea typeface="+mn-ea"/>
                <a:cs typeface="+mn-cs"/>
              </a:defRPr>
            </a:lvl1pPr>
            <a:lvl2pPr>
              <a:defRPr lang="de-DE" sz="1400" kern="1200" dirty="0" smtClean="0">
                <a:solidFill>
                  <a:schemeClr val="bg2">
                    <a:lumMod val="50000"/>
                  </a:schemeClr>
                </a:solidFill>
                <a:latin typeface="+mn-lt"/>
                <a:ea typeface="+mn-ea"/>
                <a:cs typeface="+mn-cs"/>
              </a:defRPr>
            </a:lvl2pPr>
            <a:lvl3pPr>
              <a:defRPr lang="de-DE" sz="1100" kern="1200" dirty="0" smtClean="0">
                <a:solidFill>
                  <a:schemeClr val="bg2">
                    <a:lumMod val="25000"/>
                  </a:schemeClr>
                </a:solidFill>
                <a:latin typeface="+mn-lt"/>
                <a:ea typeface="+mn-ea"/>
                <a:cs typeface="+mn-cs"/>
              </a:defRPr>
            </a:lvl3pPr>
            <a:lvl4pPr marL="293688" indent="-285750">
              <a:defRPr lang="de-DE" sz="1100" kern="1200" dirty="0" smtClean="0">
                <a:solidFill>
                  <a:schemeClr val="bg2">
                    <a:lumMod val="25000"/>
                  </a:schemeClr>
                </a:solidFill>
                <a:latin typeface="+mn-lt"/>
                <a:ea typeface="+mn-ea"/>
                <a:cs typeface="+mn-cs"/>
              </a:defRPr>
            </a:lvl4pPr>
            <a:lvl5pPr>
              <a:defRPr lang="de-AT" sz="1100" kern="1200" dirty="0">
                <a:solidFill>
                  <a:schemeClr val="bg2">
                    <a:lumMod val="25000"/>
                  </a:schemeClr>
                </a:solidFill>
                <a:latin typeface="+mn-lt"/>
                <a:ea typeface="+mn-ea"/>
                <a:cs typeface="+mn-cs"/>
              </a:defRPr>
            </a:lvl5pPr>
          </a:lstStyle>
          <a:p>
            <a:pPr marL="0" lvl="0" indent="0" algn="ctr" defTabSz="685800" rtl="0" eaLnBrk="1" latinLnBrk="0" hangingPunct="1">
              <a:lnSpc>
                <a:spcPct val="90000"/>
              </a:lnSpc>
              <a:spcBef>
                <a:spcPts val="600"/>
              </a:spcBef>
              <a:spcAft>
                <a:spcPts val="600"/>
              </a:spcAft>
              <a:buFont typeface="Arial" panose="020B0604020202020204" pitchFamily="34" charset="0"/>
              <a:buNone/>
            </a:pPr>
            <a:r>
              <a:rPr lang="de-DE" dirty="0"/>
              <a:t>Formatvorlagen des Textmasters bearbeiten</a:t>
            </a:r>
          </a:p>
          <a:p>
            <a:pPr marL="0" lvl="1" indent="0" algn="l" defTabSz="685800" rtl="0" eaLnBrk="1" latinLnBrk="0" hangingPunct="1">
              <a:lnSpc>
                <a:spcPct val="90000"/>
              </a:lnSpc>
              <a:spcBef>
                <a:spcPts val="300"/>
              </a:spcBef>
              <a:spcAft>
                <a:spcPts val="300"/>
              </a:spcAft>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spcAft>
                <a:spcPts val="0"/>
              </a:spcAft>
              <a:buFont typeface="Wingdings" panose="05000000000000000000" pitchFamily="2" charset="2"/>
              <a:buNone/>
            </a:pPr>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10" name="Slide Number Placeholder 5">
            <a:extLst>
              <a:ext uri="{FF2B5EF4-FFF2-40B4-BE49-F238E27FC236}">
                <a16:creationId xmlns:a16="http://schemas.microsoft.com/office/drawing/2014/main" id="{109E6FFB-5328-4465-8253-93DF0E651644}"/>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50539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71488" y="800099"/>
            <a:ext cx="5915025" cy="1077687"/>
          </a:xfrm>
          <a:prstGeom prst="rect">
            <a:avLst/>
          </a:prstGeom>
        </p:spPr>
        <p:txBody>
          <a:bodyPr/>
          <a:lstStyle/>
          <a:p>
            <a:r>
              <a:rPr lang="de-DE" dirty="0"/>
              <a:t>Titelmasterformat durch Klicken bearbeiten</a:t>
            </a:r>
            <a:endParaRPr lang="en-US" dirty="0"/>
          </a:p>
        </p:txBody>
      </p:sp>
      <p:sp>
        <p:nvSpPr>
          <p:cNvPr id="6" name="Slide Number Placeholder 5">
            <a:extLst>
              <a:ext uri="{FF2B5EF4-FFF2-40B4-BE49-F238E27FC236}">
                <a16:creationId xmlns:a16="http://schemas.microsoft.com/office/drawing/2014/main" id="{5A6D9BCF-943B-4DD3-9D0A-482C139B8FC0}"/>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94782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image" Target="../media/image2.gi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image" Target="../media/image5.png"/><Relationship Id="rId5" Type="http://schemas.openxmlformats.org/officeDocument/2006/relationships/theme" Target="../theme/theme1.xml"/><Relationship Id="rId10" Type="http://schemas.openxmlformats.org/officeDocument/2006/relationships/hyperlink" Target="http://creativecommons.org/licenses/by-sa/4.0/" TargetMode="External"/><Relationship Id="rId4" Type="http://schemas.openxmlformats.org/officeDocument/2006/relationships/slideLayout" Target="../slideLayouts/slideLayout4.xml"/><Relationship Id="rId9" Type="http://schemas.openxmlformats.org/officeDocument/2006/relationships/image" Target="../media/image4.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1488" y="2235201"/>
            <a:ext cx="5915025" cy="7078132"/>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pic>
        <p:nvPicPr>
          <p:cNvPr id="7" name="Grafik 6">
            <a:extLst>
              <a:ext uri="{FF2B5EF4-FFF2-40B4-BE49-F238E27FC236}">
                <a16:creationId xmlns:a16="http://schemas.microsoft.com/office/drawing/2014/main" id="{F21C97BC-1C2E-4CBC-8883-ED701DA8484D}"/>
              </a:ext>
            </a:extLst>
          </p:cNvPr>
          <p:cNvPicPr/>
          <p:nvPr userDrawn="1"/>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b="71269"/>
          <a:stretch/>
        </p:blipFill>
        <p:spPr bwMode="auto">
          <a:xfrm>
            <a:off x="314537" y="0"/>
            <a:ext cx="6228926" cy="379214"/>
          </a:xfrm>
          <a:prstGeom prst="rect">
            <a:avLst/>
          </a:prstGeom>
          <a:ln>
            <a:noFill/>
          </a:ln>
          <a:extLst>
            <a:ext uri="{53640926-AAD7-44D8-BBD7-CCE9431645EC}">
              <a14:shadowObscured xmlns:a14="http://schemas.microsoft.com/office/drawing/2010/main"/>
            </a:ext>
          </a:extLst>
        </p:spPr>
      </p:pic>
      <p:sp>
        <p:nvSpPr>
          <p:cNvPr id="10" name="Titelplatzhalter 9">
            <a:extLst>
              <a:ext uri="{FF2B5EF4-FFF2-40B4-BE49-F238E27FC236}">
                <a16:creationId xmlns:a16="http://schemas.microsoft.com/office/drawing/2014/main" id="{6C53D376-072C-4910-A6AC-B673517332BD}"/>
              </a:ext>
            </a:extLst>
          </p:cNvPr>
          <p:cNvSpPr>
            <a:spLocks noGrp="1"/>
          </p:cNvSpPr>
          <p:nvPr>
            <p:ph type="title"/>
          </p:nvPr>
        </p:nvSpPr>
        <p:spPr>
          <a:xfrm>
            <a:off x="471488" y="927947"/>
            <a:ext cx="5915025" cy="1133686"/>
          </a:xfrm>
          <a:prstGeom prst="rect">
            <a:avLst/>
          </a:prstGeom>
        </p:spPr>
        <p:txBody>
          <a:bodyPr vert="horz" lIns="91440" tIns="45720" rIns="91440" bIns="45720" rtlCol="0" anchor="ctr">
            <a:normAutofit/>
          </a:bodyPr>
          <a:lstStyle/>
          <a:p>
            <a:r>
              <a:rPr lang="de-DE" dirty="0"/>
              <a:t>Titelmasterformat durch Klicken bearbeiten</a:t>
            </a:r>
            <a:endParaRPr lang="de-AT" dirty="0"/>
          </a:p>
        </p:txBody>
      </p:sp>
      <p:cxnSp>
        <p:nvCxnSpPr>
          <p:cNvPr id="21" name="Gerader Verbinder 20">
            <a:extLst>
              <a:ext uri="{FF2B5EF4-FFF2-40B4-BE49-F238E27FC236}">
                <a16:creationId xmlns:a16="http://schemas.microsoft.com/office/drawing/2014/main" id="{13787973-4D91-401D-A7C8-FCDD78CA594B}"/>
              </a:ext>
            </a:extLst>
          </p:cNvPr>
          <p:cNvCxnSpPr/>
          <p:nvPr userDrawn="1"/>
        </p:nvCxnSpPr>
        <p:spPr>
          <a:xfrm>
            <a:off x="471488" y="9311032"/>
            <a:ext cx="5915025" cy="0"/>
          </a:xfrm>
          <a:prstGeom prst="line">
            <a:avLst/>
          </a:prstGeom>
          <a:ln w="25400">
            <a:solidFill>
              <a:srgbClr val="6FA931"/>
            </a:solidFill>
          </a:ln>
        </p:spPr>
        <p:style>
          <a:lnRef idx="3">
            <a:schemeClr val="accent6"/>
          </a:lnRef>
          <a:fillRef idx="0">
            <a:schemeClr val="accent6"/>
          </a:fillRef>
          <a:effectRef idx="2">
            <a:schemeClr val="accent6"/>
          </a:effectRef>
          <a:fontRef idx="minor">
            <a:schemeClr val="tx1"/>
          </a:fontRef>
        </p:style>
      </p:cxnSp>
      <p:sp>
        <p:nvSpPr>
          <p:cNvPr id="23" name="Fußzeilenplatzhalter 4">
            <a:extLst>
              <a:ext uri="{FF2B5EF4-FFF2-40B4-BE49-F238E27FC236}">
                <a16:creationId xmlns:a16="http://schemas.microsoft.com/office/drawing/2014/main" id="{4EA2CE68-0727-44AB-83B4-46E8CC7CA870}"/>
              </a:ext>
            </a:extLst>
          </p:cNvPr>
          <p:cNvSpPr txBox="1">
            <a:spLocks/>
          </p:cNvSpPr>
          <p:nvPr userDrawn="1"/>
        </p:nvSpPr>
        <p:spPr>
          <a:xfrm>
            <a:off x="2375033" y="432641"/>
            <a:ext cx="2107934" cy="218907"/>
          </a:xfrm>
          <a:prstGeom prst="rect">
            <a:avLst/>
          </a:prstGeom>
        </p:spPr>
        <p:txBody>
          <a:bodyPr vert="horz" lIns="36000" tIns="37148" rIns="74295" bIns="37148" rtlCol="0" anchor="ctr">
            <a:no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de-DE" sz="1050" dirty="0"/>
              <a:t>Denken lernen, Probleme lösen</a:t>
            </a:r>
          </a:p>
        </p:txBody>
      </p:sp>
      <p:pic>
        <p:nvPicPr>
          <p:cNvPr id="24" name="Grafik 23">
            <a:extLst>
              <a:ext uri="{FF2B5EF4-FFF2-40B4-BE49-F238E27FC236}">
                <a16:creationId xmlns:a16="http://schemas.microsoft.com/office/drawing/2014/main" id="{932D10A4-9828-4ABF-8AA0-97FC572B3ECF}"/>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471488" y="432641"/>
            <a:ext cx="674659" cy="360000"/>
          </a:xfrm>
          <a:prstGeom prst="rect">
            <a:avLst/>
          </a:prstGeom>
        </p:spPr>
      </p:pic>
      <p:sp>
        <p:nvSpPr>
          <p:cNvPr id="25" name="Textplatzhalter 9">
            <a:extLst>
              <a:ext uri="{FF2B5EF4-FFF2-40B4-BE49-F238E27FC236}">
                <a16:creationId xmlns:a16="http://schemas.microsoft.com/office/drawing/2014/main" id="{32281339-E3C9-4617-96F8-99F38C9C832C}"/>
              </a:ext>
            </a:extLst>
          </p:cNvPr>
          <p:cNvSpPr txBox="1">
            <a:spLocks/>
          </p:cNvSpPr>
          <p:nvPr userDrawn="1"/>
        </p:nvSpPr>
        <p:spPr>
          <a:xfrm>
            <a:off x="1371600" y="9423400"/>
            <a:ext cx="4114799" cy="212725"/>
          </a:xfrm>
          <a:prstGeom prst="rect">
            <a:avLst/>
          </a:prstGeom>
        </p:spPr>
        <p:txBody>
          <a:bodyPr>
            <a:noAutofit/>
          </a:bodyPr>
          <a:lstStyle>
            <a:lvl1pPr marL="0" indent="0" algn="ctr" defTabSz="685800" rtl="0" eaLnBrk="1" latinLnBrk="0" hangingPunct="1">
              <a:lnSpc>
                <a:spcPct val="90000"/>
              </a:lnSpc>
              <a:spcBef>
                <a:spcPts val="750"/>
              </a:spcBef>
              <a:buFont typeface="Arial" panose="020B0604020202020204" pitchFamily="34" charset="0"/>
              <a:buNone/>
              <a:defRPr sz="1050" kern="1200">
                <a:solidFill>
                  <a:schemeClr val="bg2">
                    <a:lumMod val="50000"/>
                  </a:schemeClr>
                </a:solidFill>
                <a:latin typeface="+mn-lt"/>
                <a:ea typeface="+mn-ea"/>
                <a:cs typeface="+mn-cs"/>
              </a:defRPr>
            </a:lvl1pPr>
            <a:lvl2pPr marL="7937" indent="0" algn="l" defTabSz="685800" rtl="0" eaLnBrk="1" latinLnBrk="0" hangingPunct="1">
              <a:lnSpc>
                <a:spcPct val="90000"/>
              </a:lnSpc>
              <a:spcBef>
                <a:spcPts val="375"/>
              </a:spcBef>
              <a:buFont typeface="Wingdings" panose="05000000000000000000" pitchFamily="2" charset="2"/>
              <a:buNone/>
              <a:defRPr sz="1500" kern="1200">
                <a:solidFill>
                  <a:schemeClr val="bg2">
                    <a:lumMod val="50000"/>
                  </a:schemeClr>
                </a:solidFill>
                <a:latin typeface="+mn-lt"/>
                <a:ea typeface="+mn-ea"/>
                <a:cs typeface="+mn-cs"/>
              </a:defRPr>
            </a:lvl2pPr>
            <a:lvl3pPr marL="793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3pPr>
            <a:lvl4pPr marL="179388" indent="-171450" algn="l" defTabSz="685800" rtl="0" eaLnBrk="1" latinLnBrk="0" hangingPunct="1">
              <a:lnSpc>
                <a:spcPct val="90000"/>
              </a:lnSpc>
              <a:spcBef>
                <a:spcPts val="375"/>
              </a:spcBef>
              <a:buFont typeface="Wingdings" panose="05000000000000000000" pitchFamily="2" charset="2"/>
              <a:buChar char="ü"/>
              <a:defRPr sz="1100" kern="1200">
                <a:solidFill>
                  <a:schemeClr val="bg2">
                    <a:lumMod val="50000"/>
                  </a:schemeClr>
                </a:solidFill>
                <a:latin typeface="+mn-lt"/>
                <a:ea typeface="+mn-ea"/>
                <a:cs typeface="+mn-cs"/>
              </a:defRPr>
            </a:lvl4pPr>
            <a:lvl5pPr marL="17938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de-AT" sz="1050" b="0" dirty="0">
                <a:solidFill>
                  <a:schemeClr val="bg2">
                    <a:lumMod val="50000"/>
                  </a:schemeClr>
                </a:solidFill>
              </a:rPr>
              <a:t>Blütenbestäubung – die fleißige Biene</a:t>
            </a:r>
            <a:endParaRPr lang="de-DE" b="0" dirty="0"/>
          </a:p>
        </p:txBody>
      </p:sp>
      <p:pic>
        <p:nvPicPr>
          <p:cNvPr id="26" name="Grafik 25">
            <a:extLst>
              <a:ext uri="{FF2B5EF4-FFF2-40B4-BE49-F238E27FC236}">
                <a16:creationId xmlns:a16="http://schemas.microsoft.com/office/drawing/2014/main" id="{C55FD140-12F0-4602-83D4-781CA8A891A9}"/>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5758586" y="382942"/>
            <a:ext cx="285027" cy="295584"/>
          </a:xfrm>
          <a:prstGeom prst="rect">
            <a:avLst/>
          </a:prstGeom>
        </p:spPr>
      </p:pic>
      <p:pic>
        <p:nvPicPr>
          <p:cNvPr id="27" name="Grafik 26">
            <a:extLst>
              <a:ext uri="{FF2B5EF4-FFF2-40B4-BE49-F238E27FC236}">
                <a16:creationId xmlns:a16="http://schemas.microsoft.com/office/drawing/2014/main" id="{AC47756D-9908-43DA-A4B1-0750F76DA6DD}"/>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6083934" y="357970"/>
            <a:ext cx="302579" cy="302579"/>
          </a:xfrm>
          <a:prstGeom prst="rect">
            <a:avLst/>
          </a:prstGeom>
        </p:spPr>
      </p:pic>
      <p:sp>
        <p:nvSpPr>
          <p:cNvPr id="28" name="Slide Number Placeholder 5">
            <a:extLst>
              <a:ext uri="{FF2B5EF4-FFF2-40B4-BE49-F238E27FC236}">
                <a16:creationId xmlns:a16="http://schemas.microsoft.com/office/drawing/2014/main" id="{19F7C1E2-1274-45EE-9EC1-DC05C56DD568}"/>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pic>
        <p:nvPicPr>
          <p:cNvPr id="37" name="Grafik 36" descr="Creative Commons Lizenzvertrag">
            <a:hlinkClick r:id="rId10"/>
            <a:extLst>
              <a:ext uri="{FF2B5EF4-FFF2-40B4-BE49-F238E27FC236}">
                <a16:creationId xmlns:a16="http://schemas.microsoft.com/office/drawing/2014/main" id="{8A994976-0260-4CBC-87FF-6009B0A67869}"/>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471488" y="9465110"/>
            <a:ext cx="468000" cy="158438"/>
          </a:xfrm>
          <a:prstGeom prst="rect">
            <a:avLst/>
          </a:prstGeom>
          <a:noFill/>
          <a:ln>
            <a:noFill/>
          </a:ln>
        </p:spPr>
      </p:pic>
    </p:spTree>
    <p:extLst>
      <p:ext uri="{BB962C8B-B14F-4D97-AF65-F5344CB8AC3E}">
        <p14:creationId xmlns:p14="http://schemas.microsoft.com/office/powerpoint/2010/main" val="31695011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5" r:id="rId3"/>
    <p:sldLayoutId id="2147483678" r:id="rId4"/>
  </p:sldLayoutIdLst>
  <p:hf sldNum="0" hdr="0"/>
  <p:txStyles>
    <p:titleStyle>
      <a:lvl1pPr algn="ctr" defTabSz="685800" rtl="0" eaLnBrk="1" latinLnBrk="0" hangingPunct="1">
        <a:lnSpc>
          <a:spcPct val="90000"/>
        </a:lnSpc>
        <a:spcBef>
          <a:spcPct val="0"/>
        </a:spcBef>
        <a:buNone/>
        <a:defRPr sz="3200" kern="1200">
          <a:solidFill>
            <a:srgbClr val="6FA93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600" kern="1200">
          <a:solidFill>
            <a:srgbClr val="6FA931"/>
          </a:solidFill>
          <a:latin typeface="+mn-lt"/>
          <a:ea typeface="+mn-ea"/>
          <a:cs typeface="+mn-cs"/>
        </a:defRPr>
      </a:lvl1pPr>
      <a:lvl2pPr marL="7937" indent="0" algn="l" defTabSz="685800" rtl="0" eaLnBrk="1" latinLnBrk="0" hangingPunct="1">
        <a:lnSpc>
          <a:spcPct val="90000"/>
        </a:lnSpc>
        <a:spcBef>
          <a:spcPts val="375"/>
        </a:spcBef>
        <a:buFont typeface="Wingdings" panose="05000000000000000000" pitchFamily="2" charset="2"/>
        <a:buNone/>
        <a:defRPr sz="1500" kern="1200">
          <a:solidFill>
            <a:schemeClr val="bg2">
              <a:lumMod val="50000"/>
            </a:schemeClr>
          </a:solidFill>
          <a:latin typeface="+mn-lt"/>
          <a:ea typeface="+mn-ea"/>
          <a:cs typeface="+mn-cs"/>
        </a:defRPr>
      </a:lvl2pPr>
      <a:lvl3pPr marL="793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3pPr>
      <a:lvl4pPr marL="179388" indent="-171450" algn="l" defTabSz="685800" rtl="0" eaLnBrk="1" latinLnBrk="0" hangingPunct="1">
        <a:lnSpc>
          <a:spcPct val="90000"/>
        </a:lnSpc>
        <a:spcBef>
          <a:spcPts val="375"/>
        </a:spcBef>
        <a:buFont typeface="Wingdings" panose="05000000000000000000" pitchFamily="2" charset="2"/>
        <a:buChar char="ü"/>
        <a:defRPr sz="1100" kern="1200">
          <a:solidFill>
            <a:schemeClr val="bg2">
              <a:lumMod val="50000"/>
            </a:schemeClr>
          </a:solidFill>
          <a:latin typeface="+mn-lt"/>
          <a:ea typeface="+mn-ea"/>
          <a:cs typeface="+mn-cs"/>
        </a:defRPr>
      </a:lvl4pPr>
      <a:lvl5pPr marL="17938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pixabay.com" TargetMode="External"/><Relationship Id="rId3" Type="http://schemas.openxmlformats.org/officeDocument/2006/relationships/image" Target="../media/image14.jpeg"/><Relationship Id="rId7" Type="http://schemas.openxmlformats.org/officeDocument/2006/relationships/image" Target="../media/image15.png"/><Relationship Id="rId2" Type="http://schemas.openxmlformats.org/officeDocument/2006/relationships/image" Target="../media/image2.gif"/><Relationship Id="rId1" Type="http://schemas.openxmlformats.org/officeDocument/2006/relationships/slideLayout" Target="../slideLayouts/slideLayout1.xml"/><Relationship Id="rId6" Type="http://schemas.openxmlformats.org/officeDocument/2006/relationships/hyperlink" Target="http://creativecommons.org/licenses/by-sa/4.0/" TargetMode="External"/><Relationship Id="rId5" Type="http://schemas.openxmlformats.org/officeDocument/2006/relationships/hyperlink" Target="https://zli.phwien.ac.at/" TargetMode="External"/><Relationship Id="rId4" Type="http://schemas.openxmlformats.org/officeDocument/2006/relationships/hyperlink" Target="https://eis.eeducation.a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eis.eeducation.at/" TargetMode="External"/><Relationship Id="rId2" Type="http://schemas.openxmlformats.org/officeDocument/2006/relationships/hyperlink" Target="https://padlet.com/EduTeam/Biene" TargetMode="External"/><Relationship Id="rId1" Type="http://schemas.openxmlformats.org/officeDocument/2006/relationships/slideLayout" Target="../slideLayouts/slideLayout2.xml"/><Relationship Id="rId4" Type="http://schemas.openxmlformats.org/officeDocument/2006/relationships/hyperlink" Target="https://creativecommons.org/licenses/by-sa/4.0/deed.d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learningapps.org/312266" TargetMode="External"/><Relationship Id="rId2" Type="http://schemas.openxmlformats.org/officeDocument/2006/relationships/hyperlink" Target="https://padlet.com/EduTeam/Biene" TargetMode="External"/><Relationship Id="rId1" Type="http://schemas.openxmlformats.org/officeDocument/2006/relationships/slideLayout" Target="../slideLayouts/slideLayout3.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hyperlink" Target="http://www.labbe.de/spielotti/index.asp?themaid=1&amp;i=\mathematische_brettspiele\htm_jpg\bienen_solitaer.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a:extLst>
              <a:ext uri="{FF2B5EF4-FFF2-40B4-BE49-F238E27FC236}">
                <a16:creationId xmlns:a16="http://schemas.microsoft.com/office/drawing/2014/main" id="{694BC58B-E44E-4087-B48F-3E033506966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83510" y="7407895"/>
            <a:ext cx="1693828" cy="903831"/>
          </a:xfrm>
          <a:prstGeom prst="rect">
            <a:avLst/>
          </a:prstGeom>
        </p:spPr>
      </p:pic>
      <p:pic>
        <p:nvPicPr>
          <p:cNvPr id="6" name="Grafik 5"/>
          <p:cNvPicPr>
            <a:picLocks noChangeAspect="1"/>
          </p:cNvPicPr>
          <p:nvPr/>
        </p:nvPicPr>
        <p:blipFill rotWithShape="1">
          <a:blip r:embed="rId3" cstate="print">
            <a:extLst>
              <a:ext uri="{28A0092B-C50C-407E-A947-70E740481C1C}">
                <a14:useLocalDpi xmlns:a14="http://schemas.microsoft.com/office/drawing/2010/main" val="0"/>
              </a:ext>
            </a:extLst>
          </a:blip>
          <a:srcRect b="16340"/>
          <a:stretch/>
        </p:blipFill>
        <p:spPr>
          <a:xfrm>
            <a:off x="694944" y="1342417"/>
            <a:ext cx="5670961" cy="3162861"/>
          </a:xfrm>
          <a:prstGeom prst="rect">
            <a:avLst/>
          </a:prstGeom>
        </p:spPr>
      </p:pic>
      <p:sp>
        <p:nvSpPr>
          <p:cNvPr id="7" name="Rechteck 6"/>
          <p:cNvSpPr/>
          <p:nvPr/>
        </p:nvSpPr>
        <p:spPr>
          <a:xfrm>
            <a:off x="663423" y="8488705"/>
            <a:ext cx="5702482" cy="548640"/>
          </a:xfrm>
          <a:prstGeom prst="rect">
            <a:avLst/>
          </a:prstGeom>
          <a:solidFill>
            <a:srgbClr val="48B7CA">
              <a:alpha val="50000"/>
            </a:srgbClr>
          </a:solidFill>
          <a:ln w="28575">
            <a:noFill/>
          </a:ln>
          <a:effectLst>
            <a:softEdge rad="12700"/>
          </a:effectLst>
        </p:spPr>
        <p:style>
          <a:lnRef idx="2">
            <a:schemeClr val="accent3"/>
          </a:lnRef>
          <a:fillRef idx="1">
            <a:schemeClr val="lt1"/>
          </a:fillRef>
          <a:effectRef idx="0">
            <a:schemeClr val="accent3"/>
          </a:effectRef>
          <a:fontRef idx="minor">
            <a:schemeClr val="dk1"/>
          </a:fontRef>
        </p:style>
        <p:txBody>
          <a:bodyPr rtlCol="0" anchor="ctr"/>
          <a:lstStyle/>
          <a:p>
            <a:pPr marL="936000"/>
            <a:r>
              <a:rPr lang="de-AT" sz="800" dirty="0"/>
              <a:t>Das Lernmaterial </a:t>
            </a:r>
            <a:r>
              <a:rPr lang="de-AT" sz="800" i="1" dirty="0"/>
              <a:t>Blütenbestäubung – die fleißige Biene </a:t>
            </a:r>
            <a:r>
              <a:rPr lang="de-AT" sz="800" dirty="0"/>
              <a:t>wurde im Rahmen des </a:t>
            </a:r>
            <a:r>
              <a:rPr lang="de-AT" sz="800" dirty="0">
                <a:hlinkClick r:id="rId4"/>
              </a:rPr>
              <a:t>DLPL-Projekts</a:t>
            </a:r>
            <a:r>
              <a:rPr lang="de-AT" sz="800" dirty="0"/>
              <a:t> 2017 vom </a:t>
            </a:r>
            <a:r>
              <a:rPr lang="de-AT" sz="800" dirty="0">
                <a:hlinkClick r:id="rId5"/>
              </a:rPr>
              <a:t>ZLI der PH Wien</a:t>
            </a:r>
            <a:r>
              <a:rPr lang="de-AT" sz="800" dirty="0"/>
              <a:t> erstellt und steht unter einer </a:t>
            </a:r>
            <a:r>
              <a:rPr lang="de-AT" sz="800" dirty="0">
                <a:hlinkClick r:id="rId6"/>
              </a:rPr>
              <a:t>Creative Commons-Namensnennung-Weitergabe unter gleichen Bedingungen-International-4.0-Lizenz</a:t>
            </a:r>
            <a:r>
              <a:rPr lang="de-AT" sz="800" dirty="0"/>
              <a:t> kostenlos zur Verfügung.</a:t>
            </a:r>
          </a:p>
        </p:txBody>
      </p:sp>
      <p:pic>
        <p:nvPicPr>
          <p:cNvPr id="8" name="Grafik 7"/>
          <p:cNvPicPr>
            <a:picLocks noChangeAspect="1"/>
          </p:cNvPicPr>
          <p:nvPr/>
        </p:nvPicPr>
        <p:blipFill>
          <a:blip r:embed="rId7"/>
          <a:stretch>
            <a:fillRect/>
          </a:stretch>
        </p:blipFill>
        <p:spPr>
          <a:xfrm>
            <a:off x="714172" y="8615387"/>
            <a:ext cx="838200" cy="295275"/>
          </a:xfrm>
          <a:prstGeom prst="rect">
            <a:avLst/>
          </a:prstGeom>
          <a:solidFill>
            <a:srgbClr val="48B7CA">
              <a:alpha val="50000"/>
            </a:srgbClr>
          </a:solidFill>
        </p:spPr>
      </p:pic>
      <p:sp>
        <p:nvSpPr>
          <p:cNvPr id="9" name="Textfeld 7">
            <a:extLst>
              <a:ext uri="{FF2B5EF4-FFF2-40B4-BE49-F238E27FC236}">
                <a16:creationId xmlns:a16="http://schemas.microsoft.com/office/drawing/2014/main" id="{5A5D2A58-0836-430A-A693-2399309BD754}"/>
              </a:ext>
            </a:extLst>
          </p:cNvPr>
          <p:cNvSpPr txBox="1"/>
          <p:nvPr/>
        </p:nvSpPr>
        <p:spPr>
          <a:xfrm>
            <a:off x="5642005" y="4505278"/>
            <a:ext cx="723900" cy="285750"/>
          </a:xfrm>
          <a:prstGeom prst="rect">
            <a:avLst/>
          </a:prstGeom>
          <a:noFill/>
        </p:spPr>
        <p:txBody>
          <a:bodyPr wrap="square" rtlCol="0">
            <a:noAutofit/>
          </a:bodyPr>
          <a:lstStyle/>
          <a:p>
            <a:pPr algn="r">
              <a:spcAft>
                <a:spcPts val="0"/>
              </a:spcAft>
            </a:pPr>
            <a:r>
              <a:rPr lang="de-AT" sz="800" u="sng" kern="1200">
                <a:solidFill>
                  <a:srgbClr val="0458A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pixabay.com</a:t>
            </a:r>
            <a:endParaRPr lang="de-DE" sz="1200">
              <a:effectLst/>
              <a:latin typeface="Times New Roman" panose="02020603050405020304" pitchFamily="18" charset="0"/>
              <a:ea typeface="Times New Roman" panose="02020603050405020304" pitchFamily="18" charset="0"/>
            </a:endParaRPr>
          </a:p>
        </p:txBody>
      </p:sp>
      <p:sp>
        <p:nvSpPr>
          <p:cNvPr id="13" name="Textplatzhalter 12">
            <a:extLst>
              <a:ext uri="{FF2B5EF4-FFF2-40B4-BE49-F238E27FC236}">
                <a16:creationId xmlns:a16="http://schemas.microsoft.com/office/drawing/2014/main" id="{C6A21896-64AD-48CE-8074-3193A8C0ACB1}"/>
              </a:ext>
            </a:extLst>
          </p:cNvPr>
          <p:cNvSpPr>
            <a:spLocks noGrp="1"/>
          </p:cNvSpPr>
          <p:nvPr>
            <p:ph type="body" sz="quarter" idx="11"/>
          </p:nvPr>
        </p:nvSpPr>
        <p:spPr/>
        <p:txBody>
          <a:bodyPr/>
          <a:lstStyle/>
          <a:p>
            <a:r>
              <a:rPr lang="en-US" dirty="0"/>
              <a:t>Workshop </a:t>
            </a:r>
            <a:r>
              <a:rPr lang="en-US" dirty="0" err="1"/>
              <a:t>mit</a:t>
            </a:r>
            <a:r>
              <a:rPr lang="en-US" dirty="0"/>
              <a:t> Lego </a:t>
            </a:r>
            <a:r>
              <a:rPr lang="en-US" dirty="0" err="1"/>
              <a:t>WeDo</a:t>
            </a:r>
            <a:r>
              <a:rPr lang="en-US" dirty="0"/>
              <a:t> 2.0</a:t>
            </a:r>
            <a:endParaRPr lang="de-DE" dirty="0"/>
          </a:p>
        </p:txBody>
      </p:sp>
      <p:sp>
        <p:nvSpPr>
          <p:cNvPr id="14" name="Textplatzhalter 13">
            <a:extLst>
              <a:ext uri="{FF2B5EF4-FFF2-40B4-BE49-F238E27FC236}">
                <a16:creationId xmlns:a16="http://schemas.microsoft.com/office/drawing/2014/main" id="{A7A2D961-3C83-4B41-9CC5-1F41383B0190}"/>
              </a:ext>
            </a:extLst>
          </p:cNvPr>
          <p:cNvSpPr>
            <a:spLocks noGrp="1"/>
          </p:cNvSpPr>
          <p:nvPr>
            <p:ph type="body" sz="quarter" idx="12"/>
          </p:nvPr>
        </p:nvSpPr>
        <p:spPr/>
        <p:txBody>
          <a:bodyPr/>
          <a:lstStyle/>
          <a:p>
            <a:r>
              <a:rPr lang="de-DE" dirty="0"/>
              <a:t>Lernmaterialien und begleitende Hinweise</a:t>
            </a:r>
          </a:p>
        </p:txBody>
      </p:sp>
      <p:sp>
        <p:nvSpPr>
          <p:cNvPr id="15" name="Textplatzhalter 14">
            <a:extLst>
              <a:ext uri="{FF2B5EF4-FFF2-40B4-BE49-F238E27FC236}">
                <a16:creationId xmlns:a16="http://schemas.microsoft.com/office/drawing/2014/main" id="{6740CADB-1F7F-458B-BE90-1127F3858CCB}"/>
              </a:ext>
            </a:extLst>
          </p:cNvPr>
          <p:cNvSpPr>
            <a:spLocks noGrp="1"/>
          </p:cNvSpPr>
          <p:nvPr>
            <p:ph type="body" sz="quarter" idx="13"/>
          </p:nvPr>
        </p:nvSpPr>
        <p:spPr/>
        <p:txBody>
          <a:bodyPr>
            <a:normAutofit fontScale="92500" lnSpcReduction="20000"/>
          </a:bodyPr>
          <a:lstStyle/>
          <a:p>
            <a:pPr>
              <a:spcBef>
                <a:spcPts val="0"/>
              </a:spcBef>
            </a:pPr>
            <a:r>
              <a:rPr lang="de-DE" dirty="0"/>
              <a:t>Blütenbestäubung </a:t>
            </a:r>
          </a:p>
          <a:p>
            <a:pPr>
              <a:spcBef>
                <a:spcPts val="0"/>
              </a:spcBef>
            </a:pPr>
            <a:r>
              <a:rPr lang="de-DE" dirty="0"/>
              <a:t>-</a:t>
            </a:r>
          </a:p>
          <a:p>
            <a:pPr>
              <a:spcBef>
                <a:spcPts val="0"/>
              </a:spcBef>
            </a:pPr>
            <a:r>
              <a:rPr lang="de-DE" dirty="0"/>
              <a:t>die fleißige Biene</a:t>
            </a:r>
          </a:p>
        </p:txBody>
      </p:sp>
    </p:spTree>
    <p:extLst>
      <p:ext uri="{BB962C8B-B14F-4D97-AF65-F5344CB8AC3E}">
        <p14:creationId xmlns:p14="http://schemas.microsoft.com/office/powerpoint/2010/main" val="285660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6956ED00-7C0F-49AD-A159-6FDF3BF5A0CC}"/>
              </a:ext>
            </a:extLst>
          </p:cNvPr>
          <p:cNvSpPr>
            <a:spLocks noGrp="1"/>
          </p:cNvSpPr>
          <p:nvPr>
            <p:ph idx="1"/>
          </p:nvPr>
        </p:nvSpPr>
        <p:spPr>
          <a:xfrm>
            <a:off x="471488" y="1714500"/>
            <a:ext cx="5915025" cy="7598833"/>
          </a:xfrm>
        </p:spPr>
        <p:txBody>
          <a:bodyPr>
            <a:normAutofit fontScale="77500" lnSpcReduction="20000"/>
          </a:bodyPr>
          <a:lstStyle/>
          <a:p>
            <a:r>
              <a:rPr lang="de-AT" dirty="0"/>
              <a:t>Ziele</a:t>
            </a:r>
          </a:p>
          <a:p>
            <a:pPr marL="342900" indent="-342900">
              <a:spcBef>
                <a:spcPts val="600"/>
              </a:spcBef>
              <a:buFont typeface="Wingdings" panose="05000000000000000000" pitchFamily="2" charset="2"/>
              <a:buChar char="ü"/>
            </a:pPr>
            <a:r>
              <a:rPr lang="de-AT" sz="1200" dirty="0">
                <a:solidFill>
                  <a:schemeClr val="bg2">
                    <a:lumMod val="50000"/>
                  </a:schemeClr>
                </a:solidFill>
              </a:rPr>
              <a:t>Wissen zum Thema „Biene“ als exemplarisches Beispiel für Insekten (Gliederfüßer) erarbeiten</a:t>
            </a:r>
          </a:p>
          <a:p>
            <a:pPr marL="342900" indent="-342900">
              <a:spcBef>
                <a:spcPts val="600"/>
              </a:spcBef>
              <a:buFont typeface="Wingdings" panose="05000000000000000000" pitchFamily="2" charset="2"/>
              <a:buChar char="ü"/>
            </a:pPr>
            <a:r>
              <a:rPr lang="de-AT" sz="1200" dirty="0">
                <a:solidFill>
                  <a:schemeClr val="bg2">
                    <a:lumMod val="50000"/>
                  </a:schemeClr>
                </a:solidFill>
              </a:rPr>
              <a:t>Den natürlichen Prozess der Blütenbestäubung kennenlernen</a:t>
            </a:r>
          </a:p>
          <a:p>
            <a:pPr marL="342900" indent="-342900">
              <a:spcBef>
                <a:spcPts val="600"/>
              </a:spcBef>
              <a:buFont typeface="Wingdings" panose="05000000000000000000" pitchFamily="2" charset="2"/>
              <a:buChar char="ü"/>
            </a:pPr>
            <a:r>
              <a:rPr lang="de-AT" sz="1200" dirty="0">
                <a:solidFill>
                  <a:schemeClr val="bg2">
                    <a:lumMod val="50000"/>
                  </a:schemeClr>
                </a:solidFill>
              </a:rPr>
              <a:t>Ein Modell bauen, das die Blütenbestäubung im Flug veranschaulicht</a:t>
            </a:r>
          </a:p>
          <a:p>
            <a:pPr marL="342900" indent="-342900">
              <a:spcBef>
                <a:spcPts val="600"/>
              </a:spcBef>
              <a:buFont typeface="Wingdings" panose="05000000000000000000" pitchFamily="2" charset="2"/>
              <a:buChar char="ü"/>
            </a:pPr>
            <a:r>
              <a:rPr lang="de-AT" sz="1200" dirty="0">
                <a:solidFill>
                  <a:schemeClr val="bg2">
                    <a:lumMod val="50000"/>
                  </a:schemeClr>
                </a:solidFill>
              </a:rPr>
              <a:t>Geeignete Befehle zum Flug programmieren</a:t>
            </a:r>
          </a:p>
          <a:p>
            <a:pPr marL="342900" indent="-342900">
              <a:spcBef>
                <a:spcPts val="600"/>
              </a:spcBef>
              <a:buFont typeface="Wingdings" panose="05000000000000000000" pitchFamily="2" charset="2"/>
              <a:buChar char="ü"/>
            </a:pPr>
            <a:r>
              <a:rPr lang="de-AT" sz="1200" dirty="0">
                <a:solidFill>
                  <a:schemeClr val="bg2">
                    <a:lumMod val="50000"/>
                  </a:schemeClr>
                </a:solidFill>
              </a:rPr>
              <a:t>Das Programm testen  und verbessern</a:t>
            </a:r>
          </a:p>
          <a:p>
            <a:pPr marL="342900" indent="-342900">
              <a:spcBef>
                <a:spcPts val="600"/>
              </a:spcBef>
              <a:buFont typeface="Wingdings" panose="05000000000000000000" pitchFamily="2" charset="2"/>
              <a:buChar char="ü"/>
            </a:pPr>
            <a:r>
              <a:rPr lang="de-AT" sz="1200" dirty="0">
                <a:solidFill>
                  <a:schemeClr val="bg2">
                    <a:lumMod val="50000"/>
                  </a:schemeClr>
                </a:solidFill>
              </a:rPr>
              <a:t>Als mögliche Weiterführung das Glühwürmchen (ebenfalls Insekt) bauen, programmieren, testen und adaptieren</a:t>
            </a:r>
          </a:p>
          <a:p>
            <a:pPr marL="342900" indent="-342900">
              <a:spcBef>
                <a:spcPts val="600"/>
              </a:spcBef>
              <a:buFont typeface="Wingdings" panose="05000000000000000000" pitchFamily="2" charset="2"/>
              <a:buChar char="ü"/>
            </a:pPr>
            <a:r>
              <a:rPr lang="de-AT" sz="1200" dirty="0">
                <a:solidFill>
                  <a:schemeClr val="bg2">
                    <a:lumMod val="50000"/>
                  </a:schemeClr>
                </a:solidFill>
              </a:rPr>
              <a:t>Modelle und Ideen vorstellen und Ideen präsentieren                                                Vgl. Lego Kurs, 5. Blütenbestäubung</a:t>
            </a:r>
          </a:p>
          <a:p>
            <a:pPr>
              <a:spcAft>
                <a:spcPts val="600"/>
              </a:spcAft>
            </a:pPr>
            <a:r>
              <a:rPr lang="de-AT" dirty="0"/>
              <a:t>Ressourcen</a:t>
            </a:r>
            <a:r>
              <a:rPr lang="de-AT" dirty="0">
                <a:solidFill>
                  <a:schemeClr val="tx1"/>
                </a:solidFill>
              </a:rPr>
              <a:t>	</a:t>
            </a:r>
          </a:p>
          <a:p>
            <a:pPr marL="342900" indent="-342900">
              <a:spcBef>
                <a:spcPts val="600"/>
              </a:spcBef>
              <a:buFont typeface="Wingdings" panose="05000000000000000000" pitchFamily="2" charset="2"/>
              <a:buChar char="ü"/>
            </a:pPr>
            <a:r>
              <a:rPr lang="de-AT" sz="1200" dirty="0">
                <a:solidFill>
                  <a:schemeClr val="bg2">
                    <a:lumMod val="50000"/>
                  </a:schemeClr>
                </a:solidFill>
              </a:rPr>
              <a:t>6x Wedo 2.0 Box</a:t>
            </a:r>
          </a:p>
          <a:p>
            <a:pPr marL="342900" indent="-342900">
              <a:spcBef>
                <a:spcPts val="600"/>
              </a:spcBef>
              <a:buFont typeface="Wingdings" panose="05000000000000000000" pitchFamily="2" charset="2"/>
              <a:buChar char="ü"/>
            </a:pPr>
            <a:r>
              <a:rPr lang="de-AT" sz="1200" dirty="0">
                <a:solidFill>
                  <a:schemeClr val="bg2">
                    <a:lumMod val="50000"/>
                  </a:schemeClr>
                </a:solidFill>
              </a:rPr>
              <a:t>6x iPad</a:t>
            </a:r>
          </a:p>
          <a:p>
            <a:pPr marL="342900" indent="-342900">
              <a:spcBef>
                <a:spcPts val="600"/>
              </a:spcBef>
              <a:buFont typeface="Wingdings" panose="05000000000000000000" pitchFamily="2" charset="2"/>
              <a:buChar char="ü"/>
            </a:pPr>
            <a:r>
              <a:rPr lang="de-AT" sz="1200" b="1" dirty="0">
                <a:solidFill>
                  <a:schemeClr val="bg2">
                    <a:lumMod val="50000"/>
                  </a:schemeClr>
                </a:solidFill>
              </a:rPr>
              <a:t>Zusatzmaterial: </a:t>
            </a:r>
            <a:r>
              <a:rPr lang="de-AT" sz="1200" dirty="0">
                <a:solidFill>
                  <a:schemeClr val="bg2">
                    <a:lumMod val="50000"/>
                  </a:schemeClr>
                </a:solidFill>
              </a:rPr>
              <a:t>WeDo Lernkarten/QUESTs &amp; Plakat</a:t>
            </a:r>
          </a:p>
          <a:p>
            <a:pPr marL="342900" indent="-342900">
              <a:spcBef>
                <a:spcPts val="600"/>
              </a:spcBef>
              <a:buFont typeface="Wingdings" panose="05000000000000000000" pitchFamily="2" charset="2"/>
              <a:buChar char="ü"/>
            </a:pPr>
            <a:r>
              <a:rPr lang="de-AT" sz="1200" dirty="0">
                <a:solidFill>
                  <a:schemeClr val="bg2">
                    <a:lumMod val="50000"/>
                  </a:schemeClr>
                </a:solidFill>
              </a:rPr>
              <a:t>WLAN (wenn möglich) </a:t>
            </a:r>
          </a:p>
          <a:p>
            <a:pPr marL="342900" indent="-342900">
              <a:spcBef>
                <a:spcPts val="600"/>
              </a:spcBef>
              <a:buFont typeface="Wingdings" panose="05000000000000000000" pitchFamily="2" charset="2"/>
              <a:buChar char="ü"/>
            </a:pPr>
            <a:r>
              <a:rPr lang="de-AT" sz="1200" b="1" dirty="0">
                <a:solidFill>
                  <a:schemeClr val="bg2">
                    <a:lumMod val="50000"/>
                  </a:schemeClr>
                </a:solidFill>
              </a:rPr>
              <a:t>Padlet Pinnwand </a:t>
            </a:r>
            <a:r>
              <a:rPr lang="de-AT" sz="1200" dirty="0">
                <a:solidFill>
                  <a:schemeClr val="bg2">
                    <a:lumMod val="50000"/>
                  </a:schemeClr>
                </a:solidFill>
              </a:rPr>
              <a:t>– Kursangebote </a:t>
            </a:r>
            <a:r>
              <a:rPr lang="de-AT" sz="1200" dirty="0">
                <a:solidFill>
                  <a:schemeClr val="bg2">
                    <a:lumMod val="50000"/>
                  </a:schemeClr>
                </a:solidFill>
                <a:hlinkClick r:id="rId2"/>
              </a:rPr>
              <a:t>https://padlet.com/EduTeam/Biene</a:t>
            </a:r>
            <a:br>
              <a:rPr lang="de-AT" sz="1200" dirty="0">
                <a:solidFill>
                  <a:schemeClr val="bg2">
                    <a:lumMod val="50000"/>
                  </a:schemeClr>
                </a:solidFill>
                <a:hlinkClick r:id="rId2"/>
              </a:rPr>
            </a:br>
            <a:br>
              <a:rPr lang="de-AT" sz="1200" dirty="0">
                <a:solidFill>
                  <a:schemeClr val="bg2">
                    <a:lumMod val="50000"/>
                  </a:schemeClr>
                </a:solidFill>
                <a:hlinkClick r:id="rId2"/>
              </a:rPr>
            </a:br>
            <a:r>
              <a:rPr lang="de-AT" sz="1200" dirty="0">
                <a:solidFill>
                  <a:schemeClr val="bg2">
                    <a:lumMod val="50000"/>
                  </a:schemeClr>
                </a:solidFill>
              </a:rPr>
              <a:t>(über PC oder mobil mit der App Padlet erreichbar)</a:t>
            </a:r>
          </a:p>
          <a:p>
            <a:pPr>
              <a:spcBef>
                <a:spcPts val="0"/>
              </a:spcBef>
            </a:pPr>
            <a:endParaRPr lang="de-AT" dirty="0">
              <a:solidFill>
                <a:schemeClr val="tx1"/>
              </a:solidFill>
            </a:endParaRPr>
          </a:p>
          <a:p>
            <a:pPr>
              <a:spcBef>
                <a:spcPts val="0"/>
              </a:spcBef>
            </a:pPr>
            <a:r>
              <a:rPr lang="de-AT" dirty="0"/>
              <a:t>Klassenaufteilung</a:t>
            </a:r>
          </a:p>
          <a:p>
            <a:pPr>
              <a:spcBef>
                <a:spcPts val="600"/>
              </a:spcBef>
            </a:pPr>
            <a:r>
              <a:rPr lang="de-AT" sz="1200" dirty="0">
                <a:solidFill>
                  <a:schemeClr val="bg2">
                    <a:lumMod val="50000"/>
                  </a:schemeClr>
                </a:solidFill>
              </a:rPr>
              <a:t>Auf Grund der Ausstattung wird empfohlen die Klasse zu unterteilen. </a:t>
            </a:r>
          </a:p>
          <a:p>
            <a:pPr marL="342900" indent="-342900">
              <a:spcBef>
                <a:spcPts val="600"/>
              </a:spcBef>
              <a:buFont typeface="Wingdings" panose="05000000000000000000" pitchFamily="2" charset="2"/>
              <a:buChar char="ü"/>
            </a:pPr>
            <a:r>
              <a:rPr lang="de-AT" sz="1200" dirty="0">
                <a:solidFill>
                  <a:schemeClr val="bg2">
                    <a:lumMod val="50000"/>
                  </a:schemeClr>
                </a:solidFill>
              </a:rPr>
              <a:t>Gruppe WeDo</a:t>
            </a:r>
          </a:p>
          <a:p>
            <a:pPr marL="342900" indent="-342900">
              <a:spcBef>
                <a:spcPts val="600"/>
              </a:spcBef>
              <a:buFont typeface="Wingdings" panose="05000000000000000000" pitchFamily="2" charset="2"/>
              <a:buChar char="ü"/>
            </a:pPr>
            <a:r>
              <a:rPr lang="de-AT" sz="1200" dirty="0">
                <a:solidFill>
                  <a:schemeClr val="bg2">
                    <a:lumMod val="50000"/>
                  </a:schemeClr>
                </a:solidFill>
              </a:rPr>
              <a:t>Gruppe für analoge &amp; multimediale Anregungen</a:t>
            </a:r>
          </a:p>
          <a:p>
            <a:pPr marL="342900" indent="-342900">
              <a:spcBef>
                <a:spcPts val="600"/>
              </a:spcBef>
              <a:buFont typeface="Wingdings" panose="05000000000000000000" pitchFamily="2" charset="2"/>
              <a:buChar char="ü"/>
            </a:pPr>
            <a:r>
              <a:rPr lang="de-AT" sz="1200" dirty="0">
                <a:solidFill>
                  <a:schemeClr val="bg2">
                    <a:lumMod val="50000"/>
                  </a:schemeClr>
                </a:solidFill>
              </a:rPr>
              <a:t>Anknüpfungen zu weiteren Coding und Robotik Übungen sind möglich (BeeBot, QUESTs, Scratch)</a:t>
            </a:r>
          </a:p>
          <a:p>
            <a:pPr marL="171450" indent="-171450">
              <a:spcBef>
                <a:spcPts val="0"/>
              </a:spcBef>
              <a:buFont typeface="Wingdings" panose="05000000000000000000" pitchFamily="2" charset="2"/>
              <a:buChar char="ü"/>
            </a:pPr>
            <a:endParaRPr lang="de-AT" dirty="0">
              <a:solidFill>
                <a:schemeClr val="tx1"/>
              </a:solidFill>
            </a:endParaRPr>
          </a:p>
          <a:p>
            <a:pPr>
              <a:spcBef>
                <a:spcPts val="0"/>
              </a:spcBef>
            </a:pPr>
            <a:r>
              <a:rPr lang="de-AT" dirty="0"/>
              <a:t>Mindestdauer</a:t>
            </a:r>
          </a:p>
          <a:p>
            <a:pPr>
              <a:spcBef>
                <a:spcPts val="600"/>
              </a:spcBef>
            </a:pPr>
            <a:r>
              <a:rPr lang="de-AT" sz="1200" dirty="0">
                <a:solidFill>
                  <a:schemeClr val="bg2">
                    <a:lumMod val="50000"/>
                  </a:schemeClr>
                </a:solidFill>
              </a:rPr>
              <a:t>Jede Gruppe sollte die Möglichkeit haben mit dem WeDo Lernpfad zu arbeiten. </a:t>
            </a:r>
          </a:p>
          <a:p>
            <a:pPr marL="361950" indent="-361950">
              <a:spcBef>
                <a:spcPts val="600"/>
              </a:spcBef>
              <a:buFont typeface="Wingdings" panose="05000000000000000000" pitchFamily="2" charset="2"/>
              <a:buChar char="ü"/>
            </a:pPr>
            <a:r>
              <a:rPr lang="de-AT" sz="1200" dirty="0">
                <a:solidFill>
                  <a:schemeClr val="bg2">
                    <a:lumMod val="50000"/>
                  </a:schemeClr>
                </a:solidFill>
              </a:rPr>
              <a:t>WeDo Lernpfad 			3 Stunden plus Auf-und Abbau</a:t>
            </a:r>
          </a:p>
          <a:p>
            <a:pPr marL="361950" indent="-361950">
              <a:spcBef>
                <a:spcPts val="600"/>
              </a:spcBef>
              <a:buFont typeface="Wingdings" panose="05000000000000000000" pitchFamily="2" charset="2"/>
              <a:buChar char="ü"/>
            </a:pPr>
            <a:r>
              <a:rPr lang="de-AT" sz="1200" dirty="0">
                <a:solidFill>
                  <a:schemeClr val="bg2">
                    <a:lumMod val="50000"/>
                  </a:schemeClr>
                </a:solidFill>
              </a:rPr>
              <a:t>Analoge &amp; multimediale Gruppe 		3 Stunden</a:t>
            </a:r>
          </a:p>
          <a:p>
            <a:pPr>
              <a:spcBef>
                <a:spcPts val="0"/>
              </a:spcBef>
            </a:pPr>
            <a:endParaRPr lang="de-AT" dirty="0">
              <a:solidFill>
                <a:schemeClr val="tx1"/>
              </a:solidFill>
            </a:endParaRPr>
          </a:p>
          <a:p>
            <a:pPr>
              <a:spcBef>
                <a:spcPts val="0"/>
              </a:spcBef>
            </a:pPr>
            <a:r>
              <a:rPr lang="de-AT" dirty="0"/>
              <a:t>WeDo Lernpfad</a:t>
            </a:r>
          </a:p>
          <a:p>
            <a:pPr>
              <a:spcBef>
                <a:spcPts val="0"/>
              </a:spcBef>
            </a:pPr>
            <a:endParaRPr lang="de-AT" dirty="0">
              <a:solidFill>
                <a:schemeClr val="tx1"/>
              </a:solidFill>
            </a:endParaRPr>
          </a:p>
          <a:p>
            <a:pPr>
              <a:spcBef>
                <a:spcPts val="0"/>
              </a:spcBef>
            </a:pPr>
            <a:r>
              <a:rPr lang="de-AT" sz="1200" dirty="0">
                <a:solidFill>
                  <a:schemeClr val="bg2">
                    <a:lumMod val="50000"/>
                  </a:schemeClr>
                </a:solidFill>
              </a:rPr>
              <a:t>Eine WeDo Box ist für ein Team (2-3 Schüler*innen) gedacht.</a:t>
            </a:r>
          </a:p>
          <a:p>
            <a:pPr>
              <a:spcBef>
                <a:spcPts val="0"/>
              </a:spcBef>
            </a:pPr>
            <a:endParaRPr lang="de-AT" sz="1200" dirty="0">
              <a:solidFill>
                <a:schemeClr val="bg2">
                  <a:lumMod val="50000"/>
                </a:schemeClr>
              </a:solidFill>
            </a:endParaRPr>
          </a:p>
          <a:p>
            <a:pPr>
              <a:spcBef>
                <a:spcPts val="0"/>
              </a:spcBef>
            </a:pPr>
            <a:r>
              <a:rPr lang="de-AT" sz="1200" b="1" dirty="0">
                <a:solidFill>
                  <a:schemeClr val="bg2">
                    <a:lumMod val="50000"/>
                  </a:schemeClr>
                </a:solidFill>
              </a:rPr>
              <a:t>Schwiergkeitsgrade</a:t>
            </a:r>
          </a:p>
          <a:p>
            <a:pPr>
              <a:spcBef>
                <a:spcPts val="600"/>
              </a:spcBef>
            </a:pPr>
            <a:r>
              <a:rPr lang="de-AT" sz="1200" dirty="0">
                <a:solidFill>
                  <a:schemeClr val="bg2">
                    <a:lumMod val="50000"/>
                  </a:schemeClr>
                </a:solidFill>
              </a:rPr>
              <a:t>Der Lernpfad besteht aus Aufgaben (QUESTs) für 3 Schwierigkeitsgrade</a:t>
            </a:r>
          </a:p>
          <a:p>
            <a:pPr>
              <a:spcBef>
                <a:spcPts val="600"/>
              </a:spcBef>
            </a:pPr>
            <a:r>
              <a:rPr lang="de-AT" sz="1200" dirty="0">
                <a:solidFill>
                  <a:schemeClr val="bg2">
                    <a:lumMod val="50000"/>
                  </a:schemeClr>
                </a:solidFill>
              </a:rPr>
              <a:t>		angeleitet (ohne Voraussetzung)</a:t>
            </a:r>
          </a:p>
          <a:p>
            <a:pPr>
              <a:spcBef>
                <a:spcPts val="600"/>
              </a:spcBef>
            </a:pPr>
            <a:r>
              <a:rPr lang="de-AT" sz="1200" dirty="0">
                <a:solidFill>
                  <a:schemeClr val="bg2">
                    <a:lumMod val="50000"/>
                  </a:schemeClr>
                </a:solidFill>
              </a:rPr>
              <a:t>		aufbauend und vertiefend		</a:t>
            </a:r>
          </a:p>
          <a:p>
            <a:pPr>
              <a:spcBef>
                <a:spcPts val="600"/>
              </a:spcBef>
              <a:spcAft>
                <a:spcPts val="600"/>
              </a:spcAft>
            </a:pPr>
            <a:r>
              <a:rPr lang="de-AT" sz="1200" dirty="0">
                <a:solidFill>
                  <a:schemeClr val="bg2">
                    <a:lumMod val="50000"/>
                  </a:schemeClr>
                </a:solidFill>
              </a:rPr>
              <a:t>		frei gestaltet (optional)</a:t>
            </a:r>
          </a:p>
          <a:p>
            <a:pPr>
              <a:spcBef>
                <a:spcPts val="0"/>
              </a:spcBef>
            </a:pPr>
            <a:endParaRPr lang="de-AT" sz="1200" dirty="0">
              <a:solidFill>
                <a:schemeClr val="bg2">
                  <a:lumMod val="50000"/>
                </a:schemeClr>
              </a:solidFill>
            </a:endParaRPr>
          </a:p>
          <a:p>
            <a:pPr>
              <a:lnSpc>
                <a:spcPct val="120000"/>
              </a:lnSpc>
              <a:spcBef>
                <a:spcPts val="0"/>
              </a:spcBef>
              <a:spcAft>
                <a:spcPts val="600"/>
              </a:spcAft>
            </a:pPr>
            <a:r>
              <a:rPr lang="de-AT" sz="1200" dirty="0">
                <a:solidFill>
                  <a:schemeClr val="bg2">
                    <a:lumMod val="50000"/>
                  </a:schemeClr>
                </a:solidFill>
              </a:rPr>
              <a:t>Der Workshop ist besonders für die zwei ersten Module gedacht. Die 3. Schwierigkeitsstufe kann als Ergänzung oder zur Differenzierung angeboten werden. Wählen Sie als Lehrperson aus den Modulen und passen Sie diese den Bedürfnissen Ihrer Klasse an.</a:t>
            </a:r>
          </a:p>
          <a:p>
            <a:pPr>
              <a:spcBef>
                <a:spcPts val="0"/>
              </a:spcBef>
            </a:pPr>
            <a:endParaRPr lang="de-AT" sz="1500" dirty="0"/>
          </a:p>
          <a:p>
            <a:pPr>
              <a:spcBef>
                <a:spcPts val="0"/>
              </a:spcBef>
            </a:pPr>
            <a:r>
              <a:rPr lang="de-AT" sz="1500" dirty="0"/>
              <a:t>Autor*innen Infos:</a:t>
            </a:r>
          </a:p>
          <a:p>
            <a:r>
              <a:rPr lang="de-AT" sz="1200" dirty="0"/>
              <a:t>erstellende Institution bzw. Person: </a:t>
            </a:r>
            <a:r>
              <a:rPr lang="de-AT" sz="1100" dirty="0">
                <a:solidFill>
                  <a:schemeClr val="bg2">
                    <a:lumMod val="50000"/>
                  </a:schemeClr>
                </a:solidFill>
              </a:rPr>
              <a:t>PH Wien | IBS | Brigitte Hübel-Fleischmann, Petra Tratberger</a:t>
            </a:r>
          </a:p>
          <a:p>
            <a:r>
              <a:rPr lang="de-AT" sz="1200" dirty="0"/>
              <a:t>Plattform: </a:t>
            </a:r>
            <a:r>
              <a:rPr lang="de-AT" sz="1200" dirty="0">
                <a:hlinkClick r:id="rId3"/>
              </a:rPr>
              <a:t>http://</a:t>
            </a:r>
            <a:r>
              <a:rPr lang="de-AT" sz="1200" u="sng" dirty="0">
                <a:hlinkClick r:id="rId3"/>
              </a:rPr>
              <a:t>eis.eeducation.at</a:t>
            </a:r>
            <a:endParaRPr lang="de-AT" sz="1200" u="sng" dirty="0"/>
          </a:p>
          <a:p>
            <a:r>
              <a:rPr lang="en-US" sz="1200" dirty="0"/>
              <a:t>OER: </a:t>
            </a:r>
            <a:r>
              <a:rPr lang="en-US" sz="1200" u="sng" dirty="0">
                <a:hlinkClick r:id="rId4"/>
              </a:rPr>
              <a:t>https://creativecommons.org/licenses/by-sa/4.0/deed.de</a:t>
            </a:r>
            <a:endParaRPr lang="en-US" sz="1200" u="sng" dirty="0"/>
          </a:p>
          <a:p>
            <a:r>
              <a:rPr lang="en-US" sz="1200" dirty="0"/>
              <a:t>Stand: 10/2017</a:t>
            </a:r>
          </a:p>
          <a:p>
            <a:endParaRPr lang="de-AT" sz="1200" dirty="0"/>
          </a:p>
          <a:p>
            <a:endParaRPr lang="de-AT" sz="1200" dirty="0">
              <a:solidFill>
                <a:schemeClr val="bg2">
                  <a:lumMod val="50000"/>
                </a:schemeClr>
              </a:solidFill>
            </a:endParaRPr>
          </a:p>
          <a:p>
            <a:endParaRPr lang="de-AT" dirty="0"/>
          </a:p>
        </p:txBody>
      </p:sp>
      <p:sp>
        <p:nvSpPr>
          <p:cNvPr id="4" name="Titel 3">
            <a:extLst>
              <a:ext uri="{FF2B5EF4-FFF2-40B4-BE49-F238E27FC236}">
                <a16:creationId xmlns:a16="http://schemas.microsoft.com/office/drawing/2014/main" id="{61C034BC-076D-4629-8560-37780D08B2B9}"/>
              </a:ext>
            </a:extLst>
          </p:cNvPr>
          <p:cNvSpPr>
            <a:spLocks noGrp="1"/>
          </p:cNvSpPr>
          <p:nvPr>
            <p:ph type="title"/>
          </p:nvPr>
        </p:nvSpPr>
        <p:spPr>
          <a:xfrm>
            <a:off x="471488" y="750147"/>
            <a:ext cx="5915025" cy="964353"/>
          </a:xfrm>
        </p:spPr>
        <p:txBody>
          <a:bodyPr/>
          <a:lstStyle/>
          <a:p>
            <a:r>
              <a:rPr lang="de-AT" dirty="0"/>
              <a:t>Workshop Infos</a:t>
            </a:r>
          </a:p>
        </p:txBody>
      </p:sp>
      <p:grpSp>
        <p:nvGrpSpPr>
          <p:cNvPr id="14" name="Gruppieren 13"/>
          <p:cNvGrpSpPr/>
          <p:nvPr/>
        </p:nvGrpSpPr>
        <p:grpSpPr>
          <a:xfrm>
            <a:off x="1002961" y="7077075"/>
            <a:ext cx="482939" cy="465509"/>
            <a:chOff x="561039" y="7791391"/>
            <a:chExt cx="681974" cy="604631"/>
          </a:xfrm>
        </p:grpSpPr>
        <p:sp>
          <p:nvSpPr>
            <p:cNvPr id="5" name="Smiley 4">
              <a:extLst>
                <a:ext uri="{FF2B5EF4-FFF2-40B4-BE49-F238E27FC236}">
                  <a16:creationId xmlns:a16="http://schemas.microsoft.com/office/drawing/2014/main" id="{7BC17753-7C8A-4EAF-AA42-BC653843E756}"/>
                </a:ext>
              </a:extLst>
            </p:cNvPr>
            <p:cNvSpPr/>
            <p:nvPr/>
          </p:nvSpPr>
          <p:spPr>
            <a:xfrm>
              <a:off x="561039" y="779139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6" name="Smiley 5">
              <a:extLst>
                <a:ext uri="{FF2B5EF4-FFF2-40B4-BE49-F238E27FC236}">
                  <a16:creationId xmlns:a16="http://schemas.microsoft.com/office/drawing/2014/main" id="{518D391A-F1D5-4CFD-9C2B-E2C6F32DAFD2}"/>
                </a:ext>
              </a:extLst>
            </p:cNvPr>
            <p:cNvSpPr/>
            <p:nvPr/>
          </p:nvSpPr>
          <p:spPr>
            <a:xfrm>
              <a:off x="1098427" y="7794846"/>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7" name="Smiley 6">
              <a:extLst>
                <a:ext uri="{FF2B5EF4-FFF2-40B4-BE49-F238E27FC236}">
                  <a16:creationId xmlns:a16="http://schemas.microsoft.com/office/drawing/2014/main" id="{B829B447-0719-495E-AEFE-8FFD6C2CB3CF}"/>
                </a:ext>
              </a:extLst>
            </p:cNvPr>
            <p:cNvSpPr/>
            <p:nvPr/>
          </p:nvSpPr>
          <p:spPr>
            <a:xfrm>
              <a:off x="829733" y="7791391"/>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8" name="Smiley 7">
              <a:extLst>
                <a:ext uri="{FF2B5EF4-FFF2-40B4-BE49-F238E27FC236}">
                  <a16:creationId xmlns:a16="http://schemas.microsoft.com/office/drawing/2014/main" id="{18AB9CFD-354F-4537-AAE1-AA7529755824}"/>
                </a:ext>
              </a:extLst>
            </p:cNvPr>
            <p:cNvSpPr/>
            <p:nvPr/>
          </p:nvSpPr>
          <p:spPr>
            <a:xfrm>
              <a:off x="561040" y="8021784"/>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9" name="Smiley 8">
              <a:extLst>
                <a:ext uri="{FF2B5EF4-FFF2-40B4-BE49-F238E27FC236}">
                  <a16:creationId xmlns:a16="http://schemas.microsoft.com/office/drawing/2014/main" id="{FC20DCB9-E15F-4EF1-AAA9-496FFFAF36E2}"/>
                </a:ext>
              </a:extLst>
            </p:cNvPr>
            <p:cNvSpPr/>
            <p:nvPr/>
          </p:nvSpPr>
          <p:spPr>
            <a:xfrm>
              <a:off x="1098427" y="8022558"/>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10" name="Smiley 9">
              <a:extLst>
                <a:ext uri="{FF2B5EF4-FFF2-40B4-BE49-F238E27FC236}">
                  <a16:creationId xmlns:a16="http://schemas.microsoft.com/office/drawing/2014/main" id="{16A000A8-4197-4295-9DAC-757976B82FFE}"/>
                </a:ext>
              </a:extLst>
            </p:cNvPr>
            <p:cNvSpPr/>
            <p:nvPr/>
          </p:nvSpPr>
          <p:spPr>
            <a:xfrm>
              <a:off x="829733" y="8021784"/>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11" name="Smiley 10">
              <a:extLst>
                <a:ext uri="{FF2B5EF4-FFF2-40B4-BE49-F238E27FC236}">
                  <a16:creationId xmlns:a16="http://schemas.microsoft.com/office/drawing/2014/main" id="{D56C8932-5E21-4044-B7F3-C28747926ED2}"/>
                </a:ext>
              </a:extLst>
            </p:cNvPr>
            <p:cNvSpPr/>
            <p:nvPr/>
          </p:nvSpPr>
          <p:spPr>
            <a:xfrm>
              <a:off x="561040"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12" name="Smiley 11">
              <a:extLst>
                <a:ext uri="{FF2B5EF4-FFF2-40B4-BE49-F238E27FC236}">
                  <a16:creationId xmlns:a16="http://schemas.microsoft.com/office/drawing/2014/main" id="{E88FC7B6-9D40-45B9-88CD-218ACE3C3869}"/>
                </a:ext>
              </a:extLst>
            </p:cNvPr>
            <p:cNvSpPr/>
            <p:nvPr/>
          </p:nvSpPr>
          <p:spPr>
            <a:xfrm>
              <a:off x="839684"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13" name="Smiley 12">
              <a:extLst>
                <a:ext uri="{FF2B5EF4-FFF2-40B4-BE49-F238E27FC236}">
                  <a16:creationId xmlns:a16="http://schemas.microsoft.com/office/drawing/2014/main" id="{9809F9A9-840E-4728-8C62-C56BE5A22783}"/>
                </a:ext>
              </a:extLst>
            </p:cNvPr>
            <p:cNvSpPr/>
            <p:nvPr/>
          </p:nvSpPr>
          <p:spPr>
            <a:xfrm>
              <a:off x="1098427"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grpSp>
      <p:sp>
        <p:nvSpPr>
          <p:cNvPr id="15" name="Slide Number Placeholder 5">
            <a:extLst>
              <a:ext uri="{FF2B5EF4-FFF2-40B4-BE49-F238E27FC236}">
                <a16:creationId xmlns:a16="http://schemas.microsoft.com/office/drawing/2014/main" id="{9B740A73-3B3E-42FC-9626-4ABDDF88EFB2}"/>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2</a:t>
            </a:fld>
            <a:endParaRPr lang="de-AT" dirty="0"/>
          </a:p>
        </p:txBody>
      </p:sp>
    </p:spTree>
    <p:extLst>
      <p:ext uri="{BB962C8B-B14F-4D97-AF65-F5344CB8AC3E}">
        <p14:creationId xmlns:p14="http://schemas.microsoft.com/office/powerpoint/2010/main" val="40857556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3121E7-1D04-4290-BB2C-27F03922065B}"/>
              </a:ext>
            </a:extLst>
          </p:cNvPr>
          <p:cNvSpPr>
            <a:spLocks noGrp="1"/>
          </p:cNvSpPr>
          <p:nvPr>
            <p:ph type="title"/>
          </p:nvPr>
        </p:nvSpPr>
        <p:spPr>
          <a:xfrm>
            <a:off x="485775" y="785595"/>
            <a:ext cx="5915025" cy="998252"/>
          </a:xfrm>
        </p:spPr>
        <p:txBody>
          <a:bodyPr>
            <a:normAutofit/>
          </a:bodyPr>
          <a:lstStyle/>
          <a:p>
            <a:pPr algn="ctr"/>
            <a:r>
              <a:rPr lang="de-AT" sz="3100" b="1" dirty="0"/>
              <a:t>Workshop mit WeDo 2.0</a:t>
            </a:r>
            <a:br>
              <a:rPr lang="de-AT" dirty="0"/>
            </a:br>
            <a:r>
              <a:rPr lang="de-AT" sz="2200" b="1" dirty="0">
                <a:solidFill>
                  <a:schemeClr val="bg2">
                    <a:lumMod val="50000"/>
                  </a:schemeClr>
                </a:solidFill>
              </a:rPr>
              <a:t>Blütenbestäubung – die fleißige Biene</a:t>
            </a:r>
            <a:endParaRPr lang="de-AT" b="1" dirty="0"/>
          </a:p>
        </p:txBody>
      </p:sp>
      <p:sp>
        <p:nvSpPr>
          <p:cNvPr id="4" name="Inhaltsplatzhalter 3">
            <a:extLst>
              <a:ext uri="{FF2B5EF4-FFF2-40B4-BE49-F238E27FC236}">
                <a16:creationId xmlns:a16="http://schemas.microsoft.com/office/drawing/2014/main" id="{B2914D3E-EC7D-4DC1-8423-1986B52EC892}"/>
              </a:ext>
            </a:extLst>
          </p:cNvPr>
          <p:cNvSpPr>
            <a:spLocks noGrp="1"/>
          </p:cNvSpPr>
          <p:nvPr>
            <p:ph sz="quarter" idx="11"/>
          </p:nvPr>
        </p:nvSpPr>
        <p:spPr>
          <a:xfrm>
            <a:off x="478631" y="1783847"/>
            <a:ext cx="5929312" cy="1391380"/>
          </a:xfrm>
        </p:spPr>
        <p:txBody>
          <a:bodyPr>
            <a:normAutofit fontScale="62500" lnSpcReduction="20000"/>
          </a:bodyPr>
          <a:lstStyle/>
          <a:p>
            <a:r>
              <a:rPr lang="de-AT" dirty="0"/>
              <a:t>Möglicher Einstieg – Anknüpfung an den Sachunterricht</a:t>
            </a:r>
          </a:p>
          <a:p>
            <a:pPr lvl="1"/>
            <a:r>
              <a:rPr lang="de-AT" b="1" dirty="0"/>
              <a:t>Thema</a:t>
            </a:r>
            <a:r>
              <a:rPr lang="de-AT" dirty="0"/>
              <a:t>: Die Biene als exemplarisches Beispiel für Insekten und die Blütenbestäubung</a:t>
            </a:r>
          </a:p>
          <a:p>
            <a:pPr lvl="3"/>
            <a:endParaRPr lang="de-AT" dirty="0">
              <a:solidFill>
                <a:schemeClr val="bg2">
                  <a:lumMod val="50000"/>
                </a:schemeClr>
              </a:solidFill>
            </a:endParaRPr>
          </a:p>
          <a:p>
            <a:pPr marL="187325" lvl="3" indent="0">
              <a:buNone/>
            </a:pPr>
            <a:r>
              <a:rPr lang="de-AT" sz="1300" b="1" dirty="0">
                <a:solidFill>
                  <a:schemeClr val="bg2">
                    <a:lumMod val="50000"/>
                  </a:schemeClr>
                </a:solidFill>
              </a:rPr>
              <a:t>Padlet-Pinnwand Kurs                                               </a:t>
            </a:r>
            <a:r>
              <a:rPr lang="de-AT" sz="1300" dirty="0">
                <a:solidFill>
                  <a:schemeClr val="bg2">
                    <a:lumMod val="50000"/>
                  </a:schemeClr>
                </a:solidFill>
              </a:rPr>
              <a:t>			</a:t>
            </a:r>
            <a:r>
              <a:rPr lang="de-AT" sz="1300" b="1" dirty="0">
                <a:solidFill>
                  <a:schemeClr val="bg2">
                    <a:lumMod val="50000"/>
                  </a:schemeClr>
                </a:solidFill>
                <a:hlinkClick r:id="rId2"/>
              </a:rPr>
              <a:t>https://padlet.com/EduTeam/Biene</a:t>
            </a:r>
            <a:endParaRPr lang="de-AT" sz="1300" b="1" dirty="0">
              <a:solidFill>
                <a:schemeClr val="bg2">
                  <a:lumMod val="50000"/>
                </a:schemeClr>
              </a:solidFill>
            </a:endParaRPr>
          </a:p>
          <a:p>
            <a:pPr lvl="3"/>
            <a:r>
              <a:rPr lang="de-AT" sz="1300" b="1" dirty="0">
                <a:solidFill>
                  <a:schemeClr val="bg2">
                    <a:lumMod val="50000"/>
                  </a:schemeClr>
                </a:solidFill>
              </a:rPr>
              <a:t>Einführung ins Thema im Rahmen des Sachunterichts </a:t>
            </a:r>
            <a:r>
              <a:rPr lang="de-AT" sz="1300" dirty="0">
                <a:solidFill>
                  <a:schemeClr val="bg2">
                    <a:lumMod val="50000"/>
                  </a:schemeClr>
                </a:solidFill>
              </a:rPr>
              <a:t>		</a:t>
            </a:r>
          </a:p>
          <a:p>
            <a:pPr lvl="3"/>
            <a:r>
              <a:rPr lang="de-AT" sz="1300" b="1" dirty="0">
                <a:solidFill>
                  <a:schemeClr val="bg2">
                    <a:lumMod val="50000"/>
                  </a:schemeClr>
                </a:solidFill>
              </a:rPr>
              <a:t>Die Biene sucht Blüten – Grundlagen zur Modellerstellung</a:t>
            </a:r>
          </a:p>
          <a:p>
            <a:pPr lvl="3"/>
            <a:r>
              <a:rPr lang="de-AT" sz="1300" b="1" dirty="0">
                <a:solidFill>
                  <a:schemeClr val="bg2">
                    <a:lumMod val="50000"/>
                  </a:schemeClr>
                </a:solidFill>
              </a:rPr>
              <a:t>Fleißige Bienen – Sammeln von Erfahrungen beim erweiterten Programmieren und Problemlösen</a:t>
            </a:r>
          </a:p>
          <a:p>
            <a:pPr lvl="3"/>
            <a:r>
              <a:rPr lang="de-AT" sz="1300" b="1" dirty="0">
                <a:solidFill>
                  <a:schemeClr val="bg2">
                    <a:lumMod val="50000"/>
                  </a:schemeClr>
                </a:solidFill>
              </a:rPr>
              <a:t>Biene trifft Glühwürmchen – Bau und Programmierung eines weiteren  Insektenmodells</a:t>
            </a:r>
          </a:p>
          <a:p>
            <a:pPr lvl="3"/>
            <a:r>
              <a:rPr lang="de-AT" sz="1300" b="1" dirty="0">
                <a:solidFill>
                  <a:schemeClr val="bg2">
                    <a:lumMod val="50000"/>
                  </a:schemeClr>
                </a:solidFill>
              </a:rPr>
              <a:t>Vergleich, Dokumentation, Präsentation, Reflexion,… </a:t>
            </a:r>
          </a:p>
          <a:p>
            <a:pPr lvl="3"/>
            <a:endParaRPr lang="de-AT" sz="1300" b="1" dirty="0">
              <a:solidFill>
                <a:schemeClr val="bg2">
                  <a:lumMod val="50000"/>
                </a:schemeClr>
              </a:solidFill>
            </a:endParaRPr>
          </a:p>
          <a:p>
            <a:pPr marL="187325" lvl="3" indent="0">
              <a:buNone/>
            </a:pPr>
            <a:r>
              <a:rPr lang="de-AT" sz="1300" b="1" dirty="0">
                <a:solidFill>
                  <a:schemeClr val="bg2">
                    <a:lumMod val="50000"/>
                  </a:schemeClr>
                </a:solidFill>
              </a:rPr>
              <a:t>WeDo (iPad App): geführtes Projekt – 5. Blütenbestäubung </a:t>
            </a:r>
            <a:r>
              <a:rPr lang="de-AT" sz="1300" dirty="0"/>
              <a:t>	</a:t>
            </a:r>
          </a:p>
        </p:txBody>
      </p:sp>
      <p:sp>
        <p:nvSpPr>
          <p:cNvPr id="7" name="Inhaltsplatzhalter 6">
            <a:extLst>
              <a:ext uri="{FF2B5EF4-FFF2-40B4-BE49-F238E27FC236}">
                <a16:creationId xmlns:a16="http://schemas.microsoft.com/office/drawing/2014/main" id="{34263D45-936C-4FD0-BC41-A3E2A4FD3575}"/>
              </a:ext>
            </a:extLst>
          </p:cNvPr>
          <p:cNvSpPr>
            <a:spLocks noGrp="1"/>
          </p:cNvSpPr>
          <p:nvPr>
            <p:ph sz="quarter" idx="14"/>
          </p:nvPr>
        </p:nvSpPr>
        <p:spPr>
          <a:xfrm>
            <a:off x="471488" y="8243147"/>
            <a:ext cx="5929312" cy="1032452"/>
          </a:xfrm>
        </p:spPr>
        <p:txBody>
          <a:bodyPr>
            <a:normAutofit fontScale="70000" lnSpcReduction="20000"/>
          </a:bodyPr>
          <a:lstStyle/>
          <a:p>
            <a:r>
              <a:rPr lang="de-AT" dirty="0"/>
              <a:t>Mögliche Reflexion/Präsentation/Weiterführung</a:t>
            </a:r>
          </a:p>
          <a:p>
            <a:pPr marL="269875" lvl="1" indent="0">
              <a:buNone/>
            </a:pPr>
            <a:r>
              <a:rPr lang="de-AT" dirty="0"/>
              <a:t>Plenum: </a:t>
            </a:r>
          </a:p>
          <a:p>
            <a:pPr lvl="3">
              <a:buFont typeface="Wingdings" panose="05000000000000000000" pitchFamily="2" charset="2"/>
              <a:buChar char="ü"/>
            </a:pPr>
            <a:r>
              <a:rPr lang="de-AT" dirty="0"/>
              <a:t>Präsentation – vor der Klasse, den Eltern,… auf der Schulwebsite, dem Klassenblog,…</a:t>
            </a:r>
          </a:p>
          <a:p>
            <a:pPr lvl="3">
              <a:buFont typeface="Wingdings" panose="05000000000000000000" pitchFamily="2" charset="2"/>
              <a:buChar char="ü"/>
            </a:pPr>
            <a:r>
              <a:rPr lang="de-AT" dirty="0"/>
              <a:t>Reflexion mit Impulsfragen – Was war am schwierigsten, warum? Was war am aufregendsten, warum? Was hat man neu dazugelernt?</a:t>
            </a:r>
          </a:p>
          <a:p>
            <a:pPr lvl="3">
              <a:buFont typeface="Wingdings" panose="05000000000000000000" pitchFamily="2" charset="2"/>
              <a:buChar char="ü"/>
            </a:pPr>
            <a:r>
              <a:rPr lang="de-AT" dirty="0"/>
              <a:t>Anknüpfung – Start für weitere Coding und Robotik Übungen (siehe Scratch jr. / BeeBot Karten)</a:t>
            </a:r>
          </a:p>
          <a:p>
            <a:pPr lvl="3">
              <a:buFont typeface="Wingdings" panose="05000000000000000000" pitchFamily="2" charset="2"/>
              <a:buChar char="ü"/>
            </a:pPr>
            <a:r>
              <a:rPr lang="de-AT" dirty="0"/>
              <a:t>Analoge und digitale Spiele/Apps zum Thema</a:t>
            </a:r>
          </a:p>
        </p:txBody>
      </p:sp>
      <p:sp>
        <p:nvSpPr>
          <p:cNvPr id="9" name="Rechteck 8">
            <a:extLst>
              <a:ext uri="{FF2B5EF4-FFF2-40B4-BE49-F238E27FC236}">
                <a16:creationId xmlns:a16="http://schemas.microsoft.com/office/drawing/2014/main" id="{0A10D8D4-62B6-4CF9-A4AF-1E65CBF89272}"/>
              </a:ext>
            </a:extLst>
          </p:cNvPr>
          <p:cNvSpPr/>
          <p:nvPr/>
        </p:nvSpPr>
        <p:spPr>
          <a:xfrm>
            <a:off x="471488" y="3265714"/>
            <a:ext cx="2892198" cy="505095"/>
          </a:xfrm>
          <a:prstGeom prst="rect">
            <a:avLst/>
          </a:prstGeom>
          <a:noFill/>
          <a:ln>
            <a:solidFill>
              <a:srgbClr val="6FA9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dirty="0">
                <a:solidFill>
                  <a:schemeClr val="bg2">
                    <a:lumMod val="50000"/>
                  </a:schemeClr>
                </a:solidFill>
              </a:rPr>
              <a:t>WeDo Lernpfad</a:t>
            </a:r>
          </a:p>
        </p:txBody>
      </p:sp>
      <p:sp>
        <p:nvSpPr>
          <p:cNvPr id="10" name="Rechteck 9">
            <a:extLst>
              <a:ext uri="{FF2B5EF4-FFF2-40B4-BE49-F238E27FC236}">
                <a16:creationId xmlns:a16="http://schemas.microsoft.com/office/drawing/2014/main" id="{D649CEC8-225F-4C22-8727-9E8DED8DEC9F}"/>
              </a:ext>
            </a:extLst>
          </p:cNvPr>
          <p:cNvSpPr/>
          <p:nvPr/>
        </p:nvSpPr>
        <p:spPr>
          <a:xfrm>
            <a:off x="3494315" y="3265714"/>
            <a:ext cx="2892198" cy="505095"/>
          </a:xfrm>
          <a:prstGeom prst="rect">
            <a:avLst/>
          </a:prstGeom>
          <a:noFill/>
          <a:ln>
            <a:solidFill>
              <a:srgbClr val="3DB4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dirty="0">
                <a:solidFill>
                  <a:schemeClr val="bg2">
                    <a:lumMod val="50000"/>
                  </a:schemeClr>
                </a:solidFill>
              </a:rPr>
              <a:t>Analoge &amp; </a:t>
            </a:r>
          </a:p>
          <a:p>
            <a:r>
              <a:rPr lang="de-AT" dirty="0">
                <a:solidFill>
                  <a:schemeClr val="bg2">
                    <a:lumMod val="50000"/>
                  </a:schemeClr>
                </a:solidFill>
              </a:rPr>
              <a:t>Multimediale Anregungen</a:t>
            </a:r>
          </a:p>
        </p:txBody>
      </p:sp>
      <p:sp>
        <p:nvSpPr>
          <p:cNvPr id="15" name="Rechteck: gefaltete Ecke 14">
            <a:extLst>
              <a:ext uri="{FF2B5EF4-FFF2-40B4-BE49-F238E27FC236}">
                <a16:creationId xmlns:a16="http://schemas.microsoft.com/office/drawing/2014/main" id="{33987998-053E-44FE-A53D-1AF2750FF076}"/>
              </a:ext>
            </a:extLst>
          </p:cNvPr>
          <p:cNvSpPr/>
          <p:nvPr/>
        </p:nvSpPr>
        <p:spPr>
          <a:xfrm>
            <a:off x="471488" y="3791686"/>
            <a:ext cx="2892198" cy="1155630"/>
          </a:xfrm>
          <a:prstGeom prst="foldedCorner">
            <a:avLst>
              <a:gd name="adj" fmla="val 786"/>
            </a:avLst>
          </a:prstGeom>
          <a:solidFill>
            <a:srgbClr val="F6FB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chemeClr val="bg2">
                    <a:lumMod val="50000"/>
                  </a:schemeClr>
                </a:solidFill>
              </a:rPr>
              <a:t>Die Biene sucht Blüten</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Modellentwicklung: Biene umkreist Blüte</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Geführtes Projekt – 5. Blütenbestäubung</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Bau und Programmierung nach Vorgabe</a:t>
            </a:r>
          </a:p>
          <a:p>
            <a:pPr marL="0" lvl="3"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QUEST 1</a:t>
            </a:r>
          </a:p>
        </p:txBody>
      </p:sp>
      <p:sp>
        <p:nvSpPr>
          <p:cNvPr id="16" name="Rechteck: gefaltete Ecke 15">
            <a:extLst>
              <a:ext uri="{FF2B5EF4-FFF2-40B4-BE49-F238E27FC236}">
                <a16:creationId xmlns:a16="http://schemas.microsoft.com/office/drawing/2014/main" id="{094D3DD6-036B-4941-ABCA-4FFC4FB26D3C}"/>
              </a:ext>
            </a:extLst>
          </p:cNvPr>
          <p:cNvSpPr/>
          <p:nvPr/>
        </p:nvSpPr>
        <p:spPr>
          <a:xfrm>
            <a:off x="3487794" y="3820082"/>
            <a:ext cx="2892198" cy="4331624"/>
          </a:xfrm>
          <a:prstGeom prst="foldedCorner">
            <a:avLst>
              <a:gd name="adj" fmla="val 1318"/>
            </a:avLst>
          </a:prstGeom>
          <a:solidFill>
            <a:srgbClr val="EF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rgbClr val="E7E6E6">
                    <a:lumMod val="50000"/>
                  </a:srgbClr>
                </a:solidFill>
              </a:rPr>
              <a:t>Plakate für WeDo erstellen</a:t>
            </a:r>
          </a:p>
          <a:p>
            <a:pPr marL="179388" lvl="3" indent="-171450" defTabSz="685800">
              <a:lnSpc>
                <a:spcPct val="90000"/>
              </a:lnSpc>
              <a:buFont typeface="Wingdings" panose="05000000000000000000" pitchFamily="2" charset="2"/>
              <a:buChar char="ü"/>
            </a:pPr>
            <a:r>
              <a:rPr lang="de-AT" sz="1000" dirty="0">
                <a:solidFill>
                  <a:srgbClr val="E7E6E6">
                    <a:lumMod val="50000"/>
                  </a:srgbClr>
                </a:solidFill>
              </a:rPr>
              <a:t>Blumenwiese gestalten</a:t>
            </a:r>
          </a:p>
          <a:p>
            <a:pPr marL="7938" lvl="3" defTabSz="685800">
              <a:lnSpc>
                <a:spcPct val="90000"/>
              </a:lnSpc>
              <a:spcBef>
                <a:spcPts val="600"/>
              </a:spcBef>
              <a:spcAft>
                <a:spcPts val="300"/>
              </a:spcAft>
            </a:pPr>
            <a:r>
              <a:rPr lang="de-AT" sz="1400" dirty="0">
                <a:solidFill>
                  <a:srgbClr val="E7E6E6">
                    <a:lumMod val="50000"/>
                  </a:srgbClr>
                </a:solidFill>
              </a:rPr>
              <a:t>Padlet-Pinnwand mit weiteren Tipps</a:t>
            </a:r>
          </a:p>
          <a:p>
            <a:pPr marL="171450" lvl="1" indent="-171450" defTabSz="685800">
              <a:lnSpc>
                <a:spcPct val="90000"/>
              </a:lnSpc>
              <a:buFont typeface="Wingdings" panose="05000000000000000000" pitchFamily="2" charset="2"/>
              <a:buChar char="ü"/>
            </a:pPr>
            <a:r>
              <a:rPr lang="de-AT" sz="1000" dirty="0">
                <a:solidFill>
                  <a:srgbClr val="E7E6E6">
                    <a:lumMod val="50000"/>
                  </a:srgbClr>
                </a:solidFill>
                <a:hlinkClick r:id="rId2"/>
              </a:rPr>
              <a:t>https://padlet.com/EduTeam/Biene</a:t>
            </a:r>
            <a:endParaRPr lang="de-AT" sz="1400" dirty="0">
              <a:solidFill>
                <a:srgbClr val="E7E6E6">
                  <a:lumMod val="50000"/>
                </a:srgbClr>
              </a:solidFill>
            </a:endParaRPr>
          </a:p>
          <a:p>
            <a:pPr marL="7938" lvl="3" defTabSz="685800">
              <a:lnSpc>
                <a:spcPct val="90000"/>
              </a:lnSpc>
              <a:spcBef>
                <a:spcPts val="600"/>
              </a:spcBef>
              <a:spcAft>
                <a:spcPts val="300"/>
              </a:spcAft>
            </a:pPr>
            <a:r>
              <a:rPr lang="de-AT" sz="1400" dirty="0">
                <a:solidFill>
                  <a:srgbClr val="E7E6E6">
                    <a:lumMod val="50000"/>
                  </a:srgbClr>
                </a:solidFill>
              </a:rPr>
              <a:t>Quiz/Games</a:t>
            </a:r>
          </a:p>
          <a:p>
            <a:pPr marL="171450" lvl="1" indent="-171450" defTabSz="685800">
              <a:lnSpc>
                <a:spcPct val="90000"/>
              </a:lnSpc>
              <a:buFont typeface="Wingdings" panose="05000000000000000000" pitchFamily="2" charset="2"/>
              <a:buChar char="ü"/>
            </a:pPr>
            <a:r>
              <a:rPr lang="de-AT" sz="1000" dirty="0">
                <a:solidFill>
                  <a:srgbClr val="E7E6E6">
                    <a:lumMod val="50000"/>
                  </a:srgbClr>
                </a:solidFill>
              </a:rPr>
              <a:t>LearningApps – Quiz:</a:t>
            </a:r>
          </a:p>
          <a:p>
            <a:pPr marL="0" lvl="1" defTabSz="685800">
              <a:lnSpc>
                <a:spcPct val="90000"/>
              </a:lnSpc>
            </a:pPr>
            <a:r>
              <a:rPr lang="de-AT" sz="1000" dirty="0">
                <a:solidFill>
                  <a:srgbClr val="E7E6E6">
                    <a:lumMod val="50000"/>
                  </a:srgbClr>
                </a:solidFill>
              </a:rPr>
              <a:t>      </a:t>
            </a:r>
            <a:r>
              <a:rPr lang="de-AT" sz="1000" dirty="0">
                <a:solidFill>
                  <a:srgbClr val="E7E6E6">
                    <a:lumMod val="50000"/>
                  </a:srgbClr>
                </a:solidFill>
                <a:hlinkClick r:id="rId3"/>
              </a:rPr>
              <a:t>https://learningapps.org/312266 </a:t>
            </a:r>
            <a:endParaRPr lang="de-AT" sz="1000" dirty="0">
              <a:solidFill>
                <a:srgbClr val="E7E6E6">
                  <a:lumMod val="50000"/>
                </a:srgbClr>
              </a:solidFill>
            </a:endParaRPr>
          </a:p>
          <a:p>
            <a:pPr marL="171450" lvl="1" indent="-171450" defTabSz="685800">
              <a:lnSpc>
                <a:spcPct val="90000"/>
              </a:lnSpc>
              <a:buFont typeface="Wingdings" panose="05000000000000000000" pitchFamily="2" charset="2"/>
              <a:buChar char="ü"/>
            </a:pPr>
            <a:r>
              <a:rPr lang="de-AT" sz="1000" dirty="0">
                <a:solidFill>
                  <a:srgbClr val="E7E6E6">
                    <a:lumMod val="50000"/>
                  </a:srgbClr>
                </a:solidFill>
              </a:rPr>
              <a:t>Spielvorschlag: </a:t>
            </a:r>
            <a:r>
              <a:rPr lang="de-AT" sz="1000" dirty="0">
                <a:solidFill>
                  <a:srgbClr val="E7E6E6">
                    <a:lumMod val="50000"/>
                  </a:srgbClr>
                </a:solidFill>
                <a:hlinkClick r:id="rId4"/>
              </a:rPr>
              <a:t>http://t1p.de/wz1m</a:t>
            </a:r>
            <a:endParaRPr lang="de-AT" sz="1000" dirty="0">
              <a:solidFill>
                <a:srgbClr val="E7E6E6">
                  <a:lumMod val="50000"/>
                </a:srgbClr>
              </a:solidFill>
            </a:endParaRPr>
          </a:p>
          <a:p>
            <a:pPr marL="171450" lvl="1" indent="-171450" defTabSz="685800">
              <a:lnSpc>
                <a:spcPct val="90000"/>
              </a:lnSpc>
              <a:buFont typeface="Wingdings" panose="05000000000000000000" pitchFamily="2" charset="2"/>
              <a:buChar char="ü"/>
            </a:pPr>
            <a:endParaRPr lang="de-AT" sz="1000" dirty="0">
              <a:solidFill>
                <a:srgbClr val="E7E6E6">
                  <a:lumMod val="50000"/>
                </a:srgbClr>
              </a:solidFill>
            </a:endParaRPr>
          </a:p>
          <a:p>
            <a:pPr marL="179388" lvl="3" indent="-171450" defTabSz="685800">
              <a:lnSpc>
                <a:spcPct val="90000"/>
              </a:lnSpc>
              <a:buFont typeface="Wingdings" panose="05000000000000000000" pitchFamily="2" charset="2"/>
              <a:buChar char="Ø"/>
            </a:pPr>
            <a:endParaRPr lang="de-AT" sz="1100" dirty="0">
              <a:solidFill>
                <a:srgbClr val="E7E6E6">
                  <a:lumMod val="50000"/>
                </a:srgbClr>
              </a:solidFill>
            </a:endParaRPr>
          </a:p>
        </p:txBody>
      </p:sp>
      <p:sp>
        <p:nvSpPr>
          <p:cNvPr id="17" name="Rechteck: gefaltete Ecke 16">
            <a:extLst>
              <a:ext uri="{FF2B5EF4-FFF2-40B4-BE49-F238E27FC236}">
                <a16:creationId xmlns:a16="http://schemas.microsoft.com/office/drawing/2014/main" id="{FEA004A7-FE6C-4E18-8405-EA348F269FF1}"/>
              </a:ext>
            </a:extLst>
          </p:cNvPr>
          <p:cNvSpPr/>
          <p:nvPr/>
        </p:nvSpPr>
        <p:spPr>
          <a:xfrm>
            <a:off x="471488" y="4965083"/>
            <a:ext cx="2892198" cy="1904878"/>
          </a:xfrm>
          <a:prstGeom prst="foldedCorner">
            <a:avLst>
              <a:gd name="adj" fmla="val 0"/>
            </a:avLst>
          </a:prstGeom>
          <a:solidFill>
            <a:srgbClr val="E8F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1200"/>
              </a:spcBef>
              <a:spcAft>
                <a:spcPts val="300"/>
              </a:spcAft>
            </a:pPr>
            <a:r>
              <a:rPr lang="de-AT" sz="1400" dirty="0">
                <a:solidFill>
                  <a:srgbClr val="E7E6E6">
                    <a:lumMod val="50000"/>
                  </a:srgbClr>
                </a:solidFill>
              </a:rPr>
              <a:t>Fleißige Bienen</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Testphase</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Abändern des Programmes</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Befehle hinzufügen oder verändern, z.B. </a:t>
            </a:r>
          </a:p>
          <a:p>
            <a:pPr marL="7938" lvl="2" defTabSz="685800">
              <a:lnSpc>
                <a:spcPct val="90000"/>
              </a:lnSpc>
            </a:pPr>
            <a:r>
              <a:rPr lang="de-AT" sz="1100" dirty="0">
                <a:solidFill>
                  <a:schemeClr val="bg2">
                    <a:lumMod val="50000"/>
                  </a:schemeClr>
                </a:solidFill>
              </a:rPr>
              <a:t>     Geschwindigkeit, Lautstärke, Sensor,…</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Problemlösestrategien zur Fehlerfindung</a:t>
            </a:r>
          </a:p>
          <a:p>
            <a:pPr marL="7938" lvl="2" defTabSz="685800">
              <a:lnSpc>
                <a:spcPct val="90000"/>
              </a:lnSpc>
            </a:pPr>
            <a:r>
              <a:rPr lang="de-AT" sz="1100" dirty="0">
                <a:solidFill>
                  <a:schemeClr val="bg2">
                    <a:lumMod val="50000"/>
                  </a:schemeClr>
                </a:solidFill>
              </a:rPr>
              <a:t>     einsetzen</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Dokumentation mit Fotos oder Video</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Präsentation und Feedback</a:t>
            </a:r>
          </a:p>
          <a:p>
            <a:pPr marL="7938" lvl="2"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QUEST 2, Blumenwiese   	</a:t>
            </a:r>
          </a:p>
        </p:txBody>
      </p:sp>
      <p:sp>
        <p:nvSpPr>
          <p:cNvPr id="19" name="Rechteck: gefaltete Ecke 18">
            <a:extLst>
              <a:ext uri="{FF2B5EF4-FFF2-40B4-BE49-F238E27FC236}">
                <a16:creationId xmlns:a16="http://schemas.microsoft.com/office/drawing/2014/main" id="{880C66E3-FFE8-4548-B6C1-5220D1A0B257}"/>
              </a:ext>
            </a:extLst>
          </p:cNvPr>
          <p:cNvSpPr/>
          <p:nvPr/>
        </p:nvSpPr>
        <p:spPr>
          <a:xfrm>
            <a:off x="471488" y="6898820"/>
            <a:ext cx="2892198" cy="1252886"/>
          </a:xfrm>
          <a:prstGeom prst="foldedCorner">
            <a:avLst>
              <a:gd name="adj" fmla="val 0"/>
            </a:avLst>
          </a:prstGeom>
          <a:solidFill>
            <a:srgbClr val="E2E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300"/>
              </a:spcBef>
              <a:spcAft>
                <a:spcPts val="300"/>
              </a:spcAft>
            </a:pPr>
            <a:r>
              <a:rPr lang="de-AT" sz="1400" dirty="0">
                <a:solidFill>
                  <a:srgbClr val="E7E6E6">
                    <a:lumMod val="50000"/>
                  </a:srgbClr>
                </a:solidFill>
              </a:rPr>
              <a:t>Biene trifft Glühwürmchen</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Bau und Programmierung des Modells</a:t>
            </a:r>
          </a:p>
          <a:p>
            <a:pPr marL="7938" lvl="3" defTabSz="685800">
              <a:lnSpc>
                <a:spcPct val="90000"/>
              </a:lnSpc>
            </a:pPr>
            <a:r>
              <a:rPr lang="de-AT" sz="1100" dirty="0">
                <a:solidFill>
                  <a:schemeClr val="bg2">
                    <a:lumMod val="50000"/>
                  </a:schemeClr>
                </a:solidFill>
              </a:rPr>
              <a:t>     Glühwürmchen</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Unterscheidungen der Programme für</a:t>
            </a:r>
          </a:p>
          <a:p>
            <a:pPr marL="7938" lvl="3" defTabSz="685800">
              <a:lnSpc>
                <a:spcPct val="90000"/>
              </a:lnSpc>
            </a:pPr>
            <a:r>
              <a:rPr lang="de-AT" sz="1100" dirty="0">
                <a:solidFill>
                  <a:schemeClr val="bg2">
                    <a:lumMod val="50000"/>
                  </a:schemeClr>
                </a:solidFill>
              </a:rPr>
              <a:t>     die Blütenbestäubung erörtern</a:t>
            </a:r>
          </a:p>
          <a:p>
            <a:pPr marL="7938" lvl="3"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QUEST 3</a:t>
            </a:r>
          </a:p>
          <a:p>
            <a:pPr marL="7938" lvl="3" defTabSz="685800">
              <a:lnSpc>
                <a:spcPct val="90000"/>
              </a:lnSpc>
            </a:pPr>
            <a:endParaRPr lang="de-AT" sz="1100" dirty="0">
              <a:solidFill>
                <a:schemeClr val="bg2">
                  <a:lumMod val="50000"/>
                </a:schemeClr>
              </a:solidFill>
            </a:endParaRPr>
          </a:p>
        </p:txBody>
      </p:sp>
      <p:pic>
        <p:nvPicPr>
          <p:cNvPr id="22" name="Grafik 21" descr="Benutzer">
            <a:extLst>
              <a:ext uri="{FF2B5EF4-FFF2-40B4-BE49-F238E27FC236}">
                <a16:creationId xmlns:a16="http://schemas.microsoft.com/office/drawing/2014/main" id="{F83285ED-0323-4060-96E1-6D211E76916C}"/>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51115" y="8425292"/>
            <a:ext cx="182245" cy="144145"/>
          </a:xfrm>
          <a:prstGeom prst="rect">
            <a:avLst/>
          </a:prstGeom>
          <a:noFill/>
          <a:ln>
            <a:noFill/>
          </a:ln>
        </p:spPr>
      </p:pic>
      <p:sp>
        <p:nvSpPr>
          <p:cNvPr id="23" name="Smiley 22">
            <a:extLst>
              <a:ext uri="{FF2B5EF4-FFF2-40B4-BE49-F238E27FC236}">
                <a16:creationId xmlns:a16="http://schemas.microsoft.com/office/drawing/2014/main" id="{7BC17753-7C8A-4EAF-AA42-BC653843E756}"/>
              </a:ext>
            </a:extLst>
          </p:cNvPr>
          <p:cNvSpPr/>
          <p:nvPr/>
        </p:nvSpPr>
        <p:spPr>
          <a:xfrm>
            <a:off x="551115" y="469259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4" name="Smiley 23">
            <a:extLst>
              <a:ext uri="{FF2B5EF4-FFF2-40B4-BE49-F238E27FC236}">
                <a16:creationId xmlns:a16="http://schemas.microsoft.com/office/drawing/2014/main" id="{518D391A-F1D5-4CFD-9C2B-E2C6F32DAFD2}"/>
              </a:ext>
            </a:extLst>
          </p:cNvPr>
          <p:cNvSpPr/>
          <p:nvPr/>
        </p:nvSpPr>
        <p:spPr>
          <a:xfrm>
            <a:off x="1088503" y="4696046"/>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5" name="Smiley 24">
            <a:extLst>
              <a:ext uri="{FF2B5EF4-FFF2-40B4-BE49-F238E27FC236}">
                <a16:creationId xmlns:a16="http://schemas.microsoft.com/office/drawing/2014/main" id="{B829B447-0719-495E-AEFE-8FFD6C2CB3CF}"/>
              </a:ext>
            </a:extLst>
          </p:cNvPr>
          <p:cNvSpPr/>
          <p:nvPr/>
        </p:nvSpPr>
        <p:spPr>
          <a:xfrm>
            <a:off x="819809" y="4692591"/>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6" name="Smiley 25">
            <a:extLst>
              <a:ext uri="{FF2B5EF4-FFF2-40B4-BE49-F238E27FC236}">
                <a16:creationId xmlns:a16="http://schemas.microsoft.com/office/drawing/2014/main" id="{18AB9CFD-354F-4537-AAE1-AA7529755824}"/>
              </a:ext>
            </a:extLst>
          </p:cNvPr>
          <p:cNvSpPr/>
          <p:nvPr/>
        </p:nvSpPr>
        <p:spPr>
          <a:xfrm>
            <a:off x="551116" y="6643790"/>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7" name="Smiley 26">
            <a:extLst>
              <a:ext uri="{FF2B5EF4-FFF2-40B4-BE49-F238E27FC236}">
                <a16:creationId xmlns:a16="http://schemas.microsoft.com/office/drawing/2014/main" id="{FC20DCB9-E15F-4EF1-AAA9-496FFFAF36E2}"/>
              </a:ext>
            </a:extLst>
          </p:cNvPr>
          <p:cNvSpPr/>
          <p:nvPr/>
        </p:nvSpPr>
        <p:spPr>
          <a:xfrm>
            <a:off x="1088503" y="6644564"/>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8" name="Smiley 27">
            <a:extLst>
              <a:ext uri="{FF2B5EF4-FFF2-40B4-BE49-F238E27FC236}">
                <a16:creationId xmlns:a16="http://schemas.microsoft.com/office/drawing/2014/main" id="{16A000A8-4197-4295-9DAC-757976B82FFE}"/>
              </a:ext>
            </a:extLst>
          </p:cNvPr>
          <p:cNvSpPr/>
          <p:nvPr/>
        </p:nvSpPr>
        <p:spPr>
          <a:xfrm>
            <a:off x="819809" y="6643790"/>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7" name="Smiley 36">
            <a:extLst>
              <a:ext uri="{FF2B5EF4-FFF2-40B4-BE49-F238E27FC236}">
                <a16:creationId xmlns:a16="http://schemas.microsoft.com/office/drawing/2014/main" id="{D56C8932-5E21-4044-B7F3-C28747926ED2}"/>
              </a:ext>
            </a:extLst>
          </p:cNvPr>
          <p:cNvSpPr/>
          <p:nvPr/>
        </p:nvSpPr>
        <p:spPr>
          <a:xfrm>
            <a:off x="551115" y="796968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8" name="Smiley 37">
            <a:extLst>
              <a:ext uri="{FF2B5EF4-FFF2-40B4-BE49-F238E27FC236}">
                <a16:creationId xmlns:a16="http://schemas.microsoft.com/office/drawing/2014/main" id="{E88FC7B6-9D40-45B9-88CD-218ACE3C3869}"/>
              </a:ext>
            </a:extLst>
          </p:cNvPr>
          <p:cNvSpPr/>
          <p:nvPr/>
        </p:nvSpPr>
        <p:spPr>
          <a:xfrm>
            <a:off x="829759" y="796968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9" name="Smiley 38">
            <a:extLst>
              <a:ext uri="{FF2B5EF4-FFF2-40B4-BE49-F238E27FC236}">
                <a16:creationId xmlns:a16="http://schemas.microsoft.com/office/drawing/2014/main" id="{9809F9A9-840E-4728-8C62-C56BE5A22783}"/>
              </a:ext>
            </a:extLst>
          </p:cNvPr>
          <p:cNvSpPr/>
          <p:nvPr/>
        </p:nvSpPr>
        <p:spPr>
          <a:xfrm>
            <a:off x="1088502" y="796968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pic>
        <p:nvPicPr>
          <p:cNvPr id="21" name="Grafik 2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66634" y="5558549"/>
            <a:ext cx="1934518" cy="1825017"/>
          </a:xfrm>
          <a:prstGeom prst="rect">
            <a:avLst/>
          </a:prstGeom>
        </p:spPr>
      </p:pic>
      <p:sp>
        <p:nvSpPr>
          <p:cNvPr id="29" name="Slide Number Placeholder 5">
            <a:extLst>
              <a:ext uri="{FF2B5EF4-FFF2-40B4-BE49-F238E27FC236}">
                <a16:creationId xmlns:a16="http://schemas.microsoft.com/office/drawing/2014/main" id="{A3E4EF89-D172-408B-BCCF-6B917D4B1776}"/>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3</a:t>
            </a:fld>
            <a:endParaRPr lang="de-AT" dirty="0"/>
          </a:p>
        </p:txBody>
      </p:sp>
    </p:spTree>
    <p:extLst>
      <p:ext uri="{BB962C8B-B14F-4D97-AF65-F5344CB8AC3E}">
        <p14:creationId xmlns:p14="http://schemas.microsoft.com/office/powerpoint/2010/main" val="178059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1">
            <a:extLst>
              <a:ext uri="{FF2B5EF4-FFF2-40B4-BE49-F238E27FC236}">
                <a16:creationId xmlns:a16="http://schemas.microsoft.com/office/drawing/2014/main" id="{9223763A-E675-402B-9911-22B4E8F44179}"/>
              </a:ext>
            </a:extLst>
          </p:cNvPr>
          <p:cNvSpPr>
            <a:spLocks noGrp="1"/>
          </p:cNvSpPr>
          <p:nvPr>
            <p:ph type="title"/>
          </p:nvPr>
        </p:nvSpPr>
        <p:spPr/>
        <p:txBody>
          <a:bodyPr/>
          <a:lstStyle/>
          <a:p>
            <a:r>
              <a:rPr lang="de-AT" dirty="0"/>
              <a:t>WeDo Lehr - Lernpfad</a:t>
            </a:r>
          </a:p>
        </p:txBody>
      </p:sp>
      <p:graphicFrame>
        <p:nvGraphicFramePr>
          <p:cNvPr id="13" name="Tabelle 12">
            <a:extLst>
              <a:ext uri="{FF2B5EF4-FFF2-40B4-BE49-F238E27FC236}">
                <a16:creationId xmlns:a16="http://schemas.microsoft.com/office/drawing/2014/main" id="{767E5EFC-1F5D-4707-AE43-3E7C89498CE9}"/>
              </a:ext>
            </a:extLst>
          </p:cNvPr>
          <p:cNvGraphicFramePr>
            <a:graphicFrameLocks noGrp="1"/>
          </p:cNvGraphicFramePr>
          <p:nvPr>
            <p:extLst>
              <p:ext uri="{D42A27DB-BD31-4B8C-83A1-F6EECF244321}">
                <p14:modId xmlns:p14="http://schemas.microsoft.com/office/powerpoint/2010/main" val="1692534839"/>
              </p:ext>
            </p:extLst>
          </p:nvPr>
        </p:nvGraphicFramePr>
        <p:xfrm>
          <a:off x="316653" y="1678937"/>
          <a:ext cx="6224693" cy="7446092"/>
        </p:xfrm>
        <a:graphic>
          <a:graphicData uri="http://schemas.openxmlformats.org/drawingml/2006/table">
            <a:tbl>
              <a:tblPr firstRow="1" firstCol="1" bandRow="1">
                <a:tableStyleId>{93296810-A885-4BE3-A3E7-6D5BEEA58F35}</a:tableStyleId>
              </a:tblPr>
              <a:tblGrid>
                <a:gridCol w="1360063">
                  <a:extLst>
                    <a:ext uri="{9D8B030D-6E8A-4147-A177-3AD203B41FA5}">
                      <a16:colId xmlns:a16="http://schemas.microsoft.com/office/drawing/2014/main" val="453207136"/>
                    </a:ext>
                  </a:extLst>
                </a:gridCol>
                <a:gridCol w="431484">
                  <a:extLst>
                    <a:ext uri="{9D8B030D-6E8A-4147-A177-3AD203B41FA5}">
                      <a16:colId xmlns:a16="http://schemas.microsoft.com/office/drawing/2014/main" val="4218453584"/>
                    </a:ext>
                  </a:extLst>
                </a:gridCol>
                <a:gridCol w="2039296">
                  <a:extLst>
                    <a:ext uri="{9D8B030D-6E8A-4147-A177-3AD203B41FA5}">
                      <a16:colId xmlns:a16="http://schemas.microsoft.com/office/drawing/2014/main" val="2027485020"/>
                    </a:ext>
                  </a:extLst>
                </a:gridCol>
                <a:gridCol w="1338904">
                  <a:extLst>
                    <a:ext uri="{9D8B030D-6E8A-4147-A177-3AD203B41FA5}">
                      <a16:colId xmlns:a16="http://schemas.microsoft.com/office/drawing/2014/main" val="2959954465"/>
                    </a:ext>
                  </a:extLst>
                </a:gridCol>
                <a:gridCol w="1054946">
                  <a:extLst>
                    <a:ext uri="{9D8B030D-6E8A-4147-A177-3AD203B41FA5}">
                      <a16:colId xmlns:a16="http://schemas.microsoft.com/office/drawing/2014/main" val="1317791140"/>
                    </a:ext>
                  </a:extLst>
                </a:gridCol>
              </a:tblGrid>
              <a:tr h="323059">
                <a:tc>
                  <a:txBody>
                    <a:bodyPr/>
                    <a:lstStyle/>
                    <a:p>
                      <a:pPr>
                        <a:lnSpc>
                          <a:spcPct val="107000"/>
                        </a:lnSpc>
                        <a:spcAft>
                          <a:spcPts val="0"/>
                        </a:spcAft>
                      </a:pPr>
                      <a:r>
                        <a:rPr lang="de-AT" sz="1000" dirty="0">
                          <a:effectLst/>
                        </a:rPr>
                        <a:t>Phasen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Zeit in min</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Anregungen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Material</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Computational Thinking Phasen</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119312176"/>
                  </a:ext>
                </a:extLst>
              </a:tr>
              <a:tr h="522138">
                <a:tc>
                  <a:txBody>
                    <a:bodyPr/>
                    <a:lstStyle/>
                    <a:p>
                      <a:pPr>
                        <a:lnSpc>
                          <a:spcPct val="107000"/>
                        </a:lnSpc>
                        <a:spcAft>
                          <a:spcPts val="0"/>
                        </a:spcAft>
                      </a:pPr>
                      <a:r>
                        <a:rPr lang="de-AT" sz="1000">
                          <a:effectLst/>
                        </a:rPr>
                        <a:t>Vorbereitung</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20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6 WeDo Kästen</a:t>
                      </a:r>
                    </a:p>
                    <a:p>
                      <a:pPr>
                        <a:lnSpc>
                          <a:spcPct val="107000"/>
                        </a:lnSpc>
                        <a:spcAft>
                          <a:spcPts val="0"/>
                        </a:spcAft>
                      </a:pPr>
                      <a:r>
                        <a:rPr lang="de-AT" sz="1000" dirty="0">
                          <a:effectLst/>
                        </a:rPr>
                        <a:t>6 iPads aufladen</a:t>
                      </a:r>
                    </a:p>
                    <a:p>
                      <a:pPr>
                        <a:lnSpc>
                          <a:spcPct val="107000"/>
                        </a:lnSpc>
                        <a:spcAft>
                          <a:spcPts val="0"/>
                        </a:spcAft>
                      </a:pPr>
                      <a:r>
                        <a:rPr lang="de-AT" sz="1000" dirty="0">
                          <a:effectLst/>
                        </a:rPr>
                        <a:t>Smarthubs aufladen</a:t>
                      </a:r>
                    </a:p>
                  </a:txBody>
                  <a:tcPr marL="42284" marR="42284" marT="0" marB="0"/>
                </a:tc>
                <a:tc>
                  <a:txBody>
                    <a:bodyPr/>
                    <a:lstStyle/>
                    <a:p>
                      <a:pPr>
                        <a:lnSpc>
                          <a:spcPct val="107000"/>
                        </a:lnSpc>
                        <a:spcAft>
                          <a:spcPts val="0"/>
                        </a:spcAft>
                      </a:pPr>
                      <a:r>
                        <a:rPr lang="de-AT" sz="1000" dirty="0">
                          <a:effectLst/>
                        </a:rPr>
                        <a:t>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324222887"/>
                  </a:ext>
                </a:extLst>
              </a:tr>
              <a:tr h="671199">
                <a:tc>
                  <a:txBody>
                    <a:bodyPr/>
                    <a:lstStyle/>
                    <a:p>
                      <a:pPr>
                        <a:lnSpc>
                          <a:spcPct val="107000"/>
                        </a:lnSpc>
                        <a:spcAft>
                          <a:spcPts val="0"/>
                        </a:spcAft>
                      </a:pPr>
                      <a:r>
                        <a:rPr lang="de-AT" sz="1000">
                          <a:effectLst/>
                        </a:rPr>
                        <a:t>Erforschungsphase</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10-20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Bienenflug beobachten</a:t>
                      </a:r>
                      <a:r>
                        <a:rPr lang="de-AT" sz="1000" baseline="0" dirty="0">
                          <a:effectLst/>
                        </a:rPr>
                        <a:t> -</a:t>
                      </a:r>
                      <a:r>
                        <a:rPr lang="de-AT" sz="1000" dirty="0">
                          <a:effectLst/>
                        </a:rPr>
                        <a:t> im Rahmen eines Lehrausganges oder per Video,</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Aufgaben</a:t>
                      </a: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 und </a:t>
                      </a:r>
                      <a:r>
                        <a:rPr lang="de-AT" sz="1000" dirty="0">
                          <a:effectLst/>
                          <a:latin typeface="Calibri" panose="020F0502020204030204" pitchFamily="34" charset="0"/>
                          <a:ea typeface="Calibri" panose="020F0502020204030204" pitchFamily="34" charset="0"/>
                          <a:cs typeface="Times New Roman" panose="02020603050405020304" pitchFamily="18" charset="0"/>
                        </a:rPr>
                        <a:t>Tätigkeiten der Biene</a:t>
                      </a: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 herausfinden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Video</a:t>
                      </a:r>
                    </a:p>
                    <a:p>
                      <a:pPr>
                        <a:lnSpc>
                          <a:spcPct val="107000"/>
                        </a:lnSpc>
                        <a:spcAft>
                          <a:spcPts val="0"/>
                        </a:spcAft>
                      </a:pPr>
                      <a:r>
                        <a:rPr lang="de-AT" sz="1000" dirty="0">
                          <a:effectLst/>
                        </a:rPr>
                        <a:t>Padlet Pinnwand</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b="1" dirty="0">
                          <a:effectLst/>
                        </a:rPr>
                        <a:t>Zerlegen </a:t>
                      </a:r>
                      <a:endParaRPr lang="de-AT"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857681499"/>
                  </a:ext>
                </a:extLst>
              </a:tr>
              <a:tr h="368101">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Impulsfragen konkret zum Bienenflug stellen, Schwerpunkte erarbeiten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588452695"/>
                  </a:ext>
                </a:extLst>
              </a:tr>
              <a:tr h="541184">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Erforschung des Bienenfluges</a:t>
                      </a:r>
                      <a:r>
                        <a:rPr lang="de-AT" sz="1000" baseline="0" dirty="0">
                          <a:effectLst/>
                        </a:rPr>
                        <a:t> in der Realität, Flugrichtungen und Möglichkeiten des Fluges erörtern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Video</a:t>
                      </a:r>
                      <a:r>
                        <a:rPr lang="de-AT" sz="1000" baseline="0" dirty="0">
                          <a:effectLst/>
                        </a:rPr>
                        <a:t> in Slow Motion</a:t>
                      </a:r>
                    </a:p>
                    <a:p>
                      <a:pPr>
                        <a:lnSpc>
                          <a:spcPct val="107000"/>
                        </a:lnSpc>
                        <a:spcAft>
                          <a:spcPts val="0"/>
                        </a:spcAft>
                      </a:pP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zeigen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b="1" dirty="0">
                          <a:effectLst/>
                        </a:rPr>
                        <a:t>Muster entdecken</a:t>
                      </a:r>
                      <a:endParaRPr lang="de-AT"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406951174"/>
                  </a:ext>
                </a:extLst>
              </a:tr>
              <a:tr h="690438">
                <a:tc>
                  <a:txBody>
                    <a:bodyPr/>
                    <a:lstStyle/>
                    <a:p>
                      <a:pPr>
                        <a:lnSpc>
                          <a:spcPct val="107000"/>
                        </a:lnSpc>
                        <a:spcAft>
                          <a:spcPts val="0"/>
                        </a:spcAft>
                      </a:pPr>
                      <a:r>
                        <a:rPr lang="de-AT" sz="1000" dirty="0">
                          <a:effectLst/>
                        </a:rPr>
                        <a:t>Entwicklungsphase</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25</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Präsentation des Vorzeige-Modells, Überlegungen zur</a:t>
                      </a:r>
                      <a:r>
                        <a:rPr lang="de-AT" sz="1000" baseline="0" dirty="0">
                          <a:effectLst/>
                        </a:rPr>
                        <a:t> realen</a:t>
                      </a:r>
                      <a:r>
                        <a:rPr lang="de-AT" sz="1000" dirty="0">
                          <a:effectLst/>
                        </a:rPr>
                        <a:t> Flugphase</a:t>
                      </a:r>
                    </a:p>
                    <a:p>
                      <a:pPr>
                        <a:lnSpc>
                          <a:spcPct val="107000"/>
                        </a:lnSpc>
                        <a:spcAft>
                          <a:spcPts val="0"/>
                        </a:spcAft>
                      </a:pPr>
                      <a:r>
                        <a:rPr lang="de-AT" sz="1000" dirty="0">
                          <a:effectLst/>
                        </a:rPr>
                        <a:t>im Vergleich zum</a:t>
                      </a:r>
                      <a:r>
                        <a:rPr lang="de-AT" sz="1000" baseline="0" dirty="0">
                          <a:effectLst/>
                        </a:rPr>
                        <a:t> möglichen Lego-Flug anstellen</a:t>
                      </a:r>
                      <a:endParaRPr lang="de-AT" sz="1000" dirty="0">
                        <a:effectLst/>
                      </a:endParaRPr>
                    </a:p>
                  </a:txBody>
                  <a:tcPr marL="42284" marR="42284" marT="0" marB="0"/>
                </a:tc>
                <a:tc>
                  <a:txBody>
                    <a:bodyPr/>
                    <a:lstStyle/>
                    <a:p>
                      <a:pPr>
                        <a:lnSpc>
                          <a:spcPct val="107000"/>
                        </a:lnSpc>
                        <a:spcAft>
                          <a:spcPts val="0"/>
                        </a:spcAft>
                      </a:pPr>
                      <a:r>
                        <a:rPr lang="de-AT" sz="1000" dirty="0">
                          <a:effectLst/>
                        </a:rPr>
                        <a:t>Präsentationsmodell</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Lego WeDo,</a:t>
                      </a: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Blume mit Biene</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b="1" dirty="0">
                          <a:effectLst/>
                        </a:rPr>
                        <a:t>Lösungsschritte entwickeln</a:t>
                      </a:r>
                    </a:p>
                    <a:p>
                      <a:pPr>
                        <a:lnSpc>
                          <a:spcPct val="107000"/>
                        </a:lnSpc>
                        <a:spcAft>
                          <a:spcPts val="0"/>
                        </a:spcAft>
                      </a:pPr>
                      <a:endParaRPr lang="de-AT" sz="1000" b="1" dirty="0">
                        <a:effectLst/>
                      </a:endParaRPr>
                    </a:p>
                    <a:p>
                      <a:pPr>
                        <a:lnSpc>
                          <a:spcPct val="107000"/>
                        </a:lnSpc>
                        <a:spcAft>
                          <a:spcPts val="0"/>
                        </a:spcAft>
                      </a:pPr>
                      <a:r>
                        <a:rPr lang="de-AT" sz="1000" b="1" dirty="0">
                          <a:effectLst/>
                        </a:rPr>
                        <a:t>Transformieren</a:t>
                      </a:r>
                    </a:p>
                  </a:txBody>
                  <a:tcPr marL="42284" marR="42284" marT="0" marB="0"/>
                </a:tc>
                <a:extLst>
                  <a:ext uri="{0D108BD9-81ED-4DB2-BD59-A6C34878D82A}">
                    <a16:rowId xmlns:a16="http://schemas.microsoft.com/office/drawing/2014/main" val="2291715945"/>
                  </a:ext>
                </a:extLst>
              </a:tr>
              <a:tr h="693158">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Präsentation durch Lehrperson:</a:t>
                      </a:r>
                      <a:r>
                        <a:rPr lang="de-AT" sz="1000" baseline="0" dirty="0">
                          <a:effectLst/>
                        </a:rPr>
                        <a:t> </a:t>
                      </a:r>
                    </a:p>
                    <a:p>
                      <a:pPr>
                        <a:lnSpc>
                          <a:spcPct val="107000"/>
                        </a:lnSpc>
                        <a:spcAft>
                          <a:spcPts val="0"/>
                        </a:spcAft>
                      </a:pPr>
                      <a:r>
                        <a:rPr lang="de-AT" sz="1000" dirty="0">
                          <a:effectLst/>
                        </a:rPr>
                        <a:t>Smarthub via Bluetooth verbinden, Arbeitsablauf und Umgang mit Lego-Boxen erklären,</a:t>
                      </a:r>
                      <a:r>
                        <a:rPr lang="de-AT" sz="1000" baseline="0" dirty="0">
                          <a:effectLst/>
                        </a:rPr>
                        <a:t> </a:t>
                      </a:r>
                      <a:r>
                        <a:rPr lang="de-AT" sz="1000" dirty="0">
                          <a:effectLst/>
                          <a:latin typeface="Calibri" panose="020F0502020204030204" pitchFamily="34" charset="0"/>
                          <a:ea typeface="Calibri" panose="020F0502020204030204" pitchFamily="34" charset="0"/>
                          <a:cs typeface="Times New Roman" panose="02020603050405020304" pitchFamily="18" charset="0"/>
                        </a:rPr>
                        <a:t>2er</a:t>
                      </a: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 Teams bilden</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6 Lego</a:t>
                      </a:r>
                      <a:r>
                        <a:rPr lang="de-AT" sz="1000" baseline="0" dirty="0">
                          <a:effectLst/>
                        </a:rPr>
                        <a:t> WeDo Boxen,</a:t>
                      </a:r>
                    </a:p>
                    <a:p>
                      <a:pPr>
                        <a:lnSpc>
                          <a:spcPct val="107000"/>
                        </a:lnSpc>
                        <a:spcAft>
                          <a:spcPts val="0"/>
                        </a:spcAft>
                      </a:pPr>
                      <a:r>
                        <a:rPr lang="de-AT" sz="1000" baseline="0" dirty="0">
                          <a:effectLst/>
                        </a:rPr>
                        <a:t>6 passende iPads (auf Nummerierung achten)</a:t>
                      </a:r>
                    </a:p>
                  </a:txBody>
                  <a:tcPr marL="42284" marR="42284" marT="0" marB="0"/>
                </a:tc>
                <a:tc>
                  <a:txBody>
                    <a:bodyPr/>
                    <a:lstStyle/>
                    <a:p>
                      <a:pPr>
                        <a:lnSpc>
                          <a:spcPct val="107000"/>
                        </a:lnSpc>
                        <a:spcAft>
                          <a:spcPts val="0"/>
                        </a:spcAft>
                      </a:pPr>
                      <a:r>
                        <a:rPr lang="de-AT" sz="1000" dirty="0">
                          <a:effectLst/>
                        </a:rPr>
                        <a:t>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842649762"/>
                  </a:ext>
                </a:extLst>
              </a:tr>
              <a:tr h="380313">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latin typeface="+mn-lt"/>
                          <a:ea typeface="+mn-ea"/>
                          <a:cs typeface="+mn-cs"/>
                        </a:rPr>
                        <a:t>30</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Bau des Modells und Programmierung nach Anleitung</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QUEST 1</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Blütenbestäubung</a:t>
                      </a:r>
                    </a:p>
                  </a:txBody>
                  <a:tcPr marL="42284" marR="42284" marT="0" marB="0"/>
                </a:tc>
                <a:tc>
                  <a:txBody>
                    <a:bodyPr/>
                    <a:lstStyle/>
                    <a:p>
                      <a:pPr>
                        <a:lnSpc>
                          <a:spcPct val="107000"/>
                        </a:lnSpc>
                        <a:spcAft>
                          <a:spcPts val="0"/>
                        </a:spcAft>
                      </a:pPr>
                      <a:r>
                        <a:rPr lang="de-AT" sz="1000" b="1" dirty="0">
                          <a:effectLst/>
                        </a:rPr>
                        <a:t>Algorithmisches Denken</a:t>
                      </a:r>
                      <a:r>
                        <a:rPr lang="de-AT" sz="1000" b="1" baseline="0" dirty="0">
                          <a:effectLst/>
                        </a:rPr>
                        <a:t> </a:t>
                      </a:r>
                      <a:r>
                        <a:rPr lang="de-AT" sz="1000" b="1" dirty="0">
                          <a:effectLst/>
                        </a:rPr>
                        <a:t>umsetzen</a:t>
                      </a:r>
                      <a:endParaRPr lang="de-AT"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97867061"/>
                  </a:ext>
                </a:extLst>
              </a:tr>
              <a:tr h="349315">
                <a:tc>
                  <a:txBody>
                    <a:bodyPr/>
                    <a:lstStyle/>
                    <a:p>
                      <a:pPr>
                        <a:lnSpc>
                          <a:spcPct val="107000"/>
                        </a:lnSpc>
                        <a:spcAft>
                          <a:spcPts val="0"/>
                        </a:spcAft>
                      </a:pPr>
                      <a:r>
                        <a:rPr lang="de-AT" sz="1000">
                          <a:effectLst/>
                        </a:rPr>
                        <a:t>Testphase</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25</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Testen und Veränderungen </a:t>
                      </a:r>
                      <a:r>
                        <a:rPr lang="de-AT" sz="1000" baseline="0" dirty="0">
                          <a:effectLst/>
                        </a:rPr>
                        <a:t>des Programms durchführen</a:t>
                      </a:r>
                      <a:endParaRPr lang="de-AT" sz="1000" dirty="0">
                        <a:effectLst/>
                      </a:endParaRPr>
                    </a:p>
                  </a:txBody>
                  <a:tcPr marL="42284" marR="42284" marT="0" marB="0"/>
                </a:tc>
                <a:tc>
                  <a:txBody>
                    <a:bodyPr/>
                    <a:lstStyle/>
                    <a:p>
                      <a:pPr>
                        <a:lnSpc>
                          <a:spcPct val="107000"/>
                        </a:lnSpc>
                        <a:spcAft>
                          <a:spcPts val="0"/>
                        </a:spcAft>
                      </a:pPr>
                      <a:r>
                        <a:rPr lang="de-AT" sz="1000" dirty="0">
                          <a:effectLst/>
                        </a:rPr>
                        <a:t>QUEST 2</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Blumenwiesenplakat</a:t>
                      </a:r>
                    </a:p>
                  </a:txBody>
                  <a:tcPr marL="42284" marR="42284" marT="0" marB="0"/>
                </a:tc>
                <a:tc>
                  <a:txBody>
                    <a:bodyPr/>
                    <a:lstStyle/>
                    <a:p>
                      <a:pPr>
                        <a:lnSpc>
                          <a:spcPct val="107000"/>
                        </a:lnSpc>
                        <a:spcAft>
                          <a:spcPts val="0"/>
                        </a:spcAft>
                      </a:pPr>
                      <a:r>
                        <a:rPr lang="de-AT" sz="1000" b="1" dirty="0">
                          <a:effectLst/>
                        </a:rPr>
                        <a:t>Testen</a:t>
                      </a:r>
                    </a:p>
                    <a:p>
                      <a:pPr>
                        <a:lnSpc>
                          <a:spcPct val="107000"/>
                        </a:lnSpc>
                        <a:spcAft>
                          <a:spcPts val="0"/>
                        </a:spcAft>
                      </a:pPr>
                      <a:r>
                        <a:rPr lang="de-AT" sz="1000" b="1" dirty="0">
                          <a:effectLst/>
                          <a:latin typeface="Calibri" panose="020F0502020204030204" pitchFamily="34" charset="0"/>
                          <a:ea typeface="Calibri" panose="020F0502020204030204" pitchFamily="34" charset="0"/>
                          <a:cs typeface="Times New Roman" panose="02020603050405020304" pitchFamily="18" charset="0"/>
                        </a:rPr>
                        <a:t>Fehlersuche</a:t>
                      </a:r>
                    </a:p>
                  </a:txBody>
                  <a:tcPr marL="42284" marR="42284" marT="0" marB="0"/>
                </a:tc>
                <a:extLst>
                  <a:ext uri="{0D108BD9-81ED-4DB2-BD59-A6C34878D82A}">
                    <a16:rowId xmlns:a16="http://schemas.microsoft.com/office/drawing/2014/main" val="1605162669"/>
                  </a:ext>
                </a:extLst>
              </a:tr>
              <a:tr h="538244">
                <a:tc>
                  <a:txBody>
                    <a:bodyPr/>
                    <a:lstStyle/>
                    <a:p>
                      <a:pPr>
                        <a:lnSpc>
                          <a:spcPct val="107000"/>
                        </a:lnSpc>
                        <a:spcAft>
                          <a:spcPts val="0"/>
                        </a:spcAft>
                      </a:pPr>
                      <a:r>
                        <a:rPr lang="de-AT" sz="1000">
                          <a:effectLst/>
                        </a:rPr>
                        <a:t>Ergebnisphase</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30</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Präsentation durch Lehrperson:</a:t>
                      </a:r>
                      <a:endParaRPr lang="de-AT" sz="1000" dirty="0">
                        <a:effectLst/>
                        <a:latin typeface="Calibri" panose="020F0502020204030204" pitchFamily="34" charset="0"/>
                        <a:cs typeface="Times New Roman" panose="02020603050405020304" pitchFamily="18" charset="0"/>
                      </a:endParaRPr>
                    </a:p>
                    <a:p>
                      <a:pPr>
                        <a:lnSpc>
                          <a:spcPct val="107000"/>
                        </a:lnSpc>
                        <a:spcAft>
                          <a:spcPts val="0"/>
                        </a:spcAft>
                      </a:pPr>
                      <a:r>
                        <a:rPr lang="de-AT" sz="1000" dirty="0">
                          <a:effectLst/>
                          <a:latin typeface="Calibri" panose="020F0502020204030204" pitchFamily="34" charset="0"/>
                          <a:cs typeface="Times New Roman" panose="02020603050405020304" pitchFamily="18" charset="0"/>
                        </a:rPr>
                        <a:t>Foto/Video</a:t>
                      </a:r>
                      <a:r>
                        <a:rPr lang="de-AT" sz="1000" baseline="0" dirty="0">
                          <a:effectLst/>
                          <a:latin typeface="Calibri" panose="020F0502020204030204" pitchFamily="34" charset="0"/>
                          <a:cs typeface="Times New Roman" panose="02020603050405020304" pitchFamily="18" charset="0"/>
                        </a:rPr>
                        <a:t> Möglichkeit der WeDo App zeigen, Einsatz anregen</a:t>
                      </a:r>
                      <a:endParaRPr lang="de-AT" sz="1000" dirty="0">
                        <a:effectLst/>
                      </a:endParaRPr>
                    </a:p>
                  </a:txBody>
                  <a:tcPr marL="42284" marR="42284" marT="0" marB="0"/>
                </a:tc>
                <a:tc>
                  <a:txBody>
                    <a:bodyPr/>
                    <a:lstStyle/>
                    <a:p>
                      <a:pPr>
                        <a:lnSpc>
                          <a:spcPct val="107000"/>
                        </a:lnSpc>
                        <a:spcAft>
                          <a:spcPts val="0"/>
                        </a:spcAft>
                      </a:pPr>
                      <a:r>
                        <a:rPr lang="de-AT" sz="1000" dirty="0">
                          <a:effectLst/>
                        </a:rPr>
                        <a:t>Dokumentations-Tool,</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z.B. WeDo Foto/Video</a:t>
                      </a:r>
                    </a:p>
                  </a:txBody>
                  <a:tcPr marL="42284" marR="42284" marT="0" marB="0"/>
                </a:tc>
                <a:tc>
                  <a:txBody>
                    <a:bodyPr/>
                    <a:lstStyle/>
                    <a:p>
                      <a:pPr>
                        <a:lnSpc>
                          <a:spcPct val="107000"/>
                        </a:lnSpc>
                        <a:spcAft>
                          <a:spcPts val="0"/>
                        </a:spcAft>
                      </a:pPr>
                      <a:r>
                        <a:rPr lang="de-AT" sz="1000" b="1" dirty="0">
                          <a:effectLst/>
                        </a:rPr>
                        <a:t>Abstrahieren</a:t>
                      </a:r>
                      <a:endParaRPr lang="de-AT"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43333905"/>
                  </a:ext>
                </a:extLst>
              </a:tr>
              <a:tr h="541404">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 </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latin typeface="+mn-lt"/>
                          <a:ea typeface="+mn-ea"/>
                          <a:cs typeface="+mn-cs"/>
                        </a:rPr>
                        <a:t>Verwendung</a:t>
                      </a:r>
                      <a:r>
                        <a:rPr lang="de-AT" sz="1000" baseline="0" dirty="0">
                          <a:effectLst/>
                          <a:latin typeface="+mn-lt"/>
                          <a:ea typeface="+mn-ea"/>
                          <a:cs typeface="+mn-cs"/>
                        </a:rPr>
                        <a:t> der Fotos/Videos für Präsentation der Arbeit sowie Feedback</a:t>
                      </a:r>
                    </a:p>
                  </a:txBody>
                  <a:tcPr marL="42284" marR="42284" marT="0" marB="0"/>
                </a:tc>
                <a:tc>
                  <a:txBody>
                    <a:bodyPr/>
                    <a:lstStyle/>
                    <a:p>
                      <a:pPr>
                        <a:lnSpc>
                          <a:spcPct val="107000"/>
                        </a:lnSpc>
                        <a:spcAft>
                          <a:spcPts val="0"/>
                        </a:spcAft>
                      </a:pPr>
                      <a:r>
                        <a:rPr lang="de-AT" sz="1000">
                          <a:effectLst/>
                        </a:rPr>
                        <a:t>Vgl. Feedback Fragen</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466915426"/>
                  </a:ext>
                </a:extLst>
              </a:tr>
              <a:tr h="856370">
                <a:tc>
                  <a:txBody>
                    <a:bodyPr/>
                    <a:lstStyle/>
                    <a:p>
                      <a:pPr>
                        <a:lnSpc>
                          <a:spcPct val="107000"/>
                        </a:lnSpc>
                        <a:spcAft>
                          <a:spcPts val="0"/>
                        </a:spcAft>
                      </a:pPr>
                      <a:r>
                        <a:rPr lang="de-AT" sz="1000">
                          <a:effectLst/>
                        </a:rPr>
                        <a:t>Erweiterungsphase</a:t>
                      </a:r>
                    </a:p>
                    <a:p>
                      <a:pPr>
                        <a:lnSpc>
                          <a:spcPct val="107000"/>
                        </a:lnSpc>
                        <a:spcAft>
                          <a:spcPts val="0"/>
                        </a:spcAft>
                      </a:pPr>
                      <a:r>
                        <a:rPr lang="de-AT" sz="1000">
                          <a:effectLst/>
                        </a:rPr>
                        <a:t>(transformieren)</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45</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Modellbau und Programmierung des Glühwürmchens (ebenfalls Insekt),</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Vergleich der Bewegungsabläufe, </a:t>
                      </a:r>
                    </a:p>
                    <a:p>
                      <a:pPr>
                        <a:lnSpc>
                          <a:spcPct val="107000"/>
                        </a:lnSpc>
                        <a:spcAft>
                          <a:spcPts val="0"/>
                        </a:spcAft>
                      </a:pPr>
                      <a:r>
                        <a:rPr lang="de-AT" sz="1000" dirty="0">
                          <a:effectLst/>
                          <a:latin typeface="Calibri" panose="020F0502020204030204" pitchFamily="34" charset="0"/>
                          <a:ea typeface="Calibri" panose="020F0502020204030204" pitchFamily="34" charset="0"/>
                          <a:cs typeface="Times New Roman" panose="02020603050405020304" pitchFamily="18" charset="0"/>
                        </a:rPr>
                        <a:t>Veränderung von Eigenschaften,</a:t>
                      </a:r>
                      <a:endParaRPr lang="de-AT" sz="1000" baseline="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de-AT" sz="1000" baseline="0" dirty="0" err="1">
                          <a:effectLst/>
                          <a:latin typeface="Calibri" panose="020F0502020204030204" pitchFamily="34" charset="0"/>
                          <a:ea typeface="Calibri" panose="020F0502020204030204" pitchFamily="34" charset="0"/>
                          <a:cs typeface="Times New Roman" panose="02020603050405020304" pitchFamily="18" charset="0"/>
                        </a:rPr>
                        <a:t>evt</a:t>
                      </a:r>
                      <a:r>
                        <a:rPr lang="de-AT" sz="1000" baseline="0" dirty="0">
                          <a:effectLst/>
                          <a:latin typeface="Calibri" panose="020F0502020204030204" pitchFamily="34" charset="0"/>
                          <a:ea typeface="Calibri" panose="020F0502020204030204" pitchFamily="34" charset="0"/>
                          <a:cs typeface="Times New Roman" panose="02020603050405020304" pitchFamily="18" charset="0"/>
                        </a:rPr>
                        <a:t>. Mutation zu </a:t>
                      </a:r>
                      <a:r>
                        <a:rPr lang="de-AT" sz="1000" dirty="0">
                          <a:effectLst/>
                          <a:latin typeface="Calibri" panose="020F0502020204030204" pitchFamily="34" charset="0"/>
                          <a:ea typeface="Calibri" panose="020F0502020204030204" pitchFamily="34" charset="0"/>
                          <a:cs typeface="Times New Roman" panose="02020603050405020304" pitchFamily="18" charset="0"/>
                        </a:rPr>
                        <a:t>Fantasietieren</a:t>
                      </a:r>
                    </a:p>
                  </a:txBody>
                  <a:tcPr marL="42284" marR="42284" marT="0" marB="0"/>
                </a:tc>
                <a:tc>
                  <a:txBody>
                    <a:bodyPr/>
                    <a:lstStyle/>
                    <a:p>
                      <a:pPr>
                        <a:lnSpc>
                          <a:spcPct val="107000"/>
                        </a:lnSpc>
                        <a:spcAft>
                          <a:spcPts val="0"/>
                        </a:spcAft>
                      </a:pPr>
                      <a:r>
                        <a:rPr lang="de-AT" sz="1000" dirty="0">
                          <a:effectLst/>
                        </a:rPr>
                        <a:t>QUEST 3</a:t>
                      </a:r>
                    </a:p>
                    <a:p>
                      <a:pPr>
                        <a:lnSpc>
                          <a:spcPct val="107000"/>
                        </a:lnSpc>
                        <a:spcAft>
                          <a:spcPts val="0"/>
                        </a:spcAft>
                      </a:pPr>
                      <a:r>
                        <a:rPr lang="de-AT" sz="1000" dirty="0">
                          <a:effectLst/>
                        </a:rPr>
                        <a:t>WeDo</a:t>
                      </a:r>
                      <a:r>
                        <a:rPr lang="de-AT" sz="1000" baseline="0" dirty="0">
                          <a:effectLst/>
                        </a:rPr>
                        <a:t> 15a, Glühwürmchen</a:t>
                      </a:r>
                      <a:endParaRPr lang="de-AT" sz="1000" dirty="0">
                        <a:effectLst/>
                      </a:endParaRPr>
                    </a:p>
                  </a:txBody>
                  <a:tcPr marL="42284" marR="42284" marT="0" marB="0"/>
                </a:tc>
                <a:tc>
                  <a:txBody>
                    <a:bodyPr/>
                    <a:lstStyle/>
                    <a:p>
                      <a:pPr>
                        <a:lnSpc>
                          <a:spcPct val="107000"/>
                        </a:lnSpc>
                        <a:spcAft>
                          <a:spcPts val="0"/>
                        </a:spcAft>
                      </a:pPr>
                      <a:r>
                        <a:rPr lang="de-AT" sz="1000" dirty="0">
                          <a:effectLst/>
                        </a:rPr>
                        <a:t> </a:t>
                      </a:r>
                      <a:r>
                        <a:rPr lang="de-AT" sz="1000" b="1" dirty="0">
                          <a:effectLst/>
                        </a:rPr>
                        <a:t>Transformieren</a:t>
                      </a:r>
                      <a:endParaRPr lang="de-AT" sz="10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678340909"/>
                  </a:ext>
                </a:extLst>
              </a:tr>
              <a:tr h="962006">
                <a:tc>
                  <a:txBody>
                    <a:bodyPr/>
                    <a:lstStyle/>
                    <a:p>
                      <a:pPr>
                        <a:lnSpc>
                          <a:spcPct val="107000"/>
                        </a:lnSpc>
                        <a:spcAft>
                          <a:spcPts val="0"/>
                        </a:spcAft>
                      </a:pPr>
                      <a:r>
                        <a:rPr lang="de-AT" sz="1000">
                          <a:effectLst/>
                        </a:rPr>
                        <a:t>Abschlussarbeiten</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a:effectLst/>
                        </a:rPr>
                        <a:t>20</a:t>
                      </a:r>
                      <a:endParaRPr lang="de-AT" sz="10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Präsentation</a:t>
                      </a:r>
                      <a:r>
                        <a:rPr lang="de-AT" sz="1000" baseline="0" dirty="0">
                          <a:effectLst/>
                        </a:rPr>
                        <a:t> durch Lehrperson:</a:t>
                      </a:r>
                      <a:endParaRPr lang="de-AT" sz="1000" dirty="0">
                        <a:effectLst/>
                      </a:endParaRPr>
                    </a:p>
                    <a:p>
                      <a:pPr>
                        <a:lnSpc>
                          <a:spcPct val="107000"/>
                        </a:lnSpc>
                        <a:spcAft>
                          <a:spcPts val="0"/>
                        </a:spcAft>
                      </a:pPr>
                      <a:r>
                        <a:rPr lang="de-AT" sz="1000" dirty="0">
                          <a:effectLst/>
                        </a:rPr>
                        <a:t>Handhabe</a:t>
                      </a:r>
                      <a:r>
                        <a:rPr lang="de-AT" sz="1000" baseline="0" dirty="0">
                          <a:effectLst/>
                        </a:rPr>
                        <a:t> der </a:t>
                      </a:r>
                      <a:r>
                        <a:rPr lang="de-AT" sz="1000" dirty="0">
                          <a:effectLst/>
                        </a:rPr>
                        <a:t>Modellzerlegung;</a:t>
                      </a:r>
                      <a:endParaRPr lang="de-AT" sz="1000" baseline="0" dirty="0">
                        <a:effectLst/>
                      </a:endParaRPr>
                    </a:p>
                    <a:p>
                      <a:pPr>
                        <a:lnSpc>
                          <a:spcPct val="107000"/>
                        </a:lnSpc>
                        <a:spcAft>
                          <a:spcPts val="0"/>
                        </a:spcAft>
                      </a:pPr>
                      <a:r>
                        <a:rPr lang="de-AT" sz="1000" baseline="0" dirty="0">
                          <a:effectLst/>
                        </a:rPr>
                        <a:t>Anschließend </a:t>
                      </a:r>
                      <a:r>
                        <a:rPr lang="de-AT" sz="1000" dirty="0">
                          <a:effectLst/>
                        </a:rPr>
                        <a:t>WeDo Kästen einräumen,</a:t>
                      </a:r>
                      <a:r>
                        <a:rPr lang="de-AT" sz="1000" baseline="0" dirty="0">
                          <a:effectLst/>
                        </a:rPr>
                        <a:t> a</a:t>
                      </a:r>
                      <a:r>
                        <a:rPr lang="de-AT" sz="1000" dirty="0">
                          <a:effectLst/>
                        </a:rPr>
                        <a:t>uf Vollständigkeit prüfen,</a:t>
                      </a:r>
                      <a:r>
                        <a:rPr lang="de-AT" sz="1000" baseline="0" dirty="0">
                          <a:effectLst/>
                        </a:rPr>
                        <a:t> </a:t>
                      </a:r>
                      <a:r>
                        <a:rPr lang="de-AT" sz="1000" dirty="0">
                          <a:effectLst/>
                        </a:rPr>
                        <a:t>iPads abgeben</a:t>
                      </a:r>
                    </a:p>
                    <a:p>
                      <a:pPr>
                        <a:lnSpc>
                          <a:spcPct val="107000"/>
                        </a:lnSpc>
                        <a:spcAft>
                          <a:spcPts val="0"/>
                        </a:spcAft>
                      </a:pPr>
                      <a:r>
                        <a:rPr lang="de-AT" sz="1000" dirty="0">
                          <a:effectLst/>
                        </a:rPr>
                        <a:t>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Vgl. Checkliste</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1000" dirty="0">
                          <a:effectLst/>
                        </a:rPr>
                        <a:t> </a:t>
                      </a:r>
                      <a:endParaRPr lang="de-AT"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102900435"/>
                  </a:ext>
                </a:extLst>
              </a:tr>
            </a:tbl>
          </a:graphicData>
        </a:graphic>
      </p:graphicFrame>
      <p:sp>
        <p:nvSpPr>
          <p:cNvPr id="4" name="Slide Number Placeholder 5">
            <a:extLst>
              <a:ext uri="{FF2B5EF4-FFF2-40B4-BE49-F238E27FC236}">
                <a16:creationId xmlns:a16="http://schemas.microsoft.com/office/drawing/2014/main" id="{AF1EE00D-2BA5-4903-8B19-11AE07BE912D}"/>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4</a:t>
            </a:fld>
            <a:endParaRPr lang="de-AT" dirty="0"/>
          </a:p>
        </p:txBody>
      </p:sp>
    </p:spTree>
    <p:extLst>
      <p:ext uri="{BB962C8B-B14F-4D97-AF65-F5344CB8AC3E}">
        <p14:creationId xmlns:p14="http://schemas.microsoft.com/office/powerpoint/2010/main" val="320972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2A15A4B3-BE80-4143-9C2E-6D519B32BE34}"/>
              </a:ext>
            </a:extLst>
          </p:cNvPr>
          <p:cNvSpPr>
            <a:spLocks noGrp="1"/>
          </p:cNvSpPr>
          <p:nvPr>
            <p:ph idx="1"/>
          </p:nvPr>
        </p:nvSpPr>
        <p:spPr/>
        <p:txBody>
          <a:bodyPr>
            <a:normAutofit fontScale="62500" lnSpcReduction="20000"/>
          </a:bodyPr>
          <a:lstStyle/>
          <a:p>
            <a:r>
              <a:rPr lang="de-AT" dirty="0">
                <a:solidFill>
                  <a:schemeClr val="bg2">
                    <a:lumMod val="50000"/>
                  </a:schemeClr>
                </a:solidFill>
              </a:rPr>
              <a:t>Die Aufgaben im WeDo Projekt sollen sechs Kompetenzbereiche des informatischen Denkens </a:t>
            </a:r>
            <a:br>
              <a:rPr lang="de-AT" dirty="0">
                <a:solidFill>
                  <a:schemeClr val="bg2">
                    <a:lumMod val="50000"/>
                  </a:schemeClr>
                </a:solidFill>
              </a:rPr>
            </a:br>
            <a:r>
              <a:rPr lang="de-AT" dirty="0">
                <a:solidFill>
                  <a:schemeClr val="bg2">
                    <a:lumMod val="50000"/>
                  </a:schemeClr>
                </a:solidFill>
              </a:rPr>
              <a:t>(Computational Thinking) fördern.</a:t>
            </a:r>
          </a:p>
          <a:p>
            <a:r>
              <a:rPr lang="de-AT" b="1" dirty="0">
                <a:solidFill>
                  <a:schemeClr val="bg2">
                    <a:lumMod val="50000"/>
                  </a:schemeClr>
                </a:solidFill>
              </a:rPr>
              <a:t>Zerlegen</a:t>
            </a:r>
            <a:r>
              <a:rPr lang="de-AT" dirty="0">
                <a:solidFill>
                  <a:schemeClr val="bg2">
                    <a:lumMod val="50000"/>
                  </a:schemeClr>
                </a:solidFill>
              </a:rPr>
              <a:t> (Decomposition) </a:t>
            </a:r>
          </a:p>
          <a:p>
            <a:r>
              <a:rPr lang="de-AT" dirty="0">
                <a:solidFill>
                  <a:schemeClr val="bg2">
                    <a:lumMod val="50000"/>
                  </a:schemeClr>
                </a:solidFill>
              </a:rPr>
              <a:t>Aufgaben und Grund des Bienenfluges erörtern. Die Bewegungen bestimmen, die in der Realität zum Einsatz kommen. </a:t>
            </a:r>
          </a:p>
          <a:p>
            <a:pPr marL="285750" lvl="1" indent="-285750">
              <a:buFont typeface="Wingdings" panose="05000000000000000000" pitchFamily="2" charset="2"/>
              <a:buChar char="ü"/>
            </a:pPr>
            <a:r>
              <a:rPr lang="de-AT" dirty="0"/>
              <a:t>fliegen</a:t>
            </a:r>
          </a:p>
          <a:p>
            <a:pPr marL="285750" lvl="1" indent="-285750">
              <a:buFont typeface="Wingdings" panose="05000000000000000000" pitchFamily="2" charset="2"/>
              <a:buChar char="ü"/>
            </a:pPr>
            <a:r>
              <a:rPr lang="de-AT" dirty="0">
                <a:solidFill>
                  <a:schemeClr val="bg2">
                    <a:lumMod val="50000"/>
                  </a:schemeClr>
                </a:solidFill>
              </a:rPr>
              <a:t>drehen</a:t>
            </a:r>
          </a:p>
          <a:p>
            <a:pPr marL="285750" lvl="1" indent="-285750">
              <a:buFont typeface="Wingdings" panose="05000000000000000000" pitchFamily="2" charset="2"/>
              <a:buChar char="ü"/>
            </a:pPr>
            <a:r>
              <a:rPr lang="de-AT" dirty="0">
                <a:solidFill>
                  <a:schemeClr val="bg2">
                    <a:lumMod val="50000"/>
                  </a:schemeClr>
                </a:solidFill>
              </a:rPr>
              <a:t>bewegen</a:t>
            </a:r>
          </a:p>
          <a:p>
            <a:r>
              <a:rPr lang="de-AT" b="1" dirty="0">
                <a:solidFill>
                  <a:schemeClr val="bg2">
                    <a:lumMod val="50000"/>
                  </a:schemeClr>
                </a:solidFill>
              </a:rPr>
              <a:t>Muster entdecken</a:t>
            </a:r>
            <a:r>
              <a:rPr lang="de-AT" dirty="0">
                <a:solidFill>
                  <a:schemeClr val="bg2">
                    <a:lumMod val="50000"/>
                  </a:schemeClr>
                </a:solidFill>
              </a:rPr>
              <a:t> (Pattern Recognition)</a:t>
            </a:r>
          </a:p>
          <a:p>
            <a:r>
              <a:rPr lang="de-AT" dirty="0">
                <a:solidFill>
                  <a:schemeClr val="bg2">
                    <a:lumMod val="50000"/>
                  </a:schemeClr>
                </a:solidFill>
              </a:rPr>
              <a:t>Muster und Abläufe finden, wie sich die Biene in der Natur während der Flugphase bewegt.</a:t>
            </a:r>
          </a:p>
          <a:p>
            <a:pPr marL="285750" lvl="1" indent="-285750">
              <a:buFont typeface="Wingdings" panose="05000000000000000000" pitchFamily="2" charset="2"/>
              <a:buChar char="ü"/>
            </a:pPr>
            <a:r>
              <a:rPr lang="de-AT" dirty="0"/>
              <a:t>Ein </a:t>
            </a:r>
            <a:r>
              <a:rPr lang="de-AT" dirty="0">
                <a:solidFill>
                  <a:schemeClr val="bg2">
                    <a:lumMod val="50000"/>
                  </a:schemeClr>
                </a:solidFill>
              </a:rPr>
              <a:t>Beispiel-Video analysieren</a:t>
            </a:r>
          </a:p>
          <a:p>
            <a:pPr marL="285750" lvl="1" indent="-285750">
              <a:buFont typeface="Wingdings" panose="05000000000000000000" pitchFamily="2" charset="2"/>
              <a:buChar char="ü"/>
            </a:pPr>
            <a:r>
              <a:rPr lang="de-AT" dirty="0"/>
              <a:t>Schwerpunkte finden (z.B. Flügelschlag, fliegt nur runden Kurs, keine Ecken, Rast an der Pflanze,…)</a:t>
            </a:r>
            <a:endParaRPr lang="de-AT" dirty="0">
              <a:solidFill>
                <a:schemeClr val="bg2">
                  <a:lumMod val="50000"/>
                </a:schemeClr>
              </a:solidFill>
            </a:endParaRPr>
          </a:p>
          <a:p>
            <a:r>
              <a:rPr lang="de-AT" b="1" dirty="0">
                <a:solidFill>
                  <a:schemeClr val="bg2">
                    <a:lumMod val="50000"/>
                  </a:schemeClr>
                </a:solidFill>
              </a:rPr>
              <a:t>Lösungsschritte entwickeln</a:t>
            </a:r>
            <a:r>
              <a:rPr lang="de-AT" dirty="0">
                <a:solidFill>
                  <a:schemeClr val="bg2">
                    <a:lumMod val="50000"/>
                  </a:schemeClr>
                </a:solidFill>
              </a:rPr>
              <a:t> (identifying possible solutions)</a:t>
            </a:r>
          </a:p>
          <a:p>
            <a:pPr lvl="0"/>
            <a:r>
              <a:rPr lang="de-AT" dirty="0">
                <a:solidFill>
                  <a:schemeClr val="bg2">
                    <a:lumMod val="50000"/>
                  </a:schemeClr>
                </a:solidFill>
              </a:rPr>
              <a:t>Lösungsschritte überlegen</a:t>
            </a:r>
          </a:p>
          <a:p>
            <a:pPr marL="285750" lvl="1" indent="-285750">
              <a:buFont typeface="Wingdings" panose="05000000000000000000" pitchFamily="2" charset="2"/>
              <a:buChar char="ü"/>
            </a:pPr>
            <a:r>
              <a:rPr lang="de-AT" dirty="0"/>
              <a:t>Die Flugphase und Bestäubung am Modell vereinfacht darstellen  </a:t>
            </a:r>
            <a:r>
              <a:rPr lang="de-AT" dirty="0">
                <a:solidFill>
                  <a:schemeClr val="bg2">
                    <a:lumMod val="50000"/>
                  </a:schemeClr>
                </a:solidFill>
              </a:rPr>
              <a:t>(QUEST 1).</a:t>
            </a:r>
          </a:p>
          <a:p>
            <a:r>
              <a:rPr lang="de-AT" b="1" dirty="0">
                <a:solidFill>
                  <a:schemeClr val="bg2">
                    <a:lumMod val="50000"/>
                  </a:schemeClr>
                </a:solidFill>
              </a:rPr>
              <a:t>Algorithmisches Denken umsetzen</a:t>
            </a:r>
            <a:r>
              <a:rPr lang="de-AT" dirty="0">
                <a:solidFill>
                  <a:schemeClr val="bg2">
                    <a:lumMod val="50000"/>
                  </a:schemeClr>
                </a:solidFill>
              </a:rPr>
              <a:t> (Algorithm Design)</a:t>
            </a:r>
          </a:p>
          <a:p>
            <a:pPr lvl="0"/>
            <a:r>
              <a:rPr lang="de-AT" dirty="0">
                <a:solidFill>
                  <a:schemeClr val="bg2">
                    <a:lumMod val="50000"/>
                  </a:schemeClr>
                </a:solidFill>
              </a:rPr>
              <a:t>Ein Programm erstellen, das die Lösungsschritte umsetzt</a:t>
            </a:r>
          </a:p>
          <a:p>
            <a:pPr marL="285750" lvl="1" indent="-285750">
              <a:buFont typeface="Wingdings" panose="05000000000000000000" pitchFamily="2" charset="2"/>
              <a:buChar char="ü"/>
            </a:pPr>
            <a:r>
              <a:rPr lang="de-AT" dirty="0"/>
              <a:t>D</a:t>
            </a:r>
            <a:r>
              <a:rPr lang="de-AT" dirty="0">
                <a:solidFill>
                  <a:schemeClr val="bg2">
                    <a:lumMod val="50000"/>
                  </a:schemeClr>
                </a:solidFill>
              </a:rPr>
              <a:t>ie Biene in Fahrt setzen</a:t>
            </a:r>
          </a:p>
          <a:p>
            <a:pPr marL="285750" lvl="1" indent="-285750">
              <a:buFont typeface="Wingdings" panose="05000000000000000000" pitchFamily="2" charset="2"/>
              <a:buChar char="ü"/>
            </a:pPr>
            <a:r>
              <a:rPr lang="de-AT" dirty="0"/>
              <a:t>Motor und Bewegungssensor einsetzen (QUEST 1)</a:t>
            </a:r>
          </a:p>
          <a:p>
            <a:pPr marL="285750" lvl="1" indent="-285750">
              <a:buFont typeface="Wingdings" panose="05000000000000000000" pitchFamily="2" charset="2"/>
              <a:buChar char="ü"/>
            </a:pPr>
            <a:r>
              <a:rPr lang="de-AT" dirty="0">
                <a:solidFill>
                  <a:schemeClr val="bg2">
                    <a:lumMod val="50000"/>
                  </a:schemeClr>
                </a:solidFill>
              </a:rPr>
              <a:t>Geschwindigkeit, Lautstärke, Sensoren,… abändern (QUEST</a:t>
            </a:r>
            <a:r>
              <a:rPr lang="de-AT" dirty="0"/>
              <a:t> 2)</a:t>
            </a:r>
            <a:endParaRPr lang="de-AT" dirty="0">
              <a:solidFill>
                <a:schemeClr val="bg2">
                  <a:lumMod val="50000"/>
                </a:schemeClr>
              </a:solidFill>
            </a:endParaRPr>
          </a:p>
          <a:p>
            <a:r>
              <a:rPr lang="de-AT" b="1" dirty="0">
                <a:solidFill>
                  <a:schemeClr val="bg2">
                    <a:lumMod val="50000"/>
                  </a:schemeClr>
                </a:solidFill>
              </a:rPr>
              <a:t>Testen</a:t>
            </a:r>
            <a:r>
              <a:rPr lang="de-AT" dirty="0">
                <a:solidFill>
                  <a:schemeClr val="bg2">
                    <a:lumMod val="50000"/>
                  </a:schemeClr>
                </a:solidFill>
              </a:rPr>
              <a:t> (Evaluation)</a:t>
            </a:r>
            <a:br>
              <a:rPr lang="de-AT" dirty="0">
                <a:solidFill>
                  <a:schemeClr val="bg2">
                    <a:lumMod val="50000"/>
                  </a:schemeClr>
                </a:solidFill>
              </a:rPr>
            </a:br>
            <a:endParaRPr lang="de-AT" dirty="0">
              <a:solidFill>
                <a:schemeClr val="bg2">
                  <a:lumMod val="50000"/>
                </a:schemeClr>
              </a:solidFill>
            </a:endParaRPr>
          </a:p>
          <a:p>
            <a:pPr marL="285750" lvl="1" indent="-285750">
              <a:buFont typeface="Wingdings" panose="05000000000000000000" pitchFamily="2" charset="2"/>
              <a:buChar char="ü"/>
            </a:pPr>
            <a:r>
              <a:rPr lang="de-AT" dirty="0">
                <a:solidFill>
                  <a:schemeClr val="bg2">
                    <a:lumMod val="50000"/>
                  </a:schemeClr>
                </a:solidFill>
              </a:rPr>
              <a:t>Das Programm testen und verbessern 		(QUEST 1 &amp; 2)</a:t>
            </a:r>
          </a:p>
          <a:p>
            <a:pPr marL="285750" lvl="1" indent="-285750">
              <a:buFont typeface="Wingdings" panose="05000000000000000000" pitchFamily="2" charset="2"/>
              <a:buChar char="ü"/>
            </a:pPr>
            <a:r>
              <a:rPr lang="de-AT" dirty="0">
                <a:solidFill>
                  <a:schemeClr val="bg2">
                    <a:lumMod val="50000"/>
                  </a:schemeClr>
                </a:solidFill>
              </a:rPr>
              <a:t>Das Programm erweitern			(QUEST 2)</a:t>
            </a:r>
          </a:p>
          <a:p>
            <a:r>
              <a:rPr lang="en-US" b="1" dirty="0">
                <a:solidFill>
                  <a:schemeClr val="bg2">
                    <a:lumMod val="50000"/>
                  </a:schemeClr>
                </a:solidFill>
              </a:rPr>
              <a:t>Abstrahieren und Transformieren </a:t>
            </a:r>
            <a:r>
              <a:rPr lang="en-US" dirty="0">
                <a:solidFill>
                  <a:schemeClr val="bg2">
                    <a:lumMod val="50000"/>
                  </a:schemeClr>
                </a:solidFill>
              </a:rPr>
              <a:t>(Abstraction, Generalize patterns and trends into rules and insights)</a:t>
            </a:r>
            <a:br>
              <a:rPr lang="de-AT" dirty="0">
                <a:solidFill>
                  <a:schemeClr val="bg2">
                    <a:lumMod val="50000"/>
                  </a:schemeClr>
                </a:solidFill>
              </a:rPr>
            </a:br>
            <a:endParaRPr lang="de-AT" dirty="0">
              <a:solidFill>
                <a:schemeClr val="bg2">
                  <a:lumMod val="50000"/>
                </a:schemeClr>
              </a:solidFill>
            </a:endParaRPr>
          </a:p>
          <a:p>
            <a:pPr marL="285750" lvl="1" indent="-285750">
              <a:buFont typeface="Wingdings" panose="05000000000000000000" pitchFamily="2" charset="2"/>
              <a:buChar char="ü"/>
            </a:pPr>
            <a:r>
              <a:rPr lang="de-AT" dirty="0">
                <a:solidFill>
                  <a:schemeClr val="bg2">
                    <a:lumMod val="50000"/>
                  </a:schemeClr>
                </a:solidFill>
              </a:rPr>
              <a:t>Erkenntnisse aus der Natur auf das Modell </a:t>
            </a:r>
            <a:r>
              <a:rPr lang="de-AT" dirty="0"/>
              <a:t>und das Programm transferieren </a:t>
            </a:r>
          </a:p>
          <a:p>
            <a:pPr marL="285750" lvl="1" indent="-285750">
              <a:buFont typeface="Wingdings" panose="05000000000000000000" pitchFamily="2" charset="2"/>
              <a:buChar char="ü"/>
            </a:pPr>
            <a:r>
              <a:rPr lang="de-AT" dirty="0">
                <a:solidFill>
                  <a:schemeClr val="bg2">
                    <a:lumMod val="50000"/>
                  </a:schemeClr>
                </a:solidFill>
              </a:rPr>
              <a:t>Grenzen der modellhaften Darstellung finden und erläutern</a:t>
            </a:r>
          </a:p>
          <a:p>
            <a:pPr marL="285750" lvl="1" indent="-285750">
              <a:buFont typeface="Wingdings" panose="05000000000000000000" pitchFamily="2" charset="2"/>
              <a:buChar char="ü"/>
            </a:pPr>
            <a:r>
              <a:rPr lang="de-AT" dirty="0">
                <a:solidFill>
                  <a:schemeClr val="bg2">
                    <a:lumMod val="50000"/>
                  </a:schemeClr>
                </a:solidFill>
              </a:rPr>
              <a:t>Weitere Ideen und Anwendungsmöglichkeiten präsentieren</a:t>
            </a:r>
          </a:p>
          <a:p>
            <a:pPr marL="285750" lvl="1" indent="-285750">
              <a:buFont typeface="Wingdings" panose="05000000000000000000" pitchFamily="2" charset="2"/>
              <a:buChar char="ü"/>
            </a:pPr>
            <a:endParaRPr lang="de-AT" dirty="0">
              <a:solidFill>
                <a:schemeClr val="bg2">
                  <a:lumMod val="50000"/>
                </a:schemeClr>
              </a:solidFill>
            </a:endParaRPr>
          </a:p>
          <a:p>
            <a:r>
              <a:rPr lang="de-AT" dirty="0">
                <a:solidFill>
                  <a:schemeClr val="bg2">
                    <a:lumMod val="50000"/>
                  </a:schemeClr>
                </a:solidFill>
              </a:rPr>
              <a:t>Die Gewichtung der Schwerpunkte obliegt der Lehrperson.</a:t>
            </a:r>
          </a:p>
          <a:p>
            <a:endParaRPr lang="de-AT" dirty="0">
              <a:solidFill>
                <a:schemeClr val="bg2">
                  <a:lumMod val="50000"/>
                </a:schemeClr>
              </a:solidFill>
            </a:endParaRPr>
          </a:p>
          <a:p>
            <a:r>
              <a:rPr lang="de-AT" sz="1900" dirty="0"/>
              <a:t>Tipps zum Einstieg in den Lernpfad und dem Schwerpunkt Zerlegen des Problems</a:t>
            </a:r>
          </a:p>
          <a:p>
            <a:pPr marL="171450" lvl="2" indent="-171450">
              <a:buFont typeface="Wingdings" panose="05000000000000000000" pitchFamily="2" charset="2"/>
              <a:buChar char="ü"/>
            </a:pPr>
            <a:r>
              <a:rPr lang="de-AT" sz="1600" dirty="0"/>
              <a:t>Erarbeitung des Themenbereiches im Rahmen des Sachunterrichts (Angebot Padlet-Pinnwand)</a:t>
            </a:r>
          </a:p>
          <a:p>
            <a:pPr marL="171450" lvl="2" indent="-171450">
              <a:buFont typeface="Wingdings" panose="05000000000000000000" pitchFamily="2" charset="2"/>
              <a:buChar char="ü"/>
            </a:pPr>
            <a:r>
              <a:rPr lang="de-AT" sz="1600" dirty="0"/>
              <a:t>Anknüpfung an ein Lernvideo zum Bienenflug</a:t>
            </a:r>
          </a:p>
          <a:p>
            <a:pPr lvl="2"/>
            <a:r>
              <a:rPr lang="de-AT" sz="1600" dirty="0"/>
              <a:t>Mögliche Impulsfragen:</a:t>
            </a:r>
          </a:p>
          <a:p>
            <a:pPr marL="171450" lvl="2" indent="-171450">
              <a:buFont typeface="Wingdings" panose="05000000000000000000" pitchFamily="2" charset="2"/>
              <a:buChar char="ü"/>
            </a:pPr>
            <a:r>
              <a:rPr lang="de-AT" sz="1600" dirty="0"/>
              <a:t>Warum sind Bienen für Menschen wichtig?</a:t>
            </a:r>
          </a:p>
          <a:p>
            <a:pPr marL="171450" lvl="2" indent="-171450">
              <a:buFont typeface="Wingdings" panose="05000000000000000000" pitchFamily="2" charset="2"/>
              <a:buChar char="ü"/>
            </a:pPr>
            <a:r>
              <a:rPr lang="de-AT" sz="1600" dirty="0"/>
              <a:t>Was braucht die Biene für die Blütenbestäubung?</a:t>
            </a:r>
          </a:p>
          <a:p>
            <a:pPr marL="171450" lvl="2" indent="-171450">
              <a:buFont typeface="Wingdings" panose="05000000000000000000" pitchFamily="2" charset="2"/>
              <a:buChar char="ü"/>
            </a:pPr>
            <a:r>
              <a:rPr lang="de-AT" sz="1600" dirty="0"/>
              <a:t>Welche Bewegungen muss die Biene während ihrer Flugphase ausführen können?</a:t>
            </a:r>
          </a:p>
          <a:p>
            <a:pPr lvl="2"/>
            <a:r>
              <a:rPr lang="de-AT" sz="1600" dirty="0"/>
              <a:t>Nach dem Zeigen des Modells bzw. nach dem Testen der eigenen Modelle:</a:t>
            </a:r>
          </a:p>
          <a:p>
            <a:pPr marL="171450" lvl="2" indent="-171450">
              <a:buFont typeface="Wingdings" panose="05000000000000000000" pitchFamily="2" charset="2"/>
              <a:buChar char="ü"/>
            </a:pPr>
            <a:r>
              <a:rPr lang="de-AT" sz="1600" dirty="0"/>
              <a:t>Welche Bewegungen kann man ausschließen bzw. nicht ausführen? </a:t>
            </a:r>
          </a:p>
          <a:p>
            <a:pPr marL="171450" lvl="2" indent="-171450">
              <a:buFont typeface="Wingdings" panose="05000000000000000000" pitchFamily="2" charset="2"/>
              <a:buChar char="ü"/>
            </a:pPr>
            <a:r>
              <a:rPr lang="de-AT" sz="1600" dirty="0"/>
              <a:t>Wie kann man die möglichen Flugbewegungen verändern und was bewirkt es?</a:t>
            </a:r>
          </a:p>
          <a:p>
            <a:pPr lvl="2"/>
            <a:endParaRPr lang="de-AT" sz="1600" dirty="0"/>
          </a:p>
          <a:p>
            <a:pPr lvl="2"/>
            <a:endParaRPr lang="de-AT" sz="1600" dirty="0"/>
          </a:p>
          <a:p>
            <a:pPr lvl="2"/>
            <a:endParaRPr lang="de-AT" sz="1600" dirty="0"/>
          </a:p>
          <a:p>
            <a:pPr lvl="2"/>
            <a:endParaRPr lang="de-AT" sz="1600" dirty="0"/>
          </a:p>
          <a:p>
            <a:endParaRPr lang="de-AT" dirty="0">
              <a:solidFill>
                <a:schemeClr val="bg2">
                  <a:lumMod val="50000"/>
                </a:schemeClr>
              </a:solidFill>
            </a:endParaRPr>
          </a:p>
          <a:p>
            <a:endParaRPr lang="de-AT" sz="1800" dirty="0">
              <a:solidFill>
                <a:schemeClr val="bg2">
                  <a:lumMod val="50000"/>
                </a:schemeClr>
              </a:solidFill>
            </a:endParaRPr>
          </a:p>
        </p:txBody>
      </p:sp>
      <p:sp>
        <p:nvSpPr>
          <p:cNvPr id="4" name="Titel 3">
            <a:extLst>
              <a:ext uri="{FF2B5EF4-FFF2-40B4-BE49-F238E27FC236}">
                <a16:creationId xmlns:a16="http://schemas.microsoft.com/office/drawing/2014/main" id="{9AD71779-EF5C-486F-A7FC-2143223F2805}"/>
              </a:ext>
            </a:extLst>
          </p:cNvPr>
          <p:cNvSpPr>
            <a:spLocks noGrp="1"/>
          </p:cNvSpPr>
          <p:nvPr>
            <p:ph type="title"/>
          </p:nvPr>
        </p:nvSpPr>
        <p:spPr/>
        <p:txBody>
          <a:bodyPr/>
          <a:lstStyle/>
          <a:p>
            <a:r>
              <a:rPr lang="de-AT" dirty="0"/>
              <a:t>Mögliche informatische  Schwerpunkte in diesem Projekt</a:t>
            </a:r>
          </a:p>
        </p:txBody>
      </p:sp>
      <p:sp>
        <p:nvSpPr>
          <p:cNvPr id="6" name="Slide Number Placeholder 5">
            <a:extLst>
              <a:ext uri="{FF2B5EF4-FFF2-40B4-BE49-F238E27FC236}">
                <a16:creationId xmlns:a16="http://schemas.microsoft.com/office/drawing/2014/main" id="{1721FD58-F5CA-47CF-98B8-9B4629E08B19}"/>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5</a:t>
            </a:fld>
            <a:endParaRPr lang="de-AT" dirty="0"/>
          </a:p>
        </p:txBody>
      </p:sp>
    </p:spTree>
    <p:extLst>
      <p:ext uri="{BB962C8B-B14F-4D97-AF65-F5344CB8AC3E}">
        <p14:creationId xmlns:p14="http://schemas.microsoft.com/office/powerpoint/2010/main" val="2760739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D0D9490-8169-47F9-A37B-62FDC087915C}"/>
              </a:ext>
            </a:extLst>
          </p:cNvPr>
          <p:cNvSpPr>
            <a:spLocks noGrp="1"/>
          </p:cNvSpPr>
          <p:nvPr>
            <p:ph idx="1"/>
          </p:nvPr>
        </p:nvSpPr>
        <p:spPr/>
        <p:txBody>
          <a:bodyPr>
            <a:normAutofit fontScale="85000" lnSpcReduction="20000"/>
          </a:bodyPr>
          <a:lstStyle/>
          <a:p>
            <a:pPr lvl="0" fontAlgn="base">
              <a:lnSpc>
                <a:spcPct val="100000"/>
              </a:lnSpc>
              <a:spcBef>
                <a:spcPct val="0"/>
              </a:spcBef>
              <a:spcAft>
                <a:spcPts val="600"/>
              </a:spcAft>
            </a:pPr>
            <a:r>
              <a:rPr lang="de-AT" altLang="de-DE" sz="1800" dirty="0"/>
              <a:t>Grundstufe 1</a:t>
            </a:r>
          </a:p>
          <a:p>
            <a:pPr lvl="0" defTabSz="914400" eaLnBrk="0" fontAlgn="base" hangingPunct="0">
              <a:lnSpc>
                <a:spcPct val="100000"/>
              </a:lnSpc>
              <a:spcBef>
                <a:spcPct val="0"/>
              </a:spcBef>
              <a:spcAft>
                <a:spcPct val="0"/>
              </a:spcAft>
            </a:pPr>
            <a:endPar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Natur</a:t>
            </a:r>
          </a:p>
          <a:p>
            <a:pPr marL="457200" lvl="1" indent="-285750" defTabSz="914400">
              <a:lnSpc>
                <a:spcPct val="100000"/>
              </a:lnSpc>
              <a:buFont typeface="Wingdings" panose="05000000000000000000" pitchFamily="2" charset="2"/>
              <a:buChar char="ü"/>
            </a:pPr>
            <a:r>
              <a:rPr lang="de-AT" altLang="de-DE" dirty="0">
                <a:latin typeface="Calibri" panose="020F0502020204030204" pitchFamily="34" charset="0"/>
                <a:ea typeface="Times New Roman" panose="02020603050405020304" pitchFamily="18" charset="0"/>
                <a:cs typeface="Calibri" panose="020F0502020204030204" pitchFamily="34" charset="0"/>
              </a:rPr>
              <a:t>Lebensvorg</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nge und biologische sowie </a:t>
            </a:r>
            <a:r>
              <a:rPr lang="de-AT" altLang="de-DE" dirty="0">
                <a:latin typeface="Corbel" panose="020B0503020204020204" pitchFamily="34" charset="0"/>
                <a:ea typeface="Times New Roman" panose="02020603050405020304" pitchFamily="18" charset="0"/>
                <a:cs typeface="Calibri" panose="020F0502020204030204" pitchFamily="34" charset="0"/>
              </a:rPr>
              <a:t>ö</a:t>
            </a:r>
            <a:r>
              <a:rPr lang="de-AT" altLang="de-DE" dirty="0">
                <a:latin typeface="Calibri" panose="020F0502020204030204" pitchFamily="34" charset="0"/>
                <a:ea typeface="Times New Roman" panose="02020603050405020304" pitchFamily="18" charset="0"/>
                <a:cs typeface="Calibri" panose="020F0502020204030204" pitchFamily="34" charset="0"/>
              </a:rPr>
              <a:t>kologische Zusammenh</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nge</a:t>
            </a:r>
            <a:endParaRPr lang="de-AT" altLang="de-DE" sz="4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Formenvielfalt in der Natur</a:t>
            </a:r>
          </a:p>
          <a:p>
            <a:pPr marL="971550" lvl="2" indent="-171450" defTabSz="914400">
              <a:lnSpc>
                <a:spcPct val="100000"/>
              </a:lnSpc>
              <a:buFont typeface="Symbol" panose="05050102010706020507" pitchFamily="18" charset="2"/>
              <a:buChar char="-"/>
            </a:pPr>
            <a:r>
              <a:rPr lang="de-AT" altLang="de-DE" sz="1200" dirty="0">
                <a:latin typeface="Calibri" panose="020F0502020204030204" pitchFamily="34" charset="0"/>
                <a:ea typeface="Times New Roman" panose="02020603050405020304" pitchFamily="18" charset="0"/>
                <a:cs typeface="Calibri" panose="020F0502020204030204" pitchFamily="34" charset="0"/>
              </a:rPr>
              <a:t>Verantwortungsbewusstes Verhalten gegenüber der Natur</a:t>
            </a:r>
            <a:br>
              <a:rPr lang="de-AT" altLang="de-DE" sz="1200" dirty="0">
                <a:latin typeface="Calibri" panose="020F0502020204030204" pitchFamily="34" charset="0"/>
                <a:ea typeface="Times New Roman" panose="02020603050405020304" pitchFamily="18" charset="0"/>
                <a:cs typeface="Calibri" panose="020F0502020204030204" pitchFamily="34" charset="0"/>
              </a:rPr>
            </a:br>
            <a:endParaRPr lang="de-AT" altLang="de-DE" sz="1200" dirty="0">
              <a:ea typeface="Times New Roman" panose="02020603050405020304" pitchFamily="18" charset="0"/>
              <a:cs typeface="Calibri" panose="020F0502020204030204" pitchFamily="34"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Raum</a:t>
            </a:r>
          </a:p>
          <a:p>
            <a:pPr marL="457200" lvl="1" indent="-285750" defTabSz="914400">
              <a:lnSpc>
                <a:spcPct val="100000"/>
              </a:lnSpc>
              <a:buFont typeface="Wingdings" panose="05000000000000000000" pitchFamily="2" charset="2"/>
              <a:buChar char="ü"/>
            </a:pPr>
            <a:r>
              <a:rPr lang="de-AT" altLang="de-DE" dirty="0">
                <a:latin typeface="Calibri" panose="020F0502020204030204" pitchFamily="34" charset="0"/>
                <a:ea typeface="Times New Roman" panose="02020603050405020304" pitchFamily="18" charset="0"/>
                <a:cs typeface="Calibri" panose="020F0502020204030204" pitchFamily="34" charset="0"/>
              </a:rPr>
              <a:t>Die unmittelbare Umgebung kennen lernen, sich darin zurechtfinden und erste Orientierungsgesichtspunkte erfassen</a:t>
            </a:r>
            <a:endParaRPr lang="de-AT" altLang="de-DE" sz="4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cs typeface="Calibri" panose="020F0502020204030204" pitchFamily="34" charset="0"/>
              </a:rPr>
              <a:t>Räumliche Beziehungen in der Klasse erkennen und benennen</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Standorte von Dingen, Wege und Entfernungen beschreiben </a:t>
            </a:r>
          </a:p>
          <a:p>
            <a:pPr marL="800100" lvl="2" defTabSz="914400">
              <a:lnSpc>
                <a:spcPct val="100000"/>
              </a:lnSpc>
            </a:pPr>
            <a:endParaRPr lang="de-AT" altLang="de-DE" sz="1200" dirty="0"/>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Technik</a:t>
            </a:r>
          </a:p>
          <a:p>
            <a:pPr marL="457200" lvl="1" indent="-285750" defTabSz="914400">
              <a:lnSpc>
                <a:spcPct val="100000"/>
              </a:lnSpc>
              <a:buFont typeface="Wingdings" panose="05000000000000000000" pitchFamily="2" charset="2"/>
              <a:buChar char="ü"/>
            </a:pPr>
            <a:r>
              <a:rPr lang="de-AT" altLang="de-DE" dirty="0">
                <a:ea typeface="Times New Roman" panose="02020603050405020304" pitchFamily="18" charset="0"/>
                <a:cs typeface="Calibri" panose="020F0502020204030204" pitchFamily="34" charset="0"/>
              </a:rPr>
              <a:t>Technische Gegebenheiten in der Umwelt des Kindes</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Umgang mit Objekten, dabei spezifische</a:t>
            </a:r>
            <a:r>
              <a:rPr lang="de-AT" altLang="de-DE" dirty="0"/>
              <a:t> </a:t>
            </a:r>
            <a:r>
              <a:rPr lang="de-AT" altLang="de-DE" dirty="0">
                <a:latin typeface="Calibri" panose="020F0502020204030204" pitchFamily="34" charset="0"/>
                <a:ea typeface="Times New Roman" panose="02020603050405020304" pitchFamily="18" charset="0"/>
                <a:cs typeface="Calibri" panose="020F0502020204030204" pitchFamily="34" charset="0"/>
              </a:rPr>
              <a:t>Arbeitsweisen kennen lernen</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Verantwortungsbewusstes Handeln beim Gebrauch technischer </a:t>
            </a:r>
            <a:r>
              <a:rPr lang="de-AT" altLang="de-DE" dirty="0">
                <a:cs typeface="Calibri" panose="020F0502020204030204" pitchFamily="34" charset="0"/>
              </a:rPr>
              <a:t>Geräte</a:t>
            </a:r>
            <a:r>
              <a:rPr lang="de-AT" altLang="de-DE" dirty="0">
                <a:latin typeface="Calibri" panose="020F0502020204030204" pitchFamily="34" charset="0"/>
                <a:ea typeface="Times New Roman" panose="02020603050405020304" pitchFamily="18" charset="0"/>
                <a:cs typeface="Calibri" panose="020F0502020204030204" pitchFamily="34" charset="0"/>
              </a:rPr>
              <a:t> entwickeln</a:t>
            </a:r>
            <a:endParaRPr lang="de-AT" altLang="de-DE" sz="300" dirty="0"/>
          </a:p>
          <a:p>
            <a:pPr>
              <a:lnSpc>
                <a:spcPct val="100000"/>
              </a:lnSpc>
              <a:spcBef>
                <a:spcPts val="1200"/>
              </a:spcBef>
              <a:spcAft>
                <a:spcPts val="600"/>
              </a:spcAft>
            </a:pPr>
            <a:r>
              <a:rPr lang="de-AT" altLang="de-DE" sz="1800" dirty="0"/>
              <a:t>Grundstufe 2</a:t>
            </a:r>
            <a:br>
              <a:rPr lang="de-AT" altLang="de-DE" sz="1000" dirty="0">
                <a:latin typeface="Calibri" panose="020F0502020204030204" pitchFamily="34" charset="0"/>
                <a:ea typeface="Times New Roman" panose="02020603050405020304" pitchFamily="18" charset="0"/>
                <a:cs typeface="Calibri" panose="020F0502020204030204" pitchFamily="34" charset="0"/>
              </a:rPr>
            </a:br>
            <a:endParaRPr lang="de-AT" altLang="de-DE" sz="1100" dirty="0">
              <a:latin typeface="Corbel" panose="020B050302020402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Natur</a:t>
            </a:r>
          </a:p>
          <a:p>
            <a:pPr marL="457200" lvl="1" indent="-285750" defTabSz="914400">
              <a:lnSpc>
                <a:spcPct val="100000"/>
              </a:lnSpc>
              <a:buFont typeface="Wingdings" panose="05000000000000000000" pitchFamily="2" charset="2"/>
              <a:buChar char="ü"/>
            </a:pPr>
            <a:r>
              <a:rPr lang="de-AT" altLang="de-DE" dirty="0">
                <a:latin typeface="Calibri" panose="020F0502020204030204" pitchFamily="34" charset="0"/>
                <a:ea typeface="Times New Roman" panose="02020603050405020304" pitchFamily="18" charset="0"/>
                <a:cs typeface="Calibri" panose="020F0502020204030204" pitchFamily="34" charset="0"/>
              </a:rPr>
              <a:t>Lebensvorg</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nge und biologische sowie </a:t>
            </a:r>
            <a:r>
              <a:rPr lang="de-AT" altLang="de-DE" dirty="0">
                <a:latin typeface="Corbel" panose="020B0503020204020204" pitchFamily="34" charset="0"/>
                <a:ea typeface="Times New Roman" panose="02020603050405020304" pitchFamily="18" charset="0"/>
                <a:cs typeface="Calibri" panose="020F0502020204030204" pitchFamily="34" charset="0"/>
              </a:rPr>
              <a:t>ö</a:t>
            </a:r>
            <a:r>
              <a:rPr lang="de-AT" altLang="de-DE" dirty="0">
                <a:latin typeface="Calibri" panose="020F0502020204030204" pitchFamily="34" charset="0"/>
                <a:ea typeface="Times New Roman" panose="02020603050405020304" pitchFamily="18" charset="0"/>
                <a:cs typeface="Calibri" panose="020F0502020204030204" pitchFamily="34" charset="0"/>
              </a:rPr>
              <a:t>kologische Zusammenh</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nge</a:t>
            </a:r>
            <a:endParaRPr lang="de-AT" altLang="de-DE" sz="4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Begegnung mit der Natur, dabei spezifische Arbeitstechniken und </a:t>
            </a:r>
            <a:br>
              <a:rPr lang="de-AT" altLang="de-DE" dirty="0">
                <a:latin typeface="Calibri" panose="020F0502020204030204" pitchFamily="34" charset="0"/>
                <a:ea typeface="Times New Roman" panose="02020603050405020304" pitchFamily="18" charset="0"/>
                <a:cs typeface="Calibri" panose="020F0502020204030204" pitchFamily="34" charset="0"/>
              </a:rPr>
            </a:br>
            <a:r>
              <a:rPr lang="de-AT" altLang="de-DE" dirty="0">
                <a:latin typeface="Calibri" panose="020F0502020204030204" pitchFamily="34" charset="0"/>
                <a:ea typeface="Times New Roman" panose="02020603050405020304" pitchFamily="18" charset="0"/>
                <a:cs typeface="Calibri" panose="020F0502020204030204" pitchFamily="34" charset="0"/>
              </a:rPr>
              <a:t>Fertigkeiten erweitern, festigen und bewusst anwenden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Einsichten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Lebensvorg</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nge und biologische Zusammenh</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nge verstehen</a:t>
            </a:r>
            <a:endParaRPr lang="de-AT" altLang="de-DE" sz="300" dirty="0"/>
          </a:p>
          <a:p>
            <a:pPr marL="457200" lvl="1" indent="-285750" defTabSz="914400">
              <a:lnSpc>
                <a:spcPct val="100000"/>
              </a:lnSpc>
              <a:buFont typeface="Wingdings" panose="05000000000000000000" pitchFamily="2" charset="2"/>
              <a:buChar char="ü"/>
            </a:pPr>
            <a:r>
              <a:rPr lang="de-AT" altLang="de-DE" dirty="0">
                <a:latin typeface="Calibri" panose="020F0502020204030204" pitchFamily="34" charset="0"/>
                <a:cs typeface="Calibri" panose="020F0502020204030204" pitchFamily="34" charset="0"/>
              </a:rPr>
              <a:t>Verantwortungsbewusstes Verhalten gegenüber der Natur</a:t>
            </a:r>
            <a:endParaRPr lang="de-AT" altLang="de-DE" sz="4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Verständnis über die ökologischen Auswirkungen menschlichen Handelns gewinnen</a:t>
            </a:r>
            <a:br>
              <a:rPr lang="de-AT" altLang="de-DE" sz="1000" dirty="0">
                <a:latin typeface="Calibri" panose="020F0502020204030204" pitchFamily="34" charset="0"/>
                <a:ea typeface="Times New Roman" panose="02020603050405020304" pitchFamily="18" charset="0"/>
                <a:cs typeface="Calibri" panose="020F0502020204030204" pitchFamily="34" charset="0"/>
              </a:rPr>
            </a:br>
            <a:endParaRPr lang="de-AT" altLang="de-DE" sz="1100" dirty="0">
              <a:latin typeface="Corbel" panose="020B050302020402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Raum</a:t>
            </a:r>
          </a:p>
          <a:p>
            <a:pPr marL="457200" lvl="1" indent="-285750" defTabSz="914400">
              <a:lnSpc>
                <a:spcPct val="100000"/>
              </a:lnSpc>
              <a:buFont typeface="Wingdings" panose="05000000000000000000" pitchFamily="2" charset="2"/>
              <a:buChar char="ü"/>
            </a:pPr>
            <a:r>
              <a:rPr lang="de-AT" altLang="de-DE" dirty="0">
                <a:latin typeface="Calibri" panose="020F0502020204030204" pitchFamily="34" charset="0"/>
                <a:ea typeface="Times New Roman" panose="02020603050405020304" pitchFamily="18" charset="0"/>
                <a:cs typeface="Calibri" panose="020F0502020204030204" pitchFamily="34" charset="0"/>
              </a:rPr>
              <a:t>Erkundungs- und Orientierungsübungen durchführen</a:t>
            </a:r>
          </a:p>
          <a:p>
            <a:pPr marL="457200" lvl="1" indent="-285750" defTabSz="914400">
              <a:lnSpc>
                <a:spcPct val="100000"/>
              </a:lnSpc>
              <a:buFont typeface="Wingdings" panose="05000000000000000000" pitchFamily="2" charset="2"/>
              <a:buChar char="ü"/>
            </a:pPr>
            <a:endParaRPr lang="de-AT" altLang="de-DE" sz="600" dirty="0">
              <a:latin typeface="Corbel" panose="020B050302020402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Technik</a:t>
            </a:r>
          </a:p>
          <a:p>
            <a:pPr marL="457200" lvl="1" indent="-285750" defTabSz="914400">
              <a:lnSpc>
                <a:spcPct val="100000"/>
              </a:lnSpc>
              <a:buFont typeface="Wingdings" panose="05000000000000000000" pitchFamily="2" charset="2"/>
              <a:buChar char="ü"/>
            </a:pPr>
            <a:r>
              <a:rPr lang="de-AT" altLang="de-DE" dirty="0">
                <a:ea typeface="Times New Roman" panose="02020603050405020304" pitchFamily="18" charset="0"/>
                <a:cs typeface="Calibri" panose="020F0502020204030204" pitchFamily="34" charset="0"/>
              </a:rPr>
              <a:t>Technische Gegebenheiten in der Umwelt des Kindes</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technische Gegebenheiten in der Umwelt des Kindes erwerben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Spezifische Arbeitstechniken anwenden; Experimentieren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Sachgem</a:t>
            </a:r>
            <a:r>
              <a:rPr lang="de-AT" altLang="de-DE" dirty="0">
                <a:latin typeface="Corbel" panose="020B0503020204020204" pitchFamily="34" charset="0"/>
                <a:ea typeface="Times New Roman" panose="02020603050405020304" pitchFamily="18" charset="0"/>
                <a:cs typeface="Calibri" panose="020F0502020204030204" pitchFamily="34" charset="0"/>
              </a:rPr>
              <a:t>äß</a:t>
            </a:r>
            <a:r>
              <a:rPr lang="de-AT" altLang="de-DE" dirty="0">
                <a:latin typeface="Calibri" panose="020F0502020204030204" pitchFamily="34" charset="0"/>
                <a:ea typeface="Times New Roman" panose="02020603050405020304" pitchFamily="18" charset="0"/>
                <a:cs typeface="Calibri" panose="020F0502020204030204" pitchFamily="34" charset="0"/>
              </a:rPr>
              <a:t>es und verantwortungsbewusstes Handeln beim Gebrauch der Technik vertiefen</a:t>
            </a:r>
            <a:endParaRPr lang="de-AT" altLang="de-DE" sz="300" dirty="0"/>
          </a:p>
          <a:p>
            <a:pPr marL="457200" lvl="1" indent="-285750" defTabSz="914400">
              <a:lnSpc>
                <a:spcPct val="100000"/>
              </a:lnSpc>
              <a:buFont typeface="Wingdings" panose="05000000000000000000" pitchFamily="2" charset="2"/>
              <a:buChar char="ü"/>
            </a:pPr>
            <a:r>
              <a:rPr lang="de-AT" altLang="de-DE" dirty="0">
                <a:ea typeface="Times New Roman" panose="02020603050405020304" pitchFamily="18" charset="0"/>
                <a:cs typeface="Calibri" panose="020F0502020204030204" pitchFamily="34" charset="0"/>
              </a:rPr>
              <a:t>Kräfte und Wirkungen</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 erwerben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Spezifische Arbeitstechniken anwenden</a:t>
            </a:r>
            <a:endParaRPr lang="de-AT" altLang="de-DE" sz="300" dirty="0"/>
          </a:p>
          <a:p>
            <a:pPr lvl="0" fontAlgn="base">
              <a:lnSpc>
                <a:spcPct val="100000"/>
              </a:lnSpc>
              <a:spcBef>
                <a:spcPct val="0"/>
              </a:spcBef>
              <a:spcAft>
                <a:spcPts val="600"/>
              </a:spcAft>
            </a:pPr>
            <a:endParaRPr lang="de-AT" altLang="de-DE" sz="300" dirty="0"/>
          </a:p>
        </p:txBody>
      </p:sp>
      <p:sp>
        <p:nvSpPr>
          <p:cNvPr id="4" name="Titel 3">
            <a:extLst>
              <a:ext uri="{FF2B5EF4-FFF2-40B4-BE49-F238E27FC236}">
                <a16:creationId xmlns:a16="http://schemas.microsoft.com/office/drawing/2014/main" id="{FE9EE361-AF0C-41B4-8E2C-896E01A80216}"/>
              </a:ext>
            </a:extLst>
          </p:cNvPr>
          <p:cNvSpPr>
            <a:spLocks noGrp="1"/>
          </p:cNvSpPr>
          <p:nvPr>
            <p:ph type="title"/>
          </p:nvPr>
        </p:nvSpPr>
        <p:spPr/>
        <p:txBody>
          <a:bodyPr/>
          <a:lstStyle/>
          <a:p>
            <a:r>
              <a:rPr lang="de-AT" dirty="0"/>
              <a:t>Lehrplanbezug Sachunterricht</a:t>
            </a:r>
          </a:p>
        </p:txBody>
      </p:sp>
      <p:sp>
        <p:nvSpPr>
          <p:cNvPr id="5" name="Slide Number Placeholder 5">
            <a:extLst>
              <a:ext uri="{FF2B5EF4-FFF2-40B4-BE49-F238E27FC236}">
                <a16:creationId xmlns:a16="http://schemas.microsoft.com/office/drawing/2014/main" id="{4C79A5F8-0A2F-46E3-AAA2-8EA2E7914F77}"/>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6</a:t>
            </a:fld>
            <a:endParaRPr lang="de-AT" dirty="0"/>
          </a:p>
        </p:txBody>
      </p:sp>
    </p:spTree>
    <p:extLst>
      <p:ext uri="{BB962C8B-B14F-4D97-AF65-F5344CB8AC3E}">
        <p14:creationId xmlns:p14="http://schemas.microsoft.com/office/powerpoint/2010/main" val="26339592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664</Words>
  <Application>Microsoft Office PowerPoint</Application>
  <PresentationFormat>A4-Papier (210 x 297 mm)</PresentationFormat>
  <Paragraphs>275</Paragraphs>
  <Slides>6</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6</vt:i4>
      </vt:variant>
    </vt:vector>
  </HeadingPairs>
  <TitlesOfParts>
    <vt:vector size="14" baseType="lpstr">
      <vt:lpstr>Arial</vt:lpstr>
      <vt:lpstr>Calibri</vt:lpstr>
      <vt:lpstr>Calibri Light</vt:lpstr>
      <vt:lpstr>Corbel</vt:lpstr>
      <vt:lpstr>Symbol</vt:lpstr>
      <vt:lpstr>Times New Roman</vt:lpstr>
      <vt:lpstr>Wingdings</vt:lpstr>
      <vt:lpstr>Office</vt:lpstr>
      <vt:lpstr>PowerPoint-Präsentation</vt:lpstr>
      <vt:lpstr>Workshop Infos</vt:lpstr>
      <vt:lpstr>Workshop mit WeDo 2.0 Blütenbestäubung – die fleißige Biene</vt:lpstr>
      <vt:lpstr>WeDo Lehr - Lernpfad</vt:lpstr>
      <vt:lpstr>Mögliche informatische  Schwerpunkte in diesem Projekt</vt:lpstr>
      <vt:lpstr>Lehrplanbezug Sachunterricht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michael.steiner</dc:creator>
  <cp:keywords>!</cp:keywords>
  <cp:lastModifiedBy>klemens.frick</cp:lastModifiedBy>
  <cp:revision>237</cp:revision>
  <cp:lastPrinted>2017-09-28T18:25:36Z</cp:lastPrinted>
  <dcterms:created xsi:type="dcterms:W3CDTF">2017-06-26T06:57:54Z</dcterms:created>
  <dcterms:modified xsi:type="dcterms:W3CDTF">2017-11-10T14:08:52Z</dcterms:modified>
</cp:coreProperties>
</file>