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
  </p:notesMasterIdLst>
  <p:sldIdLst>
    <p:sldId id="278" r:id="rId2"/>
    <p:sldId id="274" r:id="rId3"/>
    <p:sldId id="276" r:id="rId4"/>
    <p:sldId id="273" r:id="rId5"/>
    <p:sldId id="271" r:id="rId6"/>
    <p:sldId id="277" r:id="rId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281"/>
    <a:srgbClr val="6FA931"/>
    <a:srgbClr val="9CD161"/>
    <a:srgbClr val="BEE197"/>
    <a:srgbClr val="E1F1CF"/>
    <a:srgbClr val="D8EDC1"/>
    <a:srgbClr val="F6FBEF"/>
    <a:srgbClr val="EBF6DE"/>
    <a:srgbClr val="E8F1CB"/>
    <a:srgbClr val="7B8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p:scale>
          <a:sx n="100" d="100"/>
          <a:sy n="100" d="100"/>
        </p:scale>
        <p:origin x="912" y="-1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83BADF-AAE7-40EC-B395-47721074E56A}" type="datetimeFigureOut">
              <a:rPr lang="de-AT" smtClean="0"/>
              <a:t>10.11.2017</a:t>
            </a:fld>
            <a:endParaRPr lang="de-AT" dirty="0"/>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227199-BF50-4DB2-BECA-AF9AA8E41625}" type="slidenum">
              <a:rPr lang="de-AT" smtClean="0"/>
              <a:t>‹Nr.›</a:t>
            </a:fld>
            <a:endParaRPr lang="de-AT" dirty="0"/>
          </a:p>
        </p:txBody>
      </p:sp>
    </p:spTree>
    <p:extLst>
      <p:ext uri="{BB962C8B-B14F-4D97-AF65-F5344CB8AC3E}">
        <p14:creationId xmlns:p14="http://schemas.microsoft.com/office/powerpoint/2010/main" val="144326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32053D28-08AA-4193-B033-CA3C9633B17E}"/>
              </a:ext>
            </a:extLst>
          </p:cNvPr>
          <p:cNvSpPr/>
          <p:nvPr userDrawn="1"/>
        </p:nvSpPr>
        <p:spPr>
          <a:xfrm>
            <a:off x="395184" y="9366765"/>
            <a:ext cx="6061512" cy="43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22814DAA-A503-4EF8-8AE8-A777F990EC7C}"/>
              </a:ext>
            </a:extLst>
          </p:cNvPr>
          <p:cNvSpPr>
            <a:spLocks noGrp="1"/>
          </p:cNvSpPr>
          <p:nvPr>
            <p:ph type="body" sz="quarter" idx="11"/>
          </p:nvPr>
        </p:nvSpPr>
        <p:spPr>
          <a:xfrm>
            <a:off x="735564" y="6268464"/>
            <a:ext cx="5465763" cy="477938"/>
          </a:xfrm>
        </p:spPr>
        <p:txBody>
          <a:bodyPr>
            <a:normAutofit/>
          </a:bodyPr>
          <a:lstStyle>
            <a:lvl1pPr algn="ctr">
              <a:defRPr sz="2400"/>
            </a:lvl1pPr>
          </a:lstStyle>
          <a:p>
            <a:pPr lvl="0"/>
            <a:r>
              <a:rPr lang="de-DE" dirty="0"/>
              <a:t>Mastertextformat bearbeiten</a:t>
            </a:r>
          </a:p>
        </p:txBody>
      </p:sp>
      <p:sp>
        <p:nvSpPr>
          <p:cNvPr id="11" name="Textplatzhalter 10">
            <a:extLst>
              <a:ext uri="{FF2B5EF4-FFF2-40B4-BE49-F238E27FC236}">
                <a16:creationId xmlns:a16="http://schemas.microsoft.com/office/drawing/2014/main" id="{F85F1635-F320-4196-BA8A-10E55A0432B8}"/>
              </a:ext>
            </a:extLst>
          </p:cNvPr>
          <p:cNvSpPr>
            <a:spLocks noGrp="1"/>
          </p:cNvSpPr>
          <p:nvPr>
            <p:ph type="body" sz="quarter" idx="12"/>
          </p:nvPr>
        </p:nvSpPr>
        <p:spPr>
          <a:xfrm>
            <a:off x="735564" y="6923139"/>
            <a:ext cx="5465763" cy="718130"/>
          </a:xfrm>
        </p:spPr>
        <p:txBody>
          <a:bodyPr>
            <a:normAutofit/>
          </a:bodyPr>
          <a:lstStyle>
            <a:lvl1pPr algn="ctr">
              <a:defRPr sz="2400">
                <a:solidFill>
                  <a:srgbClr val="A93281"/>
                </a:solidFill>
              </a:defRPr>
            </a:lvl1pPr>
          </a:lstStyle>
          <a:p>
            <a:pPr lvl="0"/>
            <a:r>
              <a:rPr lang="de-DE" dirty="0"/>
              <a:t>Mastertextformat bearbeiten</a:t>
            </a:r>
          </a:p>
        </p:txBody>
      </p:sp>
      <p:sp>
        <p:nvSpPr>
          <p:cNvPr id="13" name="Textplatzhalter 12">
            <a:extLst>
              <a:ext uri="{FF2B5EF4-FFF2-40B4-BE49-F238E27FC236}">
                <a16:creationId xmlns:a16="http://schemas.microsoft.com/office/drawing/2014/main" id="{0444D909-F673-4D35-9791-031F1A360982}"/>
              </a:ext>
            </a:extLst>
          </p:cNvPr>
          <p:cNvSpPr>
            <a:spLocks noGrp="1"/>
          </p:cNvSpPr>
          <p:nvPr>
            <p:ph type="body" sz="quarter" idx="13"/>
          </p:nvPr>
        </p:nvSpPr>
        <p:spPr>
          <a:xfrm>
            <a:off x="735563" y="4858865"/>
            <a:ext cx="5465764" cy="1168956"/>
          </a:xfrm>
        </p:spPr>
        <p:txBody>
          <a:bodyPr>
            <a:normAutofit/>
          </a:bodyPr>
          <a:lstStyle>
            <a:lvl1pPr algn="ctr">
              <a:defRPr sz="3200">
                <a:solidFill>
                  <a:schemeClr val="bg2">
                    <a:lumMod val="50000"/>
                  </a:schemeClr>
                </a:solidFill>
              </a:defRPr>
            </a:lvl1pPr>
          </a:lstStyle>
          <a:p>
            <a:pPr lvl="0"/>
            <a:r>
              <a:rPr lang="de-DE" dirty="0"/>
              <a:t>Mastertextformat bearbeiten</a:t>
            </a:r>
          </a:p>
        </p:txBody>
      </p:sp>
      <p:grpSp>
        <p:nvGrpSpPr>
          <p:cNvPr id="18" name="Gruppieren 17">
            <a:extLst>
              <a:ext uri="{FF2B5EF4-FFF2-40B4-BE49-F238E27FC236}">
                <a16:creationId xmlns:a16="http://schemas.microsoft.com/office/drawing/2014/main" id="{80B94AA3-44B5-44FB-A063-488B3B3965C3}"/>
              </a:ext>
            </a:extLst>
          </p:cNvPr>
          <p:cNvGrpSpPr/>
          <p:nvPr userDrawn="1"/>
        </p:nvGrpSpPr>
        <p:grpSpPr>
          <a:xfrm>
            <a:off x="453588" y="9405762"/>
            <a:ext cx="5869232" cy="288000"/>
            <a:chOff x="453588" y="9405762"/>
            <a:chExt cx="5869232" cy="288000"/>
          </a:xfrm>
          <a:noFill/>
        </p:grpSpPr>
        <p:grpSp>
          <p:nvGrpSpPr>
            <p:cNvPr id="19" name="Gruppieren 18">
              <a:extLst>
                <a:ext uri="{FF2B5EF4-FFF2-40B4-BE49-F238E27FC236}">
                  <a16:creationId xmlns:a16="http://schemas.microsoft.com/office/drawing/2014/main" id="{55EE8368-B876-49D0-A4CF-443B4D23BA34}"/>
                </a:ext>
              </a:extLst>
            </p:cNvPr>
            <p:cNvGrpSpPr>
              <a:grpSpLocks noChangeAspect="1"/>
            </p:cNvGrpSpPr>
            <p:nvPr userDrawn="1"/>
          </p:nvGrpSpPr>
          <p:grpSpPr>
            <a:xfrm>
              <a:off x="453588" y="9466670"/>
              <a:ext cx="5869232" cy="217826"/>
              <a:chOff x="-1032536" y="6306453"/>
              <a:chExt cx="8249924" cy="373678"/>
            </a:xfrm>
            <a:grpFill/>
          </p:grpSpPr>
          <p:pic>
            <p:nvPicPr>
              <p:cNvPr id="22" name="Picture 2" descr="Bildergebnis für PH Wien">
                <a:extLst>
                  <a:ext uri="{FF2B5EF4-FFF2-40B4-BE49-F238E27FC236}">
                    <a16:creationId xmlns:a16="http://schemas.microsoft.com/office/drawing/2014/main" id="{D323168D-8AA7-406A-9569-03232E1603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41296" y="6433607"/>
                <a:ext cx="236108" cy="245013"/>
              </a:xfrm>
              <a:prstGeom prst="rect">
                <a:avLst/>
              </a:prstGeom>
              <a:grpFill/>
              <a:extLst/>
            </p:spPr>
          </p:pic>
          <p:pic>
            <p:nvPicPr>
              <p:cNvPr id="23" name="Picture 4" descr="Bildergebnis für PH Wien">
                <a:extLst>
                  <a:ext uri="{FF2B5EF4-FFF2-40B4-BE49-F238E27FC236}">
                    <a16:creationId xmlns:a16="http://schemas.microsoft.com/office/drawing/2014/main" id="{07AA479B-957A-43D7-B22B-3E2D3775B63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13807" y="6435118"/>
                <a:ext cx="245013" cy="245013"/>
              </a:xfrm>
              <a:prstGeom prst="rect">
                <a:avLst/>
              </a:prstGeom>
              <a:grpFill/>
              <a:extLst/>
            </p:spPr>
          </p:pic>
          <p:pic>
            <p:nvPicPr>
              <p:cNvPr id="24" name="Picture 6" descr="Bildergebnis für PH NÖ">
                <a:extLst>
                  <a:ext uri="{FF2B5EF4-FFF2-40B4-BE49-F238E27FC236}">
                    <a16:creationId xmlns:a16="http://schemas.microsoft.com/office/drawing/2014/main" id="{AA237AFB-9F55-4CDE-8960-9722C10A9BF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06011" y="6434971"/>
                <a:ext cx="466690" cy="245012"/>
              </a:xfrm>
              <a:prstGeom prst="rect">
                <a:avLst/>
              </a:prstGeom>
              <a:grpFill/>
              <a:extLst/>
            </p:spPr>
          </p:pic>
          <p:pic>
            <p:nvPicPr>
              <p:cNvPr id="25" name="Grafik 24" descr="Ein Bild, das Objekt, Uhr enthält.&#10;&#10;Mit hoher Zuverlässigkeit generierte Beschreibung">
                <a:extLst>
                  <a:ext uri="{FF2B5EF4-FFF2-40B4-BE49-F238E27FC236}">
                    <a16:creationId xmlns:a16="http://schemas.microsoft.com/office/drawing/2014/main" id="{D06B0D05-5C6B-41DF-A889-EAF3118DB34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2072" y="6433607"/>
                <a:ext cx="1295316" cy="156591"/>
              </a:xfrm>
              <a:prstGeom prst="rect">
                <a:avLst/>
              </a:prstGeom>
              <a:grpFill/>
            </p:spPr>
          </p:pic>
          <p:pic>
            <p:nvPicPr>
              <p:cNvPr id="26" name="Picture 2" descr="cropped-phelsqu.png">
                <a:extLst>
                  <a:ext uri="{FF2B5EF4-FFF2-40B4-BE49-F238E27FC236}">
                    <a16:creationId xmlns:a16="http://schemas.microsoft.com/office/drawing/2014/main" id="{72F6A960-1C3A-4857-AF81-9E440B5BE69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814984" y="6392457"/>
                <a:ext cx="955544" cy="238887"/>
              </a:xfrm>
              <a:prstGeom prst="rect">
                <a:avLst/>
              </a:prstGeom>
              <a:grpFill/>
              <a:extLst/>
            </p:spPr>
          </p:pic>
          <p:pic>
            <p:nvPicPr>
              <p:cNvPr id="27" name="Grafik 26">
                <a:extLst>
                  <a:ext uri="{FF2B5EF4-FFF2-40B4-BE49-F238E27FC236}">
                    <a16:creationId xmlns:a16="http://schemas.microsoft.com/office/drawing/2014/main" id="{B9FA383F-A2F7-498B-8F04-8834C054FCD7}"/>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032536" y="6306453"/>
                <a:ext cx="1637451" cy="373530"/>
              </a:xfrm>
              <a:prstGeom prst="rect">
                <a:avLst/>
              </a:prstGeom>
              <a:grpFill/>
            </p:spPr>
          </p:pic>
        </p:grpSp>
        <p:pic>
          <p:nvPicPr>
            <p:cNvPr id="20" name="Grafik 19">
              <a:extLst>
                <a:ext uri="{FF2B5EF4-FFF2-40B4-BE49-F238E27FC236}">
                  <a16:creationId xmlns:a16="http://schemas.microsoft.com/office/drawing/2014/main" id="{D2DA911F-D6F9-499B-A352-7CCA1733384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49099" y="9503300"/>
              <a:ext cx="870657" cy="184684"/>
            </a:xfrm>
            <a:prstGeom prst="rect">
              <a:avLst/>
            </a:prstGeom>
            <a:grpFill/>
          </p:spPr>
        </p:pic>
        <p:pic>
          <p:nvPicPr>
            <p:cNvPr id="21" name="Grafik 20">
              <a:extLst>
                <a:ext uri="{FF2B5EF4-FFF2-40B4-BE49-F238E27FC236}">
                  <a16:creationId xmlns:a16="http://schemas.microsoft.com/office/drawing/2014/main" id="{B256724E-1915-40B0-8E28-67CD24A43774}"/>
                </a:ext>
              </a:extLst>
            </p:cNvPr>
            <p:cNvPicPr>
              <a:picLocks noChangeAspect="1"/>
            </p:cNvPicPr>
            <p:nvPr userDrawn="1"/>
          </p:nvPicPr>
          <p:blipFill>
            <a:blip r:embed="rId9"/>
            <a:stretch>
              <a:fillRect/>
            </a:stretch>
          </p:blipFill>
          <p:spPr>
            <a:xfrm>
              <a:off x="1613072" y="9405762"/>
              <a:ext cx="396542" cy="288000"/>
            </a:xfrm>
            <a:prstGeom prst="rect">
              <a:avLst/>
            </a:prstGeom>
            <a:grpFill/>
          </p:spPr>
        </p:pic>
      </p:grpSp>
      <p:sp>
        <p:nvSpPr>
          <p:cNvPr id="29" name="Bildplatzhalter 28">
            <a:extLst>
              <a:ext uri="{FF2B5EF4-FFF2-40B4-BE49-F238E27FC236}">
                <a16:creationId xmlns:a16="http://schemas.microsoft.com/office/drawing/2014/main" id="{2D838078-07E2-49D2-8A53-9548A326EE02}"/>
              </a:ext>
            </a:extLst>
          </p:cNvPr>
          <p:cNvSpPr>
            <a:spLocks noGrp="1"/>
          </p:cNvSpPr>
          <p:nvPr>
            <p:ph type="pic" sz="quarter" idx="14"/>
          </p:nvPr>
        </p:nvSpPr>
        <p:spPr>
          <a:xfrm>
            <a:off x="735563" y="1576388"/>
            <a:ext cx="5465764" cy="2887662"/>
          </a:xfrm>
        </p:spPr>
        <p:txBody>
          <a:bodyPr/>
          <a:lstStyle/>
          <a:p>
            <a:endParaRPr lang="de-DE"/>
          </a:p>
        </p:txBody>
      </p:sp>
      <p:sp>
        <p:nvSpPr>
          <p:cNvPr id="32" name="Textplatzhalter 31">
            <a:extLst>
              <a:ext uri="{FF2B5EF4-FFF2-40B4-BE49-F238E27FC236}">
                <a16:creationId xmlns:a16="http://schemas.microsoft.com/office/drawing/2014/main" id="{6FE892A8-457C-44DB-B239-806A09CEB6A1}"/>
              </a:ext>
            </a:extLst>
          </p:cNvPr>
          <p:cNvSpPr>
            <a:spLocks noGrp="1"/>
          </p:cNvSpPr>
          <p:nvPr>
            <p:ph type="body" sz="quarter" idx="15"/>
          </p:nvPr>
        </p:nvSpPr>
        <p:spPr>
          <a:xfrm>
            <a:off x="2009615" y="4464050"/>
            <a:ext cx="4191492" cy="154172"/>
          </a:xfrm>
        </p:spPr>
        <p:txBody>
          <a:bodyPr>
            <a:noAutofit/>
          </a:bodyPr>
          <a:lstStyle>
            <a:lvl1pPr algn="r">
              <a:defRPr sz="700">
                <a:solidFill>
                  <a:schemeClr val="tx1"/>
                </a:solidFill>
              </a:defRPr>
            </a:lvl1pPr>
          </a:lstStyle>
          <a:p>
            <a:pPr lvl="0"/>
            <a:r>
              <a:rPr lang="de-DE" dirty="0"/>
              <a:t>Mastertextformat bearbeiten</a:t>
            </a:r>
          </a:p>
        </p:txBody>
      </p:sp>
    </p:spTree>
    <p:extLst>
      <p:ext uri="{BB962C8B-B14F-4D97-AF65-F5344CB8AC3E}">
        <p14:creationId xmlns:p14="http://schemas.microsoft.com/office/powerpoint/2010/main" val="204689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2171700"/>
            <a:ext cx="5915025" cy="7141633"/>
          </a:xfrm>
        </p:spPr>
        <p:txBody>
          <a:bodyPr/>
          <a:lstStyle>
            <a:lvl1pPr>
              <a:defRPr sz="1600"/>
            </a:lvl1pPr>
            <a:lvl2pPr marL="0" indent="0">
              <a:buFont typeface="Arial" panose="020B0604020202020204" pitchFamily="34" charset="0"/>
              <a:buNone/>
              <a:defRPr sz="1500"/>
            </a:lvl2pPr>
            <a:lvl3pPr marL="0" indent="0">
              <a:buFont typeface="Arial" panose="020B0604020202020204" pitchFamily="34" charset="0"/>
              <a:buNone/>
              <a:defRPr sz="1100"/>
            </a:lvl3pPr>
            <a:lvl4pPr marL="179388" indent="-171450">
              <a:buFont typeface="Wingdings" panose="05000000000000000000" pitchFamily="2" charset="2"/>
              <a:buChar char="ü"/>
              <a:defRPr sz="1100"/>
            </a:lvl4pPr>
            <a:lvl5pPr marL="187325" indent="0">
              <a:buFont typeface="Wingdings" panose="05000000000000000000" pitchFamily="2" charset="2"/>
              <a:buNone/>
              <a:defRPr sz="11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sp>
        <p:nvSpPr>
          <p:cNvPr id="5" name="Titel 4">
            <a:extLst>
              <a:ext uri="{FF2B5EF4-FFF2-40B4-BE49-F238E27FC236}">
                <a16:creationId xmlns:a16="http://schemas.microsoft.com/office/drawing/2014/main" id="{76854525-942E-45F6-BDDB-115A911ECDE1}"/>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16838292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normAutofit/>
          </a:bodyPr>
          <a:lstStyle>
            <a:lvl1pPr>
              <a:defRPr sz="3200"/>
            </a:lvl1pPr>
          </a:lstStyle>
          <a:p>
            <a:r>
              <a:rPr lang="de-DE" dirty="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bg2">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Formatvorlagen des Textmasters bearbeiten</a:t>
            </a:r>
          </a:p>
        </p:txBody>
      </p:sp>
      <p:sp>
        <p:nvSpPr>
          <p:cNvPr id="7" name="Slide Number Placeholder 5">
            <a:extLst>
              <a:ext uri="{FF2B5EF4-FFF2-40B4-BE49-F238E27FC236}">
                <a16:creationId xmlns:a16="http://schemas.microsoft.com/office/drawing/2014/main" id="{3E5C1055-58BE-467C-BCD8-23F8F9D150A0}"/>
              </a:ext>
            </a:extLst>
          </p:cNvPr>
          <p:cNvSpPr>
            <a:spLocks noGrp="1"/>
          </p:cNvSpPr>
          <p:nvPr>
            <p:ph type="sldNum" sz="quarter" idx="12"/>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spTree>
    <p:extLst>
      <p:ext uri="{BB962C8B-B14F-4D97-AF65-F5344CB8AC3E}">
        <p14:creationId xmlns:p14="http://schemas.microsoft.com/office/powerpoint/2010/main" val="110663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71488" y="775607"/>
            <a:ext cx="5915025" cy="1059407"/>
          </a:xfrm>
          <a:prstGeom prst="rect">
            <a:avLst/>
          </a:prstGeom>
        </p:spPr>
        <p:txBody>
          <a:bodyPr/>
          <a:lstStyle/>
          <a:p>
            <a:r>
              <a:rPr lang="de-DE" dirty="0"/>
              <a:t>Titelmasterformat durch Klicken bearbeiten</a:t>
            </a:r>
            <a:endParaRPr lang="en-US" dirty="0"/>
          </a:p>
        </p:txBody>
      </p:sp>
      <p:sp>
        <p:nvSpPr>
          <p:cNvPr id="3" name="Content Placeholder 2"/>
          <p:cNvSpPr>
            <a:spLocks noGrp="1"/>
          </p:cNvSpPr>
          <p:nvPr>
            <p:ph sz="half" idx="1"/>
          </p:nvPr>
        </p:nvSpPr>
        <p:spPr>
          <a:xfrm>
            <a:off x="471488" y="1975757"/>
            <a:ext cx="2914650" cy="700974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3471863" y="1975757"/>
            <a:ext cx="2914650" cy="701312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Slide Number Placeholder 5">
            <a:extLst>
              <a:ext uri="{FF2B5EF4-FFF2-40B4-BE49-F238E27FC236}">
                <a16:creationId xmlns:a16="http://schemas.microsoft.com/office/drawing/2014/main" id="{E41AF9EE-211D-4891-9301-2BE33A83741B}"/>
              </a:ext>
            </a:extLst>
          </p:cNvPr>
          <p:cNvSpPr>
            <a:spLocks noGrp="1"/>
          </p:cNvSpPr>
          <p:nvPr>
            <p:ph type="sldNum" sz="quarter" idx="12"/>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spTree>
    <p:extLst>
      <p:ext uri="{BB962C8B-B14F-4D97-AF65-F5344CB8AC3E}">
        <p14:creationId xmlns:p14="http://schemas.microsoft.com/office/powerpoint/2010/main" val="119486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734786"/>
            <a:ext cx="5915025" cy="1183821"/>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472381" y="2024743"/>
            <a:ext cx="2901255" cy="9960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Formatvorlagen des Textmasters bearbeiten</a:t>
            </a:r>
          </a:p>
        </p:txBody>
      </p:sp>
      <p:sp>
        <p:nvSpPr>
          <p:cNvPr id="4" name="Content Placeholder 3"/>
          <p:cNvSpPr>
            <a:spLocks noGrp="1"/>
          </p:cNvSpPr>
          <p:nvPr>
            <p:ph sz="half" idx="2"/>
          </p:nvPr>
        </p:nvSpPr>
        <p:spPr>
          <a:xfrm>
            <a:off x="472381" y="3020786"/>
            <a:ext cx="2901255" cy="5919839"/>
          </a:xfrm>
        </p:spPr>
        <p:txBody>
          <a:bodyPr/>
          <a:lstStyle>
            <a:lvl2pPr marL="7937" indent="0">
              <a:buNone/>
              <a:defRPr sz="1500"/>
            </a:lvl2pPr>
            <a:lvl3pPr marL="171450" indent="-171450">
              <a:defRPr sz="1200"/>
            </a:lvl3pPr>
            <a:lvl4pPr marL="179388" indent="-171450">
              <a:defRPr sz="1100"/>
            </a:lvl4pPr>
            <a:lvl5pPr marL="358775" indent="-171450">
              <a:defRPr sz="11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3471863" y="2024743"/>
            <a:ext cx="2915543" cy="9960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Formatvorlagen des Textmasters bearbeiten</a:t>
            </a:r>
          </a:p>
        </p:txBody>
      </p:sp>
      <p:sp>
        <p:nvSpPr>
          <p:cNvPr id="6" name="Content Placeholder 5"/>
          <p:cNvSpPr>
            <a:spLocks noGrp="1"/>
          </p:cNvSpPr>
          <p:nvPr>
            <p:ph sz="quarter" idx="4"/>
          </p:nvPr>
        </p:nvSpPr>
        <p:spPr>
          <a:xfrm>
            <a:off x="3471863" y="3020786"/>
            <a:ext cx="2915543" cy="5919839"/>
          </a:xfrm>
        </p:spPr>
        <p:txBody>
          <a:bodyPr/>
          <a:lstStyle>
            <a:lvl5pPr marL="358775" indent="-17145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Slide Number Placeholder 5">
            <a:extLst>
              <a:ext uri="{FF2B5EF4-FFF2-40B4-BE49-F238E27FC236}">
                <a16:creationId xmlns:a16="http://schemas.microsoft.com/office/drawing/2014/main" id="{C91F5912-E31A-4076-8AA2-A3537FE7E922}"/>
              </a:ext>
            </a:extLst>
          </p:cNvPr>
          <p:cNvSpPr>
            <a:spLocks noGrp="1"/>
          </p:cNvSpPr>
          <p:nvPr>
            <p:ph type="sldNum" sz="quarter" idx="12"/>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spTree>
    <p:extLst>
      <p:ext uri="{BB962C8B-B14F-4D97-AF65-F5344CB8AC3E}">
        <p14:creationId xmlns:p14="http://schemas.microsoft.com/office/powerpoint/2010/main" val="260003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blic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A9A1A-1A32-42BA-B7F9-8E8C5517D7AD}"/>
              </a:ext>
            </a:extLst>
          </p:cNvPr>
          <p:cNvSpPr>
            <a:spLocks noGrp="1"/>
          </p:cNvSpPr>
          <p:nvPr>
            <p:ph type="title"/>
          </p:nvPr>
        </p:nvSpPr>
        <p:spPr>
          <a:xfrm>
            <a:off x="471488" y="927947"/>
            <a:ext cx="5915025" cy="904240"/>
          </a:xfrm>
        </p:spPr>
        <p:txBody>
          <a:bodyPr/>
          <a:lstStyle/>
          <a:p>
            <a:r>
              <a:rPr lang="de-DE" dirty="0"/>
              <a:t>Titelmasterformat durch Klicken bearbeiten</a:t>
            </a:r>
            <a:endParaRPr lang="de-AT" dirty="0"/>
          </a:p>
        </p:txBody>
      </p:sp>
      <p:sp>
        <p:nvSpPr>
          <p:cNvPr id="5" name="Inhaltsplatzhalter 4">
            <a:extLst>
              <a:ext uri="{FF2B5EF4-FFF2-40B4-BE49-F238E27FC236}">
                <a16:creationId xmlns:a16="http://schemas.microsoft.com/office/drawing/2014/main" id="{2FBDA4C9-64E1-4D82-ADCB-100BC2577F64}"/>
              </a:ext>
            </a:extLst>
          </p:cNvPr>
          <p:cNvSpPr>
            <a:spLocks noGrp="1"/>
          </p:cNvSpPr>
          <p:nvPr>
            <p:ph sz="quarter" idx="11"/>
          </p:nvPr>
        </p:nvSpPr>
        <p:spPr>
          <a:xfrm>
            <a:off x="471488" y="1947862"/>
            <a:ext cx="5929312" cy="1191577"/>
          </a:xfrm>
        </p:spPr>
        <p:txBody>
          <a:bodyPr/>
          <a:lstStyle>
            <a:lvl1pPr marL="0" indent="0" algn="ctr">
              <a:spcBef>
                <a:spcPts val="600"/>
              </a:spcBef>
              <a:spcAft>
                <a:spcPts val="600"/>
              </a:spcAft>
              <a:buNone/>
              <a:defRPr sz="1600"/>
            </a:lvl1pPr>
            <a:lvl2pPr marL="0" indent="0">
              <a:spcBef>
                <a:spcPts val="300"/>
              </a:spcBef>
              <a:spcAft>
                <a:spcPts val="300"/>
              </a:spcAft>
              <a:buNone/>
              <a:defRPr sz="1400">
                <a:solidFill>
                  <a:schemeClr val="bg2">
                    <a:lumMod val="50000"/>
                  </a:schemeClr>
                </a:solidFill>
              </a:defRPr>
            </a:lvl2pPr>
            <a:lvl3pPr marL="0" indent="0">
              <a:spcBef>
                <a:spcPts val="0"/>
              </a:spcBef>
              <a:buFont typeface="Wingdings" panose="05000000000000000000" pitchFamily="2" charset="2"/>
              <a:buNone/>
              <a:defRPr lang="de-DE" sz="1100" kern="1200" dirty="0" smtClean="0">
                <a:solidFill>
                  <a:schemeClr val="bg2">
                    <a:lumMod val="25000"/>
                  </a:schemeClr>
                </a:solidFill>
                <a:latin typeface="+mn-lt"/>
                <a:ea typeface="+mn-ea"/>
                <a:cs typeface="+mn-cs"/>
              </a:defRPr>
            </a:lvl3pPr>
            <a:lvl4pPr marL="358775" indent="-171450">
              <a:spcBef>
                <a:spcPts val="0"/>
              </a:spcBef>
              <a:defRPr lang="de-DE" sz="1100" kern="1200" dirty="0" smtClean="0">
                <a:solidFill>
                  <a:schemeClr val="bg2">
                    <a:lumMod val="25000"/>
                  </a:schemeClr>
                </a:solidFill>
                <a:latin typeface="+mn-lt"/>
                <a:ea typeface="+mn-ea"/>
                <a:cs typeface="+mn-cs"/>
              </a:defRPr>
            </a:lvl4pPr>
            <a:lvl5pPr marL="538163" indent="-171450">
              <a:spcBef>
                <a:spcPts val="0"/>
              </a:spcBef>
              <a:defRPr lang="de-AT" sz="1100" kern="1200" dirty="0">
                <a:solidFill>
                  <a:schemeClr val="bg2">
                    <a:lumMod val="25000"/>
                  </a:schemeClr>
                </a:solidFill>
                <a:latin typeface="+mn-lt"/>
                <a:ea typeface="+mn-ea"/>
                <a:cs typeface="+mn-cs"/>
              </a:defRPr>
            </a:lvl5pPr>
          </a:lstStyle>
          <a:p>
            <a:pPr lvl="0"/>
            <a:r>
              <a:rPr lang="de-DE" dirty="0"/>
              <a:t>Formatvorlagen des Textmasters bearbeiten</a:t>
            </a:r>
          </a:p>
          <a:p>
            <a:pPr lvl="1"/>
            <a:r>
              <a:rPr lang="de-DE" dirty="0"/>
              <a:t>Zweite Ebene</a:t>
            </a:r>
          </a:p>
          <a:p>
            <a:pPr lvl="2"/>
            <a:r>
              <a:rPr lang="de-DE" dirty="0"/>
              <a:t>Dritte Ebene</a:t>
            </a:r>
          </a:p>
          <a:p>
            <a:pPr marL="179388" lvl="3" indent="-171450" algn="l" defTabSz="685800" rtl="0" eaLnBrk="1" latinLnBrk="0" hangingPunct="1">
              <a:lnSpc>
                <a:spcPct val="90000"/>
              </a:lnSpc>
              <a:spcBef>
                <a:spcPts val="0"/>
              </a:spcBef>
              <a:buFont typeface="Wingdings" panose="05000000000000000000" pitchFamily="2" charset="2"/>
              <a:buChar char="ü"/>
            </a:pPr>
            <a:r>
              <a:rPr lang="de-DE" dirty="0"/>
              <a:t>Vierte Ebene</a:t>
            </a:r>
          </a:p>
          <a:p>
            <a:pPr marL="179388" lvl="4" indent="0" algn="l" defTabSz="685800" rtl="0" eaLnBrk="1" latinLnBrk="0" hangingPunct="1">
              <a:lnSpc>
                <a:spcPct val="90000"/>
              </a:lnSpc>
              <a:spcBef>
                <a:spcPts val="0"/>
              </a:spcBef>
              <a:buFont typeface="Arial" panose="020B0604020202020204" pitchFamily="34" charset="0"/>
              <a:buNone/>
            </a:pPr>
            <a:r>
              <a:rPr lang="de-DE" dirty="0"/>
              <a:t>Fünfte Ebene</a:t>
            </a:r>
            <a:endParaRPr lang="de-AT" dirty="0"/>
          </a:p>
        </p:txBody>
      </p:sp>
      <p:sp>
        <p:nvSpPr>
          <p:cNvPr id="7" name="Textplatzhalter 6">
            <a:extLst>
              <a:ext uri="{FF2B5EF4-FFF2-40B4-BE49-F238E27FC236}">
                <a16:creationId xmlns:a16="http://schemas.microsoft.com/office/drawing/2014/main" id="{3817F955-E77B-48B9-866E-49231166A506}"/>
              </a:ext>
            </a:extLst>
          </p:cNvPr>
          <p:cNvSpPr>
            <a:spLocks noGrp="1"/>
          </p:cNvSpPr>
          <p:nvPr>
            <p:ph type="body" sz="quarter" idx="12"/>
          </p:nvPr>
        </p:nvSpPr>
        <p:spPr>
          <a:xfrm>
            <a:off x="3451226" y="3224848"/>
            <a:ext cx="2935287" cy="4777845"/>
          </a:xfrm>
        </p:spPr>
        <p:txBody>
          <a:bodyPr/>
          <a:lstStyle>
            <a:lvl1pPr marL="0" indent="0">
              <a:buNone/>
              <a:defRPr lang="de-DE" sz="1600" kern="1200" dirty="0" smtClean="0">
                <a:solidFill>
                  <a:srgbClr val="6FA931"/>
                </a:solidFill>
                <a:latin typeface="+mn-lt"/>
                <a:ea typeface="+mn-ea"/>
                <a:cs typeface="+mn-cs"/>
              </a:defRPr>
            </a:lvl1pPr>
            <a:lvl2pPr>
              <a:defRPr lang="de-DE" sz="1400" kern="1200" dirty="0" smtClean="0">
                <a:solidFill>
                  <a:schemeClr val="bg2">
                    <a:lumMod val="50000"/>
                  </a:schemeClr>
                </a:solidFill>
                <a:latin typeface="+mn-lt"/>
                <a:ea typeface="+mn-ea"/>
                <a:cs typeface="+mn-cs"/>
              </a:defRPr>
            </a:lvl2pPr>
            <a:lvl3pPr algn="l" defTabSz="685800" rtl="0" eaLnBrk="1" latinLnBrk="0" hangingPunct="1">
              <a:lnSpc>
                <a:spcPct val="90000"/>
              </a:lnSpc>
              <a:spcBef>
                <a:spcPts val="0"/>
              </a:spcBef>
              <a:defRPr lang="de-DE" sz="1100" kern="1200" dirty="0" smtClean="0">
                <a:solidFill>
                  <a:schemeClr val="bg2">
                    <a:lumMod val="25000"/>
                  </a:schemeClr>
                </a:solidFill>
                <a:latin typeface="+mn-lt"/>
                <a:ea typeface="+mn-ea"/>
                <a:cs typeface="+mn-cs"/>
              </a:defRPr>
            </a:lvl3pPr>
            <a:lvl4pPr marL="293688" indent="-285750" algn="l" defTabSz="685800" rtl="0" eaLnBrk="1" latinLnBrk="0" hangingPunct="1">
              <a:lnSpc>
                <a:spcPct val="90000"/>
              </a:lnSpc>
              <a:spcBef>
                <a:spcPts val="0"/>
              </a:spcBef>
              <a:defRPr lang="de-DE" sz="1100" kern="1200" dirty="0" smtClean="0">
                <a:solidFill>
                  <a:schemeClr val="bg2">
                    <a:lumMod val="25000"/>
                  </a:schemeClr>
                </a:solidFill>
                <a:latin typeface="+mn-lt"/>
                <a:ea typeface="+mn-ea"/>
                <a:cs typeface="+mn-cs"/>
              </a:defRPr>
            </a:lvl4pPr>
            <a:lvl5pPr marL="350838" indent="-171450" algn="l" defTabSz="685800" rtl="0" eaLnBrk="1" latinLnBrk="0" hangingPunct="1">
              <a:lnSpc>
                <a:spcPct val="90000"/>
              </a:lnSpc>
              <a:spcBef>
                <a:spcPts val="0"/>
              </a:spcBef>
              <a:buFont typeface="Wingdings" panose="05000000000000000000" pitchFamily="2" charset="2"/>
              <a:buChar char="ü"/>
              <a:defRPr lang="de-AT" sz="1100" kern="1200" dirty="0">
                <a:solidFill>
                  <a:schemeClr val="bg2">
                    <a:lumMod val="25000"/>
                  </a:schemeClr>
                </a:solidFill>
                <a:latin typeface="+mn-lt"/>
                <a:ea typeface="+mn-ea"/>
                <a:cs typeface="+mn-cs"/>
              </a:defRPr>
            </a:lvl5pPr>
          </a:lstStyle>
          <a:p>
            <a:pPr marL="0" lvl="0" indent="0" algn="l" defTabSz="685800" rtl="0" eaLnBrk="1" latinLnBrk="0" hangingPunct="1">
              <a:lnSpc>
                <a:spcPct val="90000"/>
              </a:lnSpc>
              <a:spcBef>
                <a:spcPts val="600"/>
              </a:spcBef>
              <a:spcAft>
                <a:spcPts val="300"/>
              </a:spcAft>
              <a:buFont typeface="Arial" panose="020B0604020202020204" pitchFamily="34" charset="0"/>
              <a:buNone/>
            </a:pPr>
            <a:r>
              <a:rPr lang="de-DE" dirty="0"/>
              <a:t>Formatvorlagen des Textmasters bearbeiten</a:t>
            </a:r>
          </a:p>
          <a:p>
            <a:pPr marL="0" lvl="1" indent="0" algn="l" defTabSz="685800" rtl="0" eaLnBrk="1" latinLnBrk="0" hangingPunct="1">
              <a:lnSpc>
                <a:spcPct val="90000"/>
              </a:lnSpc>
              <a:spcBef>
                <a:spcPts val="375"/>
              </a:spcBef>
              <a:spcAft>
                <a:spcPts val="300"/>
              </a:spcAft>
              <a:buFont typeface="Arial" panose="020B0604020202020204" pitchFamily="34" charset="0"/>
              <a:buNone/>
            </a:pPr>
            <a:r>
              <a:rPr lang="de-DE" dirty="0"/>
              <a:t>Zweite Ebene</a:t>
            </a:r>
          </a:p>
          <a:p>
            <a:pPr marL="0" lvl="2" indent="0" algn="l" defTabSz="685800" rtl="0" eaLnBrk="1" latinLnBrk="0" hangingPunct="1">
              <a:lnSpc>
                <a:spcPct val="90000"/>
              </a:lnSpc>
              <a:spcBef>
                <a:spcPts val="0"/>
              </a:spcBef>
              <a:spcAft>
                <a:spcPts val="0"/>
              </a:spcAft>
              <a:buFont typeface="Wingdings" panose="05000000000000000000" pitchFamily="2" charset="2"/>
              <a:buNone/>
            </a:pPr>
            <a:r>
              <a:rPr lang="de-DE" dirty="0"/>
              <a:t>Dritte Ebene</a:t>
            </a:r>
          </a:p>
          <a:p>
            <a:pPr marL="179388" lvl="3" indent="-171450" algn="l" defTabSz="685800" rtl="0" eaLnBrk="1" latinLnBrk="0" hangingPunct="1">
              <a:lnSpc>
                <a:spcPct val="90000"/>
              </a:lnSpc>
              <a:spcBef>
                <a:spcPts val="0"/>
              </a:spcBef>
              <a:buFont typeface="Wingdings" panose="05000000000000000000" pitchFamily="2" charset="2"/>
              <a:buChar char="ü"/>
            </a:pPr>
            <a:r>
              <a:rPr lang="de-DE" dirty="0"/>
              <a:t>Vierte Ebene</a:t>
            </a:r>
          </a:p>
          <a:p>
            <a:pPr marL="179388" lvl="4" indent="0" algn="l" defTabSz="685800" rtl="0" eaLnBrk="1" latinLnBrk="0" hangingPunct="1">
              <a:lnSpc>
                <a:spcPct val="90000"/>
              </a:lnSpc>
              <a:spcBef>
                <a:spcPts val="0"/>
              </a:spcBef>
              <a:buFont typeface="Arial" panose="020B0604020202020204" pitchFamily="34" charset="0"/>
              <a:buNone/>
            </a:pPr>
            <a:r>
              <a:rPr lang="de-DE" dirty="0"/>
              <a:t>Fünfte Ebene</a:t>
            </a:r>
            <a:endParaRPr lang="de-AT" dirty="0"/>
          </a:p>
        </p:txBody>
      </p:sp>
      <p:sp>
        <p:nvSpPr>
          <p:cNvPr id="8" name="Textplatzhalter 6">
            <a:extLst>
              <a:ext uri="{FF2B5EF4-FFF2-40B4-BE49-F238E27FC236}">
                <a16:creationId xmlns:a16="http://schemas.microsoft.com/office/drawing/2014/main" id="{3925893A-EEDE-43D7-9E67-862C792EA859}"/>
              </a:ext>
            </a:extLst>
          </p:cNvPr>
          <p:cNvSpPr>
            <a:spLocks noGrp="1"/>
          </p:cNvSpPr>
          <p:nvPr>
            <p:ph type="body" sz="quarter" idx="13"/>
          </p:nvPr>
        </p:nvSpPr>
        <p:spPr>
          <a:xfrm>
            <a:off x="471488" y="3224848"/>
            <a:ext cx="2935287" cy="4777845"/>
          </a:xfrm>
        </p:spPr>
        <p:txBody>
          <a:bodyPr/>
          <a:lstStyle>
            <a:lvl1pPr marL="0" indent="0">
              <a:spcBef>
                <a:spcPts val="600"/>
              </a:spcBef>
              <a:spcAft>
                <a:spcPts val="300"/>
              </a:spcAft>
              <a:buNone/>
              <a:defRPr lang="de-DE" sz="1600" kern="1200" dirty="0" smtClean="0">
                <a:solidFill>
                  <a:srgbClr val="6FA931"/>
                </a:solidFill>
                <a:latin typeface="+mn-lt"/>
                <a:ea typeface="+mn-ea"/>
                <a:cs typeface="+mn-cs"/>
              </a:defRPr>
            </a:lvl1pPr>
            <a:lvl2pPr>
              <a:spcBef>
                <a:spcPts val="300"/>
              </a:spcBef>
              <a:spcAft>
                <a:spcPts val="300"/>
              </a:spcAft>
              <a:defRPr lang="de-DE" sz="1400" kern="1200" dirty="0" smtClean="0">
                <a:solidFill>
                  <a:schemeClr val="bg2">
                    <a:lumMod val="50000"/>
                  </a:schemeClr>
                </a:solidFill>
                <a:latin typeface="+mn-lt"/>
                <a:ea typeface="+mn-ea"/>
                <a:cs typeface="+mn-cs"/>
              </a:defRPr>
            </a:lvl2pPr>
            <a:lvl3pPr marL="7938" indent="0" algn="l" defTabSz="685800" rtl="0" eaLnBrk="1" latinLnBrk="0" hangingPunct="1">
              <a:lnSpc>
                <a:spcPct val="90000"/>
              </a:lnSpc>
              <a:spcBef>
                <a:spcPts val="0"/>
              </a:spcBef>
              <a:spcAft>
                <a:spcPts val="0"/>
              </a:spcAft>
              <a:buNone/>
              <a:defRPr lang="de-DE" sz="1100" kern="1200" dirty="0" smtClean="0">
                <a:solidFill>
                  <a:schemeClr val="bg2">
                    <a:lumMod val="25000"/>
                  </a:schemeClr>
                </a:solidFill>
                <a:latin typeface="+mn-lt"/>
                <a:ea typeface="+mn-ea"/>
                <a:cs typeface="+mn-cs"/>
              </a:defRPr>
            </a:lvl3pPr>
            <a:lvl4pPr marL="179388" indent="-171450" algn="l" defTabSz="685800" rtl="0" eaLnBrk="1" latinLnBrk="0" hangingPunct="1">
              <a:lnSpc>
                <a:spcPct val="90000"/>
              </a:lnSpc>
              <a:spcBef>
                <a:spcPts val="0"/>
              </a:spcBef>
              <a:buFont typeface="Wingdings" panose="05000000000000000000" pitchFamily="2" charset="2"/>
              <a:buChar char="ü"/>
              <a:defRPr lang="de-DE" sz="1100" kern="1200" dirty="0" smtClean="0">
                <a:solidFill>
                  <a:schemeClr val="bg2">
                    <a:lumMod val="25000"/>
                  </a:schemeClr>
                </a:solidFill>
                <a:latin typeface="+mn-lt"/>
                <a:ea typeface="+mn-ea"/>
                <a:cs typeface="+mn-cs"/>
              </a:defRPr>
            </a:lvl4pPr>
            <a:lvl5pPr marL="179388" indent="0" algn="l" defTabSz="685800" rtl="0" eaLnBrk="1" latinLnBrk="0" hangingPunct="1">
              <a:lnSpc>
                <a:spcPct val="90000"/>
              </a:lnSpc>
              <a:spcBef>
                <a:spcPts val="0"/>
              </a:spcBef>
              <a:buNone/>
              <a:defRPr lang="de-AT" sz="1100" kern="1200" dirty="0">
                <a:solidFill>
                  <a:schemeClr val="bg2">
                    <a:lumMod val="25000"/>
                  </a:schemeClr>
                </a:solidFill>
                <a:latin typeface="+mn-lt"/>
                <a:ea typeface="+mn-ea"/>
                <a:cs typeface="+mn-cs"/>
              </a:defRPr>
            </a:lvl5pPr>
          </a:lstStyle>
          <a:p>
            <a:pPr lvl="0"/>
            <a:r>
              <a:rPr lang="de-DE" dirty="0"/>
              <a:t>Formatvorlagen des Textmasters bearbeiten</a:t>
            </a:r>
          </a:p>
          <a:p>
            <a:pPr marL="0" lvl="1" indent="0" algn="l" defTabSz="685800" rtl="0" eaLnBrk="1" latinLnBrk="0" hangingPunct="1">
              <a:lnSpc>
                <a:spcPct val="90000"/>
              </a:lnSpc>
              <a:spcBef>
                <a:spcPts val="375"/>
              </a:spcBef>
              <a:buFont typeface="Arial" panose="020B0604020202020204" pitchFamily="34" charset="0"/>
              <a:buNone/>
            </a:pPr>
            <a:r>
              <a:rPr lang="de-DE" dirty="0"/>
              <a:t>Zweite Ebene</a:t>
            </a:r>
          </a:p>
          <a:p>
            <a:pPr marL="0" lvl="2" indent="0" algn="l" defTabSz="685800" rtl="0" eaLnBrk="1" latinLnBrk="0" hangingPunct="1">
              <a:lnSpc>
                <a:spcPct val="90000"/>
              </a:lnSpc>
              <a:spcBef>
                <a:spcPts val="0"/>
              </a:spcBef>
              <a:buFont typeface="Wingdings" panose="05000000000000000000" pitchFamily="2" charset="2"/>
              <a:buNone/>
            </a:pPr>
            <a:r>
              <a:rPr lang="de-DE" dirty="0"/>
              <a:t>Dritte Ebene</a:t>
            </a:r>
          </a:p>
          <a:p>
            <a:pPr lvl="3"/>
            <a:r>
              <a:rPr lang="de-DE" dirty="0"/>
              <a:t>Vierte Ebene</a:t>
            </a:r>
          </a:p>
          <a:p>
            <a:pPr lvl="4"/>
            <a:r>
              <a:rPr lang="de-DE" dirty="0"/>
              <a:t>Fünfte Ebene</a:t>
            </a:r>
            <a:endParaRPr lang="de-AT" dirty="0"/>
          </a:p>
        </p:txBody>
      </p:sp>
      <p:sp>
        <p:nvSpPr>
          <p:cNvPr id="9" name="Inhaltsplatzhalter 4">
            <a:extLst>
              <a:ext uri="{FF2B5EF4-FFF2-40B4-BE49-F238E27FC236}">
                <a16:creationId xmlns:a16="http://schemas.microsoft.com/office/drawing/2014/main" id="{719031FF-3F8D-459B-9F7B-5EA6CA36E8C8}"/>
              </a:ext>
            </a:extLst>
          </p:cNvPr>
          <p:cNvSpPr>
            <a:spLocks noGrp="1"/>
          </p:cNvSpPr>
          <p:nvPr>
            <p:ph sz="quarter" idx="14"/>
          </p:nvPr>
        </p:nvSpPr>
        <p:spPr>
          <a:xfrm>
            <a:off x="471488" y="8067644"/>
            <a:ext cx="5929312" cy="1253068"/>
          </a:xfrm>
        </p:spPr>
        <p:txBody>
          <a:bodyPr/>
          <a:lstStyle>
            <a:lvl1pPr marL="0" indent="0" algn="ctr">
              <a:buNone/>
              <a:defRPr lang="de-DE" sz="1600" kern="1200" dirty="0" smtClean="0">
                <a:solidFill>
                  <a:srgbClr val="6FA931"/>
                </a:solidFill>
                <a:latin typeface="+mn-lt"/>
                <a:ea typeface="+mn-ea"/>
                <a:cs typeface="+mn-cs"/>
              </a:defRPr>
            </a:lvl1pPr>
            <a:lvl2pPr>
              <a:defRPr lang="de-DE" sz="1400" kern="1200" dirty="0" smtClean="0">
                <a:solidFill>
                  <a:schemeClr val="bg2">
                    <a:lumMod val="50000"/>
                  </a:schemeClr>
                </a:solidFill>
                <a:latin typeface="+mn-lt"/>
                <a:ea typeface="+mn-ea"/>
                <a:cs typeface="+mn-cs"/>
              </a:defRPr>
            </a:lvl2pPr>
            <a:lvl3pPr>
              <a:defRPr lang="de-DE" sz="1100" kern="1200" dirty="0" smtClean="0">
                <a:solidFill>
                  <a:schemeClr val="bg2">
                    <a:lumMod val="25000"/>
                  </a:schemeClr>
                </a:solidFill>
                <a:latin typeface="+mn-lt"/>
                <a:ea typeface="+mn-ea"/>
                <a:cs typeface="+mn-cs"/>
              </a:defRPr>
            </a:lvl3pPr>
            <a:lvl4pPr marL="293688" indent="-285750">
              <a:defRPr lang="de-DE" sz="1100" kern="1200" dirty="0" smtClean="0">
                <a:solidFill>
                  <a:schemeClr val="bg2">
                    <a:lumMod val="25000"/>
                  </a:schemeClr>
                </a:solidFill>
                <a:latin typeface="+mn-lt"/>
                <a:ea typeface="+mn-ea"/>
                <a:cs typeface="+mn-cs"/>
              </a:defRPr>
            </a:lvl4pPr>
            <a:lvl5pPr>
              <a:defRPr lang="de-AT" sz="1100" kern="1200" dirty="0">
                <a:solidFill>
                  <a:schemeClr val="bg2">
                    <a:lumMod val="25000"/>
                  </a:schemeClr>
                </a:solidFill>
                <a:latin typeface="+mn-lt"/>
                <a:ea typeface="+mn-ea"/>
                <a:cs typeface="+mn-cs"/>
              </a:defRPr>
            </a:lvl5pPr>
          </a:lstStyle>
          <a:p>
            <a:pPr marL="0" lvl="0" indent="0" algn="ctr" defTabSz="685800" rtl="0" eaLnBrk="1" latinLnBrk="0" hangingPunct="1">
              <a:lnSpc>
                <a:spcPct val="90000"/>
              </a:lnSpc>
              <a:spcBef>
                <a:spcPts val="600"/>
              </a:spcBef>
              <a:spcAft>
                <a:spcPts val="600"/>
              </a:spcAft>
              <a:buFont typeface="Arial" panose="020B0604020202020204" pitchFamily="34" charset="0"/>
              <a:buNone/>
            </a:pPr>
            <a:r>
              <a:rPr lang="de-DE" dirty="0"/>
              <a:t>Formatvorlagen des Textmasters bearbeiten</a:t>
            </a:r>
          </a:p>
          <a:p>
            <a:pPr marL="0" lvl="1" indent="0" algn="l" defTabSz="685800" rtl="0" eaLnBrk="1" latinLnBrk="0" hangingPunct="1">
              <a:lnSpc>
                <a:spcPct val="90000"/>
              </a:lnSpc>
              <a:spcBef>
                <a:spcPts val="300"/>
              </a:spcBef>
              <a:spcAft>
                <a:spcPts val="300"/>
              </a:spcAft>
              <a:buFont typeface="Arial" panose="020B0604020202020204" pitchFamily="34" charset="0"/>
              <a:buNone/>
            </a:pPr>
            <a:r>
              <a:rPr lang="de-DE" dirty="0"/>
              <a:t>Zweite Ebene</a:t>
            </a:r>
          </a:p>
          <a:p>
            <a:pPr marL="0" lvl="2" indent="0" algn="l" defTabSz="685800" rtl="0" eaLnBrk="1" latinLnBrk="0" hangingPunct="1">
              <a:lnSpc>
                <a:spcPct val="90000"/>
              </a:lnSpc>
              <a:spcBef>
                <a:spcPts val="0"/>
              </a:spcBef>
              <a:spcAft>
                <a:spcPts val="0"/>
              </a:spcAft>
              <a:buFont typeface="Wingdings" panose="05000000000000000000" pitchFamily="2" charset="2"/>
              <a:buNone/>
            </a:pPr>
            <a:r>
              <a:rPr lang="de-DE" dirty="0"/>
              <a:t>Dritte Ebene</a:t>
            </a:r>
          </a:p>
          <a:p>
            <a:pPr marL="179388" lvl="3" indent="-171450" algn="l" defTabSz="685800" rtl="0" eaLnBrk="1" latinLnBrk="0" hangingPunct="1">
              <a:lnSpc>
                <a:spcPct val="90000"/>
              </a:lnSpc>
              <a:spcBef>
                <a:spcPts val="0"/>
              </a:spcBef>
              <a:buFont typeface="Wingdings" panose="05000000000000000000" pitchFamily="2" charset="2"/>
              <a:buChar char="ü"/>
            </a:pPr>
            <a:r>
              <a:rPr lang="de-DE" dirty="0"/>
              <a:t>Vierte Ebene</a:t>
            </a:r>
          </a:p>
          <a:p>
            <a:pPr marL="179388" lvl="4" indent="0" algn="l" defTabSz="685800" rtl="0" eaLnBrk="1" latinLnBrk="0" hangingPunct="1">
              <a:lnSpc>
                <a:spcPct val="90000"/>
              </a:lnSpc>
              <a:spcBef>
                <a:spcPts val="0"/>
              </a:spcBef>
              <a:buFont typeface="Arial" panose="020B0604020202020204" pitchFamily="34" charset="0"/>
              <a:buNone/>
            </a:pPr>
            <a:r>
              <a:rPr lang="de-DE" dirty="0"/>
              <a:t>Fünfte Ebene</a:t>
            </a:r>
            <a:endParaRPr lang="de-AT" dirty="0"/>
          </a:p>
        </p:txBody>
      </p:sp>
      <p:sp>
        <p:nvSpPr>
          <p:cNvPr id="10" name="Slide Number Placeholder 5">
            <a:extLst>
              <a:ext uri="{FF2B5EF4-FFF2-40B4-BE49-F238E27FC236}">
                <a16:creationId xmlns:a16="http://schemas.microsoft.com/office/drawing/2014/main" id="{C18878CF-333B-407A-8C5A-C1348BC37515}"/>
              </a:ext>
            </a:extLst>
          </p:cNvPr>
          <p:cNvSpPr>
            <a:spLocks noGrp="1"/>
          </p:cNvSpPr>
          <p:nvPr>
            <p:ph type="sldNum" sz="quarter" idx="15"/>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spTree>
    <p:extLst>
      <p:ext uri="{BB962C8B-B14F-4D97-AF65-F5344CB8AC3E}">
        <p14:creationId xmlns:p14="http://schemas.microsoft.com/office/powerpoint/2010/main" val="50539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71488" y="800099"/>
            <a:ext cx="5915025" cy="1077687"/>
          </a:xfrm>
          <a:prstGeom prst="rect">
            <a:avLst/>
          </a:prstGeom>
        </p:spPr>
        <p:txBody>
          <a:bodyPr/>
          <a:lstStyle/>
          <a:p>
            <a:r>
              <a:rPr lang="de-DE" dirty="0"/>
              <a:t>Titelmasterformat durch Klicken bearbeiten</a:t>
            </a:r>
            <a:endParaRPr lang="en-US" dirty="0"/>
          </a:p>
        </p:txBody>
      </p:sp>
      <p:sp>
        <p:nvSpPr>
          <p:cNvPr id="6" name="Slide Number Placeholder 5">
            <a:extLst>
              <a:ext uri="{FF2B5EF4-FFF2-40B4-BE49-F238E27FC236}">
                <a16:creationId xmlns:a16="http://schemas.microsoft.com/office/drawing/2014/main" id="{EE55F009-3122-4246-BA9A-CE6AD76C2E3D}"/>
              </a:ext>
            </a:extLst>
          </p:cNvPr>
          <p:cNvSpPr>
            <a:spLocks noGrp="1"/>
          </p:cNvSpPr>
          <p:nvPr>
            <p:ph type="sldNum" sz="quarter" idx="12"/>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spTree>
    <p:extLst>
      <p:ext uri="{BB962C8B-B14F-4D97-AF65-F5344CB8AC3E}">
        <p14:creationId xmlns:p14="http://schemas.microsoft.com/office/powerpoint/2010/main" val="94782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hyperlink" Target="http://creativecommons.org/licenses/by-sa/4.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8" y="2235201"/>
            <a:ext cx="5915025" cy="707813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a:extLst>
              <a:ext uri="{FF2B5EF4-FFF2-40B4-BE49-F238E27FC236}">
                <a16:creationId xmlns:a16="http://schemas.microsoft.com/office/drawing/2014/main" id="{F21C97BC-1C2E-4CBC-8883-ED701DA8484D}"/>
              </a:ext>
            </a:extLst>
          </p:cNvPr>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71269"/>
          <a:stretch/>
        </p:blipFill>
        <p:spPr bwMode="auto">
          <a:xfrm>
            <a:off x="314537" y="0"/>
            <a:ext cx="6228926" cy="379214"/>
          </a:xfrm>
          <a:prstGeom prst="rect">
            <a:avLst/>
          </a:prstGeom>
          <a:ln>
            <a:noFill/>
          </a:ln>
          <a:extLst>
            <a:ext uri="{53640926-AAD7-44D8-BBD7-CCE9431645EC}">
              <a14:shadowObscured xmlns:a14="http://schemas.microsoft.com/office/drawing/2010/main"/>
            </a:ext>
          </a:extLst>
        </p:spPr>
      </p:pic>
      <p:sp>
        <p:nvSpPr>
          <p:cNvPr id="10" name="Titelplatzhalter 9">
            <a:extLst>
              <a:ext uri="{FF2B5EF4-FFF2-40B4-BE49-F238E27FC236}">
                <a16:creationId xmlns:a16="http://schemas.microsoft.com/office/drawing/2014/main" id="{6C53D376-072C-4910-A6AC-B673517332BD}"/>
              </a:ext>
            </a:extLst>
          </p:cNvPr>
          <p:cNvSpPr>
            <a:spLocks noGrp="1"/>
          </p:cNvSpPr>
          <p:nvPr>
            <p:ph type="title"/>
          </p:nvPr>
        </p:nvSpPr>
        <p:spPr>
          <a:xfrm>
            <a:off x="471488" y="927947"/>
            <a:ext cx="5915025" cy="1133686"/>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19" name="Fußzeilenplatzhalter 4">
            <a:extLst>
              <a:ext uri="{FF2B5EF4-FFF2-40B4-BE49-F238E27FC236}">
                <a16:creationId xmlns:a16="http://schemas.microsoft.com/office/drawing/2014/main" id="{652B0598-0EF5-4447-9D13-002936AF1C38}"/>
              </a:ext>
            </a:extLst>
          </p:cNvPr>
          <p:cNvSpPr txBox="1">
            <a:spLocks/>
          </p:cNvSpPr>
          <p:nvPr userDrawn="1"/>
        </p:nvSpPr>
        <p:spPr>
          <a:xfrm>
            <a:off x="2375033" y="432641"/>
            <a:ext cx="2107934" cy="218907"/>
          </a:xfrm>
          <a:prstGeom prst="rect">
            <a:avLst/>
          </a:prstGeom>
        </p:spPr>
        <p:txBody>
          <a:bodyPr vert="horz" lIns="36000" tIns="37148" rIns="74295" bIns="37148" rtlCol="0" anchor="ctr">
            <a:no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1050" dirty="0"/>
              <a:t>Denken lernen, Probleme lösen</a:t>
            </a:r>
          </a:p>
        </p:txBody>
      </p:sp>
      <p:cxnSp>
        <p:nvCxnSpPr>
          <p:cNvPr id="21" name="Gerader Verbinder 20">
            <a:extLst>
              <a:ext uri="{FF2B5EF4-FFF2-40B4-BE49-F238E27FC236}">
                <a16:creationId xmlns:a16="http://schemas.microsoft.com/office/drawing/2014/main" id="{13787973-4D91-401D-A7C8-FCDD78CA594B}"/>
              </a:ext>
            </a:extLst>
          </p:cNvPr>
          <p:cNvCxnSpPr/>
          <p:nvPr userDrawn="1"/>
        </p:nvCxnSpPr>
        <p:spPr>
          <a:xfrm>
            <a:off x="471488" y="9311032"/>
            <a:ext cx="5915025" cy="0"/>
          </a:xfrm>
          <a:prstGeom prst="line">
            <a:avLst/>
          </a:prstGeom>
          <a:ln w="25400">
            <a:solidFill>
              <a:srgbClr val="6FA931"/>
            </a:solidFill>
          </a:ln>
        </p:spPr>
        <p:style>
          <a:lnRef idx="3">
            <a:schemeClr val="accent6"/>
          </a:lnRef>
          <a:fillRef idx="0">
            <a:schemeClr val="accent6"/>
          </a:fillRef>
          <a:effectRef idx="2">
            <a:schemeClr val="accent6"/>
          </a:effectRef>
          <a:fontRef idx="minor">
            <a:schemeClr val="tx1"/>
          </a:fontRef>
        </p:style>
      </p:cxnSp>
      <p:pic>
        <p:nvPicPr>
          <p:cNvPr id="22" name="Grafik 21">
            <a:extLst>
              <a:ext uri="{FF2B5EF4-FFF2-40B4-BE49-F238E27FC236}">
                <a16:creationId xmlns:a16="http://schemas.microsoft.com/office/drawing/2014/main" id="{F9661C09-EF00-45F0-B73A-E418C114A3D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1488" y="432641"/>
            <a:ext cx="674659" cy="360000"/>
          </a:xfrm>
          <a:prstGeom prst="rect">
            <a:avLst/>
          </a:prstGeom>
        </p:spPr>
      </p:pic>
      <p:sp>
        <p:nvSpPr>
          <p:cNvPr id="23" name="Textplatzhalter 9">
            <a:extLst>
              <a:ext uri="{FF2B5EF4-FFF2-40B4-BE49-F238E27FC236}">
                <a16:creationId xmlns:a16="http://schemas.microsoft.com/office/drawing/2014/main" id="{08FA78A4-0578-4978-A319-B0D0BA90902B}"/>
              </a:ext>
            </a:extLst>
          </p:cNvPr>
          <p:cNvSpPr txBox="1">
            <a:spLocks/>
          </p:cNvSpPr>
          <p:nvPr userDrawn="1"/>
        </p:nvSpPr>
        <p:spPr>
          <a:xfrm>
            <a:off x="1371600" y="9423400"/>
            <a:ext cx="4114799" cy="212725"/>
          </a:xfrm>
          <a:prstGeom prst="rect">
            <a:avLst/>
          </a:prstGeom>
        </p:spPr>
        <p:txBody>
          <a:bodyP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bg2">
                    <a:lumMod val="50000"/>
                  </a:schemeClr>
                </a:solidFill>
                <a:latin typeface="+mn-lt"/>
                <a:ea typeface="+mn-ea"/>
                <a:cs typeface="+mn-cs"/>
              </a:defRPr>
            </a:lvl1pPr>
            <a:lvl2pPr marL="7937" indent="0" algn="l" defTabSz="685800" rtl="0" eaLnBrk="1" latinLnBrk="0" hangingPunct="1">
              <a:lnSpc>
                <a:spcPct val="90000"/>
              </a:lnSpc>
              <a:spcBef>
                <a:spcPts val="375"/>
              </a:spcBef>
              <a:buFont typeface="Wingdings" panose="05000000000000000000" pitchFamily="2" charset="2"/>
              <a:buNone/>
              <a:defRPr sz="1500" kern="1200">
                <a:solidFill>
                  <a:schemeClr val="bg2">
                    <a:lumMod val="50000"/>
                  </a:schemeClr>
                </a:solidFill>
                <a:latin typeface="+mn-lt"/>
                <a:ea typeface="+mn-ea"/>
                <a:cs typeface="+mn-cs"/>
              </a:defRPr>
            </a:lvl2pPr>
            <a:lvl3pPr marL="793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3pPr>
            <a:lvl4pPr marL="179388" indent="-171450" algn="l" defTabSz="685800" rtl="0" eaLnBrk="1" latinLnBrk="0" hangingPunct="1">
              <a:lnSpc>
                <a:spcPct val="90000"/>
              </a:lnSpc>
              <a:spcBef>
                <a:spcPts val="375"/>
              </a:spcBef>
              <a:buFont typeface="Wingdings" panose="05000000000000000000" pitchFamily="2" charset="2"/>
              <a:buChar char="ü"/>
              <a:defRPr sz="1100" kern="1200">
                <a:solidFill>
                  <a:schemeClr val="bg2">
                    <a:lumMod val="50000"/>
                  </a:schemeClr>
                </a:solidFill>
                <a:latin typeface="+mn-lt"/>
                <a:ea typeface="+mn-ea"/>
                <a:cs typeface="+mn-cs"/>
              </a:defRPr>
            </a:lvl4pPr>
            <a:lvl5pPr marL="17938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err="1"/>
              <a:t>Metamophose</a:t>
            </a:r>
            <a:r>
              <a:rPr lang="de-DE" dirty="0"/>
              <a:t> - Von der Kaulquappe zum Frosch</a:t>
            </a:r>
          </a:p>
        </p:txBody>
      </p:sp>
      <p:pic>
        <p:nvPicPr>
          <p:cNvPr id="5" name="Grafik 4">
            <a:extLst>
              <a:ext uri="{FF2B5EF4-FFF2-40B4-BE49-F238E27FC236}">
                <a16:creationId xmlns:a16="http://schemas.microsoft.com/office/drawing/2014/main" id="{873C16BC-4368-4AAB-8634-2F49A9686C7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58586" y="382942"/>
            <a:ext cx="285027" cy="295584"/>
          </a:xfrm>
          <a:prstGeom prst="rect">
            <a:avLst/>
          </a:prstGeom>
        </p:spPr>
      </p:pic>
      <p:pic>
        <p:nvPicPr>
          <p:cNvPr id="8" name="Grafik 7">
            <a:extLst>
              <a:ext uri="{FF2B5EF4-FFF2-40B4-BE49-F238E27FC236}">
                <a16:creationId xmlns:a16="http://schemas.microsoft.com/office/drawing/2014/main" id="{62E3F44F-ABEB-4A02-98FC-0AF85E4F642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083934" y="357970"/>
            <a:ext cx="302579" cy="302579"/>
          </a:xfrm>
          <a:prstGeom prst="rect">
            <a:avLst/>
          </a:prstGeom>
        </p:spPr>
      </p:pic>
      <p:sp>
        <p:nvSpPr>
          <p:cNvPr id="24" name="Slide Number Placeholder 5">
            <a:extLst>
              <a:ext uri="{FF2B5EF4-FFF2-40B4-BE49-F238E27FC236}">
                <a16:creationId xmlns:a16="http://schemas.microsoft.com/office/drawing/2014/main" id="{877BE54D-0D80-4A61-AB8C-34B6EF86E5F8}"/>
              </a:ext>
            </a:extLst>
          </p:cNvPr>
          <p:cNvSpPr>
            <a:spLocks noGrp="1"/>
          </p:cNvSpPr>
          <p:nvPr>
            <p:ph type="sldNum" sz="quarter" idx="4"/>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pic>
        <p:nvPicPr>
          <p:cNvPr id="25" name="Grafik 24" descr="Creative Commons Lizenzvertrag">
            <a:hlinkClick r:id="rId13"/>
            <a:extLst>
              <a:ext uri="{FF2B5EF4-FFF2-40B4-BE49-F238E27FC236}">
                <a16:creationId xmlns:a16="http://schemas.microsoft.com/office/drawing/2014/main" id="{CA61DD50-112A-48B4-A64D-6730EC54BA0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1488" y="9465110"/>
            <a:ext cx="468000" cy="158438"/>
          </a:xfrm>
          <a:prstGeom prst="rect">
            <a:avLst/>
          </a:prstGeom>
          <a:noFill/>
          <a:ln>
            <a:noFill/>
          </a:ln>
        </p:spPr>
      </p:pic>
    </p:spTree>
    <p:extLst>
      <p:ext uri="{BB962C8B-B14F-4D97-AF65-F5344CB8AC3E}">
        <p14:creationId xmlns:p14="http://schemas.microsoft.com/office/powerpoint/2010/main" val="3169501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5" r:id="rId6"/>
    <p:sldLayoutId id="2147483678" r:id="rId7"/>
  </p:sldLayoutIdLst>
  <p:hf sldNum="0" hdr="0"/>
  <p:txStyles>
    <p:titleStyle>
      <a:lvl1pPr algn="ctr" defTabSz="685800" rtl="0" eaLnBrk="1" latinLnBrk="0" hangingPunct="1">
        <a:lnSpc>
          <a:spcPct val="90000"/>
        </a:lnSpc>
        <a:spcBef>
          <a:spcPct val="0"/>
        </a:spcBef>
        <a:buNone/>
        <a:defRPr sz="3200" kern="1200">
          <a:solidFill>
            <a:srgbClr val="6FA93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kern="1200">
          <a:solidFill>
            <a:srgbClr val="6FA931"/>
          </a:solidFill>
          <a:latin typeface="+mn-lt"/>
          <a:ea typeface="+mn-ea"/>
          <a:cs typeface="+mn-cs"/>
        </a:defRPr>
      </a:lvl1pPr>
      <a:lvl2pPr marL="7937" indent="0" algn="l" defTabSz="685800" rtl="0" eaLnBrk="1" latinLnBrk="0" hangingPunct="1">
        <a:lnSpc>
          <a:spcPct val="90000"/>
        </a:lnSpc>
        <a:spcBef>
          <a:spcPts val="375"/>
        </a:spcBef>
        <a:buFont typeface="Wingdings" panose="05000000000000000000" pitchFamily="2" charset="2"/>
        <a:buNone/>
        <a:defRPr sz="1500" kern="1200">
          <a:solidFill>
            <a:schemeClr val="bg2">
              <a:lumMod val="50000"/>
            </a:schemeClr>
          </a:solidFill>
          <a:latin typeface="+mn-lt"/>
          <a:ea typeface="+mn-ea"/>
          <a:cs typeface="+mn-cs"/>
        </a:defRPr>
      </a:lvl2pPr>
      <a:lvl3pPr marL="793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3pPr>
      <a:lvl4pPr marL="179388" indent="-171450" algn="l" defTabSz="685800" rtl="0" eaLnBrk="1" latinLnBrk="0" hangingPunct="1">
        <a:lnSpc>
          <a:spcPct val="90000"/>
        </a:lnSpc>
        <a:spcBef>
          <a:spcPts val="375"/>
        </a:spcBef>
        <a:buFont typeface="Wingdings" panose="05000000000000000000" pitchFamily="2" charset="2"/>
        <a:buChar char="ü"/>
        <a:defRPr sz="1100" kern="1200">
          <a:solidFill>
            <a:schemeClr val="bg2">
              <a:lumMod val="50000"/>
            </a:schemeClr>
          </a:solidFill>
          <a:latin typeface="+mn-lt"/>
          <a:ea typeface="+mn-ea"/>
          <a:cs typeface="+mn-cs"/>
        </a:defRPr>
      </a:lvl4pPr>
      <a:lvl5pPr marL="17938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hyperlink" Target="http://creativecommons.org/licenses/by-sa/4.0/"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zli.phwien.ac.at/" TargetMode="External"/><Relationship Id="rId5" Type="http://schemas.openxmlformats.org/officeDocument/2006/relationships/hyperlink" Target="https://eis.eeducation.at/" TargetMode="External"/><Relationship Id="rId4" Type="http://schemas.openxmlformats.org/officeDocument/2006/relationships/hyperlink" Target="http://www.pixabay.com/" TargetMode="External"/><Relationship Id="rId9"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hyperlink" Target="http://eis.eeducation.at/" TargetMode="External"/><Relationship Id="rId2" Type="http://schemas.openxmlformats.org/officeDocument/2006/relationships/hyperlink" Target="https://padlet.com/eis/frosch" TargetMode="External"/><Relationship Id="rId1" Type="http://schemas.openxmlformats.org/officeDocument/2006/relationships/slideLayout" Target="../slideLayouts/slideLayout2.xml"/><Relationship Id="rId4" Type="http://schemas.openxmlformats.org/officeDocument/2006/relationships/hyperlink" Target="https://creativecommons.org/licenses/by-sa/4.0/deed.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adlet.com/eis/frosch" TargetMode="External"/><Relationship Id="rId2" Type="http://schemas.openxmlformats.org/officeDocument/2006/relationships/hyperlink" Target="https://youtu.be/7NhA9SHunKs"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padlet.com/eis/frosch" TargetMode="External"/><Relationship Id="rId2" Type="http://schemas.openxmlformats.org/officeDocument/2006/relationships/hyperlink" Target="https://youtu.be/7NhA9SHunK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35DB1A55-A46D-4255-AED5-B007180FA51F}"/>
              </a:ext>
            </a:extLst>
          </p:cNvPr>
          <p:cNvSpPr>
            <a:spLocks noGrp="1"/>
          </p:cNvSpPr>
          <p:nvPr>
            <p:ph type="body" sz="quarter" idx="11"/>
          </p:nvPr>
        </p:nvSpPr>
        <p:spPr/>
        <p:txBody>
          <a:bodyPr/>
          <a:lstStyle/>
          <a:p>
            <a:r>
              <a:rPr lang="de-DE" dirty="0"/>
              <a:t>Workshop mit Lego </a:t>
            </a:r>
            <a:r>
              <a:rPr lang="de-DE" dirty="0" err="1"/>
              <a:t>WeDo</a:t>
            </a:r>
            <a:r>
              <a:rPr lang="de-DE" dirty="0"/>
              <a:t> 2.0</a:t>
            </a:r>
          </a:p>
        </p:txBody>
      </p:sp>
      <p:sp>
        <p:nvSpPr>
          <p:cNvPr id="7" name="Textplatzhalter 6">
            <a:extLst>
              <a:ext uri="{FF2B5EF4-FFF2-40B4-BE49-F238E27FC236}">
                <a16:creationId xmlns:a16="http://schemas.microsoft.com/office/drawing/2014/main" id="{BB88323C-5B76-4CFB-8E13-7AA1FE4531D7}"/>
              </a:ext>
            </a:extLst>
          </p:cNvPr>
          <p:cNvSpPr>
            <a:spLocks noGrp="1"/>
          </p:cNvSpPr>
          <p:nvPr>
            <p:ph type="body" sz="quarter" idx="12"/>
          </p:nvPr>
        </p:nvSpPr>
        <p:spPr/>
        <p:txBody>
          <a:bodyPr/>
          <a:lstStyle/>
          <a:p>
            <a:r>
              <a:rPr lang="de-DE" dirty="0"/>
              <a:t>Lernmaterialien und begleitende Hinweise</a:t>
            </a:r>
          </a:p>
        </p:txBody>
      </p:sp>
      <p:sp>
        <p:nvSpPr>
          <p:cNvPr id="8" name="Textplatzhalter 7">
            <a:extLst>
              <a:ext uri="{FF2B5EF4-FFF2-40B4-BE49-F238E27FC236}">
                <a16:creationId xmlns:a16="http://schemas.microsoft.com/office/drawing/2014/main" id="{166AB077-79DB-4DF7-B1E1-1248425E4DCE}"/>
              </a:ext>
            </a:extLst>
          </p:cNvPr>
          <p:cNvSpPr>
            <a:spLocks noGrp="1"/>
          </p:cNvSpPr>
          <p:nvPr>
            <p:ph type="body" sz="quarter" idx="13"/>
          </p:nvPr>
        </p:nvSpPr>
        <p:spPr/>
        <p:txBody>
          <a:bodyPr>
            <a:normAutofit fontScale="92500"/>
          </a:bodyPr>
          <a:lstStyle/>
          <a:p>
            <a:r>
              <a:rPr lang="de-DE" dirty="0"/>
              <a:t>Metamorphose</a:t>
            </a:r>
          </a:p>
          <a:p>
            <a:r>
              <a:rPr lang="de-DE" dirty="0"/>
              <a:t>Von der Kaulquappe zum Frosch</a:t>
            </a:r>
          </a:p>
        </p:txBody>
      </p:sp>
      <p:pic>
        <p:nvPicPr>
          <p:cNvPr id="14" name="Bildplatzhalter 13">
            <a:extLst>
              <a:ext uri="{FF2B5EF4-FFF2-40B4-BE49-F238E27FC236}">
                <a16:creationId xmlns:a16="http://schemas.microsoft.com/office/drawing/2014/main" id="{6E61DF6F-2BD9-4F7A-A9C4-8EE8231D4C80}"/>
              </a:ext>
            </a:extLst>
          </p:cNvPr>
          <p:cNvPicPr>
            <a:picLocks noGrp="1" noChangeAspect="1"/>
          </p:cNvPicPr>
          <p:nvPr>
            <p:ph type="pic" sz="quarter" idx="14"/>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0376" b="10376"/>
          <a:stretch/>
        </p:blipFill>
        <p:spPr>
          <a:prstGeom prst="rect">
            <a:avLst/>
          </a:prstGeom>
        </p:spPr>
      </p:pic>
      <p:sp>
        <p:nvSpPr>
          <p:cNvPr id="15" name="Textplatzhalter 14">
            <a:extLst>
              <a:ext uri="{FF2B5EF4-FFF2-40B4-BE49-F238E27FC236}">
                <a16:creationId xmlns:a16="http://schemas.microsoft.com/office/drawing/2014/main" id="{6B06962C-427A-4E7F-BA37-BEFFD1623E69}"/>
              </a:ext>
            </a:extLst>
          </p:cNvPr>
          <p:cNvSpPr>
            <a:spLocks noGrp="1"/>
          </p:cNvSpPr>
          <p:nvPr>
            <p:ph type="body" sz="quarter" idx="15"/>
          </p:nvPr>
        </p:nvSpPr>
        <p:spPr/>
        <p:txBody>
          <a:bodyPr/>
          <a:lstStyle/>
          <a:p>
            <a:r>
              <a:rPr lang="de-DE" dirty="0">
                <a:hlinkClick r:id="rId4"/>
              </a:rPr>
              <a:t>http://www.pixabay.com</a:t>
            </a:r>
            <a:endParaRPr lang="de-DE" dirty="0"/>
          </a:p>
          <a:p>
            <a:endParaRPr lang="de-DE" dirty="0"/>
          </a:p>
        </p:txBody>
      </p:sp>
      <p:grpSp>
        <p:nvGrpSpPr>
          <p:cNvPr id="10" name="Gruppieren 9">
            <a:extLst>
              <a:ext uri="{FF2B5EF4-FFF2-40B4-BE49-F238E27FC236}">
                <a16:creationId xmlns:a16="http://schemas.microsoft.com/office/drawing/2014/main" id="{EAE33368-C642-4849-9F6C-68E4071E1A72}"/>
              </a:ext>
            </a:extLst>
          </p:cNvPr>
          <p:cNvGrpSpPr/>
          <p:nvPr/>
        </p:nvGrpSpPr>
        <p:grpSpPr>
          <a:xfrm>
            <a:off x="646134" y="8586046"/>
            <a:ext cx="5702482" cy="548640"/>
            <a:chOff x="628649" y="8473447"/>
            <a:chExt cx="5702482" cy="548640"/>
          </a:xfrm>
          <a:solidFill>
            <a:srgbClr val="48B7CA">
              <a:alpha val="50000"/>
            </a:srgbClr>
          </a:solidFill>
        </p:grpSpPr>
        <p:sp>
          <p:nvSpPr>
            <p:cNvPr id="11" name="Rechteck 10">
              <a:extLst>
                <a:ext uri="{FF2B5EF4-FFF2-40B4-BE49-F238E27FC236}">
                  <a16:creationId xmlns:a16="http://schemas.microsoft.com/office/drawing/2014/main" id="{92F39710-1A40-488F-BC07-DC0C6B7D39CE}"/>
                </a:ext>
              </a:extLst>
            </p:cNvPr>
            <p:cNvSpPr/>
            <p:nvPr/>
          </p:nvSpPr>
          <p:spPr>
            <a:xfrm>
              <a:off x="628649" y="8473447"/>
              <a:ext cx="5702482" cy="548640"/>
            </a:xfrm>
            <a:prstGeom prst="rect">
              <a:avLst/>
            </a:prstGeom>
            <a:grpFill/>
            <a:ln w="28575">
              <a:noFill/>
            </a:ln>
            <a:effectLst>
              <a:softEdge rad="12700"/>
            </a:effectLst>
          </p:spPr>
          <p:style>
            <a:lnRef idx="2">
              <a:schemeClr val="accent3"/>
            </a:lnRef>
            <a:fillRef idx="1">
              <a:schemeClr val="lt1"/>
            </a:fillRef>
            <a:effectRef idx="0">
              <a:schemeClr val="accent3"/>
            </a:effectRef>
            <a:fontRef idx="minor">
              <a:schemeClr val="dk1"/>
            </a:fontRef>
          </p:style>
          <p:txBody>
            <a:bodyPr rtlCol="0" anchor="ctr"/>
            <a:lstStyle/>
            <a:p>
              <a:pPr marL="936000"/>
              <a:r>
                <a:rPr lang="de-AT" sz="800" dirty="0"/>
                <a:t>Das Lernmaterial </a:t>
              </a:r>
              <a:r>
                <a:rPr lang="de-AT" sz="800" i="1" dirty="0"/>
                <a:t>Metamorphose </a:t>
              </a:r>
              <a:r>
                <a:rPr lang="de-AT" sz="800" dirty="0"/>
                <a:t>wurde im Rahmen des </a:t>
              </a:r>
              <a:r>
                <a:rPr lang="de-AT" sz="800" dirty="0">
                  <a:hlinkClick r:id="rId5"/>
                </a:rPr>
                <a:t>DLPL-Projekts</a:t>
              </a:r>
              <a:r>
                <a:rPr lang="de-AT" sz="800" dirty="0"/>
                <a:t> 2017 vom </a:t>
              </a:r>
              <a:r>
                <a:rPr lang="de-AT" sz="800" dirty="0">
                  <a:hlinkClick r:id="rId6"/>
                </a:rPr>
                <a:t>ZLI der PH Wien</a:t>
              </a:r>
              <a:r>
                <a:rPr lang="de-AT" sz="800" dirty="0"/>
                <a:t> erstellt und steht unter einer </a:t>
              </a:r>
              <a:r>
                <a:rPr lang="de-AT" sz="800" dirty="0">
                  <a:hlinkClick r:id="rId7"/>
                </a:rPr>
                <a:t>Creative Commons-Namensnennung-Weitergabe unter gleichen Bedingungen-International-4.0-Lizenz</a:t>
              </a:r>
              <a:r>
                <a:rPr lang="de-AT" sz="800" dirty="0"/>
                <a:t> kostenlos zur Verfügung.</a:t>
              </a:r>
            </a:p>
          </p:txBody>
        </p:sp>
        <p:pic>
          <p:nvPicPr>
            <p:cNvPr id="12" name="Grafik 11">
              <a:extLst>
                <a:ext uri="{FF2B5EF4-FFF2-40B4-BE49-F238E27FC236}">
                  <a16:creationId xmlns:a16="http://schemas.microsoft.com/office/drawing/2014/main" id="{E30CBA7E-95B3-4D85-9604-5EE0B7D3B987}"/>
                </a:ext>
              </a:extLst>
            </p:cNvPr>
            <p:cNvPicPr>
              <a:picLocks noChangeAspect="1"/>
            </p:cNvPicPr>
            <p:nvPr/>
          </p:nvPicPr>
          <p:blipFill>
            <a:blip r:embed="rId8"/>
            <a:stretch>
              <a:fillRect/>
            </a:stretch>
          </p:blipFill>
          <p:spPr>
            <a:xfrm>
              <a:off x="728254" y="8602315"/>
              <a:ext cx="838200" cy="295275"/>
            </a:xfrm>
            <a:prstGeom prst="rect">
              <a:avLst/>
            </a:prstGeom>
            <a:grpFill/>
          </p:spPr>
        </p:pic>
      </p:grpSp>
      <p:pic>
        <p:nvPicPr>
          <p:cNvPr id="13" name="Grafik 12">
            <a:extLst>
              <a:ext uri="{FF2B5EF4-FFF2-40B4-BE49-F238E27FC236}">
                <a16:creationId xmlns:a16="http://schemas.microsoft.com/office/drawing/2014/main" id="{FC13D6A9-57E4-42CB-BF49-3AAABA691B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0461" y="7495687"/>
            <a:ext cx="1693828" cy="903831"/>
          </a:xfrm>
          <a:prstGeom prst="rect">
            <a:avLst/>
          </a:prstGeom>
        </p:spPr>
      </p:pic>
    </p:spTree>
    <p:extLst>
      <p:ext uri="{BB962C8B-B14F-4D97-AF65-F5344CB8AC3E}">
        <p14:creationId xmlns:p14="http://schemas.microsoft.com/office/powerpoint/2010/main" val="139091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56ED00-7C0F-49AD-A159-6FDF3BF5A0CC}"/>
              </a:ext>
            </a:extLst>
          </p:cNvPr>
          <p:cNvSpPr>
            <a:spLocks noGrp="1"/>
          </p:cNvSpPr>
          <p:nvPr>
            <p:ph idx="1"/>
          </p:nvPr>
        </p:nvSpPr>
        <p:spPr>
          <a:xfrm>
            <a:off x="471488" y="1892300"/>
            <a:ext cx="5915025" cy="7421033"/>
          </a:xfrm>
        </p:spPr>
        <p:txBody>
          <a:bodyPr>
            <a:normAutofit fontScale="70000" lnSpcReduction="20000"/>
          </a:bodyPr>
          <a:lstStyle/>
          <a:p>
            <a:r>
              <a:rPr lang="de-AT" dirty="0"/>
              <a:t>Ziele</a:t>
            </a:r>
          </a:p>
          <a:p>
            <a:pPr marL="342900" indent="-342900">
              <a:spcBef>
                <a:spcPts val="600"/>
              </a:spcBef>
              <a:buFont typeface="Wingdings" panose="05000000000000000000" pitchFamily="2" charset="2"/>
              <a:buChar char="ü"/>
            </a:pPr>
            <a:r>
              <a:rPr lang="de-AT" sz="1200" dirty="0">
                <a:solidFill>
                  <a:schemeClr val="bg2">
                    <a:lumMod val="50000"/>
                  </a:schemeClr>
                </a:solidFill>
              </a:rPr>
              <a:t>Anknüpfen an die Erfahrungswelt „Leben im Teich“ </a:t>
            </a:r>
          </a:p>
          <a:p>
            <a:pPr marL="342900" indent="-342900">
              <a:spcBef>
                <a:spcPts val="600"/>
              </a:spcBef>
              <a:buFont typeface="Wingdings" panose="05000000000000000000" pitchFamily="2" charset="2"/>
              <a:buChar char="ü"/>
            </a:pPr>
            <a:r>
              <a:rPr lang="de-AT" sz="1200" dirty="0">
                <a:solidFill>
                  <a:schemeClr val="bg2">
                    <a:lumMod val="50000"/>
                  </a:schemeClr>
                </a:solidFill>
              </a:rPr>
              <a:t>Stadien der Metamorphose modellieren</a:t>
            </a:r>
          </a:p>
          <a:p>
            <a:pPr marL="342900" indent="-342900">
              <a:spcBef>
                <a:spcPts val="600"/>
              </a:spcBef>
              <a:buFont typeface="Wingdings" panose="05000000000000000000" pitchFamily="2" charset="2"/>
              <a:buChar char="ü"/>
            </a:pPr>
            <a:r>
              <a:rPr lang="de-AT" sz="1200" dirty="0">
                <a:solidFill>
                  <a:schemeClr val="bg2">
                    <a:lumMod val="50000"/>
                  </a:schemeClr>
                </a:solidFill>
              </a:rPr>
              <a:t>Das Thema Bionik erfahrbar machen</a:t>
            </a:r>
          </a:p>
          <a:p>
            <a:pPr marL="342900" indent="-342900">
              <a:spcBef>
                <a:spcPts val="600"/>
              </a:spcBef>
              <a:buFont typeface="Wingdings" panose="05000000000000000000" pitchFamily="2" charset="2"/>
              <a:buChar char="ü"/>
            </a:pPr>
            <a:r>
              <a:rPr lang="de-AT" sz="1200" dirty="0">
                <a:solidFill>
                  <a:schemeClr val="bg2">
                    <a:lumMod val="50000"/>
                  </a:schemeClr>
                </a:solidFill>
              </a:rPr>
              <a:t>Geeignete Befehle zur Fortbewegung programmieren</a:t>
            </a:r>
          </a:p>
          <a:p>
            <a:pPr marL="342900" indent="-342900">
              <a:spcBef>
                <a:spcPts val="600"/>
              </a:spcBef>
              <a:buFont typeface="Wingdings" panose="05000000000000000000" pitchFamily="2" charset="2"/>
              <a:buChar char="ü"/>
            </a:pPr>
            <a:r>
              <a:rPr lang="de-AT" sz="1200" dirty="0">
                <a:solidFill>
                  <a:schemeClr val="bg2">
                    <a:lumMod val="50000"/>
                  </a:schemeClr>
                </a:solidFill>
              </a:rPr>
              <a:t>Das Programm testen und verbessern</a:t>
            </a:r>
          </a:p>
          <a:p>
            <a:pPr marL="342900" indent="-342900">
              <a:spcBef>
                <a:spcPts val="600"/>
              </a:spcBef>
              <a:buFont typeface="Wingdings" panose="05000000000000000000" pitchFamily="2" charset="2"/>
              <a:buChar char="ü"/>
            </a:pPr>
            <a:r>
              <a:rPr lang="de-AT" sz="1200" dirty="0">
                <a:solidFill>
                  <a:schemeClr val="bg2">
                    <a:lumMod val="50000"/>
                  </a:schemeClr>
                </a:solidFill>
              </a:rPr>
              <a:t>Den Frosch Roboter vorstellen </a:t>
            </a:r>
          </a:p>
          <a:p>
            <a:pPr marL="342900" indent="-342900">
              <a:spcBef>
                <a:spcPts val="600"/>
              </a:spcBef>
              <a:buFont typeface="Wingdings" panose="05000000000000000000" pitchFamily="2" charset="2"/>
              <a:buChar char="ü"/>
            </a:pPr>
            <a:r>
              <a:rPr lang="de-AT" sz="1200" dirty="0">
                <a:solidFill>
                  <a:schemeClr val="bg2">
                    <a:lumMod val="50000"/>
                  </a:schemeClr>
                </a:solidFill>
              </a:rPr>
              <a:t>Eigene  Ideen umsetzen, testen, präsentieren und teilen		Vgl. Lego Kurs </a:t>
            </a:r>
            <a:r>
              <a:rPr lang="de-AT" sz="1200" dirty="0"/>
              <a:t>4</a:t>
            </a:r>
            <a:r>
              <a:rPr lang="de-AT" sz="1200" dirty="0">
                <a:solidFill>
                  <a:schemeClr val="bg2">
                    <a:lumMod val="50000"/>
                  </a:schemeClr>
                </a:solidFill>
              </a:rPr>
              <a:t> - Metamorphose	</a:t>
            </a:r>
          </a:p>
          <a:p>
            <a:pPr>
              <a:spcBef>
                <a:spcPts val="600"/>
              </a:spcBef>
            </a:pPr>
            <a:r>
              <a:rPr lang="de-AT" dirty="0"/>
              <a:t>Ressourcen</a:t>
            </a:r>
            <a:r>
              <a:rPr lang="de-AT" dirty="0">
                <a:solidFill>
                  <a:schemeClr val="tx1"/>
                </a:solidFill>
              </a:rPr>
              <a:t>	</a:t>
            </a:r>
          </a:p>
          <a:p>
            <a:pPr marL="342900" indent="-342900">
              <a:spcBef>
                <a:spcPts val="600"/>
              </a:spcBef>
              <a:buFont typeface="Wingdings" panose="05000000000000000000" pitchFamily="2" charset="2"/>
              <a:buChar char="ü"/>
            </a:pPr>
            <a:r>
              <a:rPr lang="de-AT" sz="1200" dirty="0">
                <a:solidFill>
                  <a:schemeClr val="bg2">
                    <a:lumMod val="50000"/>
                  </a:schemeClr>
                </a:solidFill>
              </a:rPr>
              <a:t>6x Wedo 2.0 Box</a:t>
            </a:r>
          </a:p>
          <a:p>
            <a:pPr marL="342900" indent="-342900">
              <a:spcBef>
                <a:spcPts val="600"/>
              </a:spcBef>
              <a:buFont typeface="Wingdings" panose="05000000000000000000" pitchFamily="2" charset="2"/>
              <a:buChar char="ü"/>
            </a:pPr>
            <a:r>
              <a:rPr lang="de-AT" sz="1200" dirty="0">
                <a:solidFill>
                  <a:schemeClr val="bg2">
                    <a:lumMod val="50000"/>
                  </a:schemeClr>
                </a:solidFill>
              </a:rPr>
              <a:t>6x iPad &amp; Lego WeDo App</a:t>
            </a:r>
          </a:p>
          <a:p>
            <a:pPr marL="342900" indent="-342900">
              <a:spcBef>
                <a:spcPts val="600"/>
              </a:spcBef>
              <a:buFont typeface="Wingdings" panose="05000000000000000000" pitchFamily="2" charset="2"/>
              <a:buChar char="ü"/>
            </a:pPr>
            <a:r>
              <a:rPr lang="de-AT" sz="1200" b="1" dirty="0">
                <a:solidFill>
                  <a:schemeClr val="bg2">
                    <a:lumMod val="50000"/>
                  </a:schemeClr>
                </a:solidFill>
              </a:rPr>
              <a:t>Zusatzmaterial: </a:t>
            </a:r>
            <a:r>
              <a:rPr lang="de-AT" sz="1200" dirty="0">
                <a:solidFill>
                  <a:schemeClr val="bg2">
                    <a:lumMod val="50000"/>
                  </a:schemeClr>
                </a:solidFill>
              </a:rPr>
              <a:t>WeDo Quest-Karten &amp; Plakate</a:t>
            </a:r>
          </a:p>
          <a:p>
            <a:pPr marL="342900" indent="-342900">
              <a:spcBef>
                <a:spcPts val="600"/>
              </a:spcBef>
              <a:buFont typeface="Wingdings" panose="05000000000000000000" pitchFamily="2" charset="2"/>
              <a:buChar char="ü"/>
            </a:pPr>
            <a:r>
              <a:rPr lang="de-AT" sz="1200" dirty="0">
                <a:solidFill>
                  <a:schemeClr val="bg2">
                    <a:lumMod val="50000"/>
                  </a:schemeClr>
                </a:solidFill>
              </a:rPr>
              <a:t>WLAN (wenn möglich) </a:t>
            </a:r>
          </a:p>
          <a:p>
            <a:pPr marL="342900" indent="-342900">
              <a:spcBef>
                <a:spcPts val="600"/>
              </a:spcBef>
              <a:buFont typeface="Wingdings" panose="05000000000000000000" pitchFamily="2" charset="2"/>
              <a:buChar char="ü"/>
            </a:pPr>
            <a:r>
              <a:rPr lang="de-AT" sz="1200" b="1" dirty="0">
                <a:solidFill>
                  <a:schemeClr val="bg2">
                    <a:lumMod val="50000"/>
                  </a:schemeClr>
                </a:solidFill>
              </a:rPr>
              <a:t>Padlet Pinnwand </a:t>
            </a:r>
            <a:r>
              <a:rPr lang="de-AT" sz="1200" dirty="0">
                <a:solidFill>
                  <a:schemeClr val="bg2">
                    <a:lumMod val="50000"/>
                  </a:schemeClr>
                </a:solidFill>
              </a:rPr>
              <a:t>– Kursangebote </a:t>
            </a:r>
            <a:r>
              <a:rPr lang="de-AT" sz="1050" dirty="0">
                <a:solidFill>
                  <a:schemeClr val="bg2">
                    <a:lumMod val="50000"/>
                  </a:schemeClr>
                </a:solidFill>
                <a:hlinkClick r:id="rId2"/>
              </a:rPr>
              <a:t>https://padlet.com/eis/frosch</a:t>
            </a:r>
            <a:endParaRPr lang="de-AT" sz="1050" dirty="0">
              <a:solidFill>
                <a:schemeClr val="bg2">
                  <a:lumMod val="50000"/>
                </a:schemeClr>
              </a:solidFill>
            </a:endParaRPr>
          </a:p>
          <a:p>
            <a:pPr marL="342900" indent="-342900">
              <a:spcBef>
                <a:spcPts val="600"/>
              </a:spcBef>
              <a:buFont typeface="Wingdings" panose="05000000000000000000" pitchFamily="2" charset="2"/>
              <a:buChar char="ü"/>
            </a:pPr>
            <a:r>
              <a:rPr lang="de-AT" sz="1200" dirty="0">
                <a:solidFill>
                  <a:schemeClr val="bg2">
                    <a:lumMod val="50000"/>
                  </a:schemeClr>
                </a:solidFill>
              </a:rPr>
              <a:t>(über PC  mit dem Browser oder mobil mit der </a:t>
            </a:r>
            <a:r>
              <a:rPr lang="de-AT" sz="1200" b="1" dirty="0">
                <a:solidFill>
                  <a:schemeClr val="bg2">
                    <a:lumMod val="50000"/>
                  </a:schemeClr>
                </a:solidFill>
              </a:rPr>
              <a:t>App</a:t>
            </a:r>
            <a:r>
              <a:rPr lang="de-AT" sz="1200" dirty="0">
                <a:solidFill>
                  <a:schemeClr val="bg2">
                    <a:lumMod val="50000"/>
                  </a:schemeClr>
                </a:solidFill>
              </a:rPr>
              <a:t> </a:t>
            </a:r>
            <a:r>
              <a:rPr lang="de-AT" sz="1200" b="1" dirty="0">
                <a:solidFill>
                  <a:schemeClr val="bg2">
                    <a:lumMod val="50000"/>
                  </a:schemeClr>
                </a:solidFill>
              </a:rPr>
              <a:t>Padlet</a:t>
            </a:r>
            <a:r>
              <a:rPr lang="de-AT" sz="1200" dirty="0">
                <a:solidFill>
                  <a:schemeClr val="bg2">
                    <a:lumMod val="50000"/>
                  </a:schemeClr>
                </a:solidFill>
              </a:rPr>
              <a:t>  aufrufbar)</a:t>
            </a:r>
          </a:p>
          <a:p>
            <a:pPr>
              <a:spcBef>
                <a:spcPts val="0"/>
              </a:spcBef>
            </a:pPr>
            <a:endParaRPr lang="de-AT" dirty="0">
              <a:solidFill>
                <a:schemeClr val="tx1"/>
              </a:solidFill>
            </a:endParaRPr>
          </a:p>
          <a:p>
            <a:pPr>
              <a:spcBef>
                <a:spcPts val="600"/>
              </a:spcBef>
            </a:pPr>
            <a:r>
              <a:rPr lang="de-AT" dirty="0"/>
              <a:t>Klassenaufteilung</a:t>
            </a:r>
          </a:p>
          <a:p>
            <a:pPr>
              <a:spcBef>
                <a:spcPts val="600"/>
              </a:spcBef>
            </a:pPr>
            <a:r>
              <a:rPr lang="de-AT" sz="1200" dirty="0">
                <a:solidFill>
                  <a:schemeClr val="bg2">
                    <a:lumMod val="50000"/>
                  </a:schemeClr>
                </a:solidFill>
              </a:rPr>
              <a:t>Auf Grund der Ausstattung wird empfohlen die Klasse zu unterteilen. </a:t>
            </a:r>
          </a:p>
          <a:p>
            <a:pPr marL="342900" indent="-342900">
              <a:spcBef>
                <a:spcPts val="600"/>
              </a:spcBef>
              <a:buFont typeface="Wingdings" panose="05000000000000000000" pitchFamily="2" charset="2"/>
              <a:buChar char="ü"/>
            </a:pPr>
            <a:r>
              <a:rPr lang="de-AT" sz="1200" dirty="0">
                <a:solidFill>
                  <a:schemeClr val="bg2">
                    <a:lumMod val="50000"/>
                  </a:schemeClr>
                </a:solidFill>
              </a:rPr>
              <a:t>Gruppe WeDo Lernpfad</a:t>
            </a:r>
          </a:p>
          <a:p>
            <a:pPr marL="342900" indent="-342900">
              <a:spcBef>
                <a:spcPts val="600"/>
              </a:spcBef>
              <a:buFont typeface="Wingdings" panose="05000000000000000000" pitchFamily="2" charset="2"/>
              <a:buChar char="ü"/>
            </a:pPr>
            <a:r>
              <a:rPr lang="de-AT" sz="1200" dirty="0">
                <a:solidFill>
                  <a:schemeClr val="bg2">
                    <a:lumMod val="50000"/>
                  </a:schemeClr>
                </a:solidFill>
              </a:rPr>
              <a:t>Gruppe für analoge &amp; multimediale Anregungen</a:t>
            </a:r>
          </a:p>
          <a:p>
            <a:pPr marL="342900" indent="-342900">
              <a:spcBef>
                <a:spcPts val="600"/>
              </a:spcBef>
              <a:buFont typeface="Wingdings" panose="05000000000000000000" pitchFamily="2" charset="2"/>
              <a:buChar char="ü"/>
            </a:pPr>
            <a:r>
              <a:rPr lang="de-AT" sz="1200" dirty="0">
                <a:solidFill>
                  <a:schemeClr val="bg2">
                    <a:lumMod val="50000"/>
                  </a:schemeClr>
                </a:solidFill>
              </a:rPr>
              <a:t>Es sind auch Anknüpfungen zu weiteren Coding und Robotik Übungen (BeeBot, Quests, Scratch) möglich</a:t>
            </a:r>
          </a:p>
          <a:p>
            <a:pPr marL="171450" indent="-171450">
              <a:spcBef>
                <a:spcPts val="0"/>
              </a:spcBef>
              <a:buFont typeface="Wingdings" panose="05000000000000000000" pitchFamily="2" charset="2"/>
              <a:buChar char="ü"/>
            </a:pPr>
            <a:endParaRPr lang="de-AT" dirty="0">
              <a:solidFill>
                <a:schemeClr val="tx1"/>
              </a:solidFill>
            </a:endParaRPr>
          </a:p>
          <a:p>
            <a:pPr>
              <a:spcBef>
                <a:spcPts val="600"/>
              </a:spcBef>
            </a:pPr>
            <a:r>
              <a:rPr lang="de-AT" dirty="0"/>
              <a:t>Mindestdauer</a:t>
            </a:r>
          </a:p>
          <a:p>
            <a:pPr>
              <a:spcBef>
                <a:spcPts val="600"/>
              </a:spcBef>
            </a:pPr>
            <a:r>
              <a:rPr lang="de-AT" sz="1200" dirty="0">
                <a:solidFill>
                  <a:schemeClr val="bg2">
                    <a:lumMod val="50000"/>
                  </a:schemeClr>
                </a:solidFill>
              </a:rPr>
              <a:t>Jede Gruppe sollte die Möglichkeit haben mit dem WeDo Lernpfad zu arbeiten. </a:t>
            </a:r>
          </a:p>
          <a:p>
            <a:pPr marL="361950" indent="-361950">
              <a:spcBef>
                <a:spcPts val="600"/>
              </a:spcBef>
              <a:buFont typeface="Wingdings" panose="05000000000000000000" pitchFamily="2" charset="2"/>
              <a:buChar char="ü"/>
            </a:pPr>
            <a:r>
              <a:rPr lang="de-AT" sz="1200" dirty="0">
                <a:solidFill>
                  <a:schemeClr val="bg2">
                    <a:lumMod val="50000"/>
                  </a:schemeClr>
                </a:solidFill>
              </a:rPr>
              <a:t>WeDo Lernpfad 			3 Stunden plus Auf-und Abbau</a:t>
            </a:r>
          </a:p>
          <a:p>
            <a:pPr marL="361950" indent="-361950">
              <a:spcBef>
                <a:spcPts val="600"/>
              </a:spcBef>
              <a:buFont typeface="Wingdings" panose="05000000000000000000" pitchFamily="2" charset="2"/>
              <a:buChar char="ü"/>
            </a:pPr>
            <a:r>
              <a:rPr lang="de-AT" sz="1200" dirty="0">
                <a:solidFill>
                  <a:schemeClr val="bg2">
                    <a:lumMod val="50000"/>
                  </a:schemeClr>
                </a:solidFill>
              </a:rPr>
              <a:t>Analoge &amp; Multimediale Gruppe 		3 Stunden</a:t>
            </a:r>
          </a:p>
          <a:p>
            <a:pPr>
              <a:spcBef>
                <a:spcPts val="0"/>
              </a:spcBef>
            </a:pPr>
            <a:endParaRPr lang="de-AT" dirty="0">
              <a:solidFill>
                <a:schemeClr val="tx1"/>
              </a:solidFill>
            </a:endParaRPr>
          </a:p>
          <a:p>
            <a:pPr>
              <a:spcBef>
                <a:spcPts val="600"/>
              </a:spcBef>
            </a:pPr>
            <a:r>
              <a:rPr lang="de-AT" dirty="0"/>
              <a:t>WeDo Lernpfad</a:t>
            </a:r>
          </a:p>
          <a:p>
            <a:pPr>
              <a:spcBef>
                <a:spcPts val="600"/>
              </a:spcBef>
            </a:pPr>
            <a:r>
              <a:rPr lang="de-AT" sz="1200" dirty="0">
                <a:solidFill>
                  <a:schemeClr val="bg2">
                    <a:lumMod val="50000"/>
                  </a:schemeClr>
                </a:solidFill>
              </a:rPr>
              <a:t>Eine WeDo Box ist für ein Team (2-3 Schüler*innen) gedacht. </a:t>
            </a:r>
            <a:br>
              <a:rPr lang="de-AT" sz="1200" dirty="0">
                <a:solidFill>
                  <a:schemeClr val="bg2">
                    <a:lumMod val="50000"/>
                  </a:schemeClr>
                </a:solidFill>
              </a:rPr>
            </a:br>
            <a:r>
              <a:rPr lang="de-AT" sz="1200" dirty="0">
                <a:solidFill>
                  <a:schemeClr val="bg2">
                    <a:lumMod val="50000"/>
                  </a:schemeClr>
                </a:solidFill>
              </a:rPr>
              <a:t>(Empfehlung für eine 3er Gruppe: 1 </a:t>
            </a:r>
            <a:r>
              <a:rPr lang="de-AT" sz="1200" dirty="0" err="1">
                <a:solidFill>
                  <a:schemeClr val="bg2">
                    <a:lumMod val="50000"/>
                  </a:schemeClr>
                </a:solidFill>
              </a:rPr>
              <a:t>SuS</a:t>
            </a:r>
            <a:r>
              <a:rPr lang="de-AT" sz="1200" dirty="0">
                <a:solidFill>
                  <a:schemeClr val="bg2">
                    <a:lumMod val="50000"/>
                  </a:schemeClr>
                </a:solidFill>
              </a:rPr>
              <a:t> klickt durch den Kurs, 1 </a:t>
            </a:r>
            <a:r>
              <a:rPr lang="de-AT" sz="1200" dirty="0" err="1">
                <a:solidFill>
                  <a:schemeClr val="bg2">
                    <a:lumMod val="50000"/>
                  </a:schemeClr>
                </a:solidFill>
              </a:rPr>
              <a:t>SuS</a:t>
            </a:r>
            <a:r>
              <a:rPr lang="de-AT" sz="1200" dirty="0">
                <a:solidFill>
                  <a:schemeClr val="bg2">
                    <a:lumMod val="50000"/>
                  </a:schemeClr>
                </a:solidFill>
              </a:rPr>
              <a:t> sucht die Bausteine, 1 </a:t>
            </a:r>
            <a:r>
              <a:rPr lang="de-AT" sz="1200" dirty="0" err="1">
                <a:solidFill>
                  <a:schemeClr val="bg2">
                    <a:lumMod val="50000"/>
                  </a:schemeClr>
                </a:solidFill>
              </a:rPr>
              <a:t>SuS</a:t>
            </a:r>
            <a:r>
              <a:rPr lang="de-AT" sz="1200" dirty="0">
                <a:solidFill>
                  <a:schemeClr val="bg2">
                    <a:lumMod val="50000"/>
                  </a:schemeClr>
                </a:solidFill>
              </a:rPr>
              <a:t> baut zusammen)</a:t>
            </a:r>
          </a:p>
          <a:p>
            <a:pPr>
              <a:spcBef>
                <a:spcPts val="0"/>
              </a:spcBef>
            </a:pPr>
            <a:endParaRPr lang="de-AT" sz="1200" dirty="0">
              <a:solidFill>
                <a:schemeClr val="bg2">
                  <a:lumMod val="50000"/>
                </a:schemeClr>
              </a:solidFill>
            </a:endParaRPr>
          </a:p>
          <a:p>
            <a:pPr>
              <a:spcBef>
                <a:spcPts val="0"/>
              </a:spcBef>
            </a:pPr>
            <a:r>
              <a:rPr lang="de-AT" sz="1200" b="1" dirty="0">
                <a:solidFill>
                  <a:schemeClr val="bg2">
                    <a:lumMod val="50000"/>
                  </a:schemeClr>
                </a:solidFill>
              </a:rPr>
              <a:t>Schwierigkeitsgrade</a:t>
            </a:r>
          </a:p>
          <a:p>
            <a:pPr>
              <a:spcBef>
                <a:spcPts val="600"/>
              </a:spcBef>
            </a:pPr>
            <a:r>
              <a:rPr lang="de-AT" sz="1200" dirty="0">
                <a:solidFill>
                  <a:schemeClr val="bg2">
                    <a:lumMod val="50000"/>
                  </a:schemeClr>
                </a:solidFill>
              </a:rPr>
              <a:t>Der Lernpfad besteht aus Aufgaben (Quests) für 3 Schwierigkeitsgrade</a:t>
            </a:r>
          </a:p>
          <a:p>
            <a:pPr>
              <a:spcBef>
                <a:spcPts val="600"/>
              </a:spcBef>
            </a:pPr>
            <a:r>
              <a:rPr lang="de-AT" sz="1200" dirty="0">
                <a:solidFill>
                  <a:schemeClr val="bg2">
                    <a:lumMod val="50000"/>
                  </a:schemeClr>
                </a:solidFill>
              </a:rPr>
              <a:t>		angeleitet (ohne Voraussetzung)</a:t>
            </a:r>
          </a:p>
          <a:p>
            <a:pPr>
              <a:spcBef>
                <a:spcPts val="600"/>
              </a:spcBef>
            </a:pPr>
            <a:r>
              <a:rPr lang="de-AT" sz="1200" dirty="0">
                <a:solidFill>
                  <a:schemeClr val="bg2">
                    <a:lumMod val="50000"/>
                  </a:schemeClr>
                </a:solidFill>
              </a:rPr>
              <a:t>		aufbauend und vertiefend		</a:t>
            </a:r>
          </a:p>
          <a:p>
            <a:pPr>
              <a:spcBef>
                <a:spcPts val="600"/>
              </a:spcBef>
              <a:spcAft>
                <a:spcPts val="600"/>
              </a:spcAft>
            </a:pPr>
            <a:r>
              <a:rPr lang="de-AT" sz="1200" dirty="0">
                <a:solidFill>
                  <a:schemeClr val="bg2">
                    <a:lumMod val="50000"/>
                  </a:schemeClr>
                </a:solidFill>
              </a:rPr>
              <a:t>		frei gestaltet (optional)</a:t>
            </a:r>
          </a:p>
          <a:p>
            <a:pPr>
              <a:spcBef>
                <a:spcPts val="0"/>
              </a:spcBef>
            </a:pPr>
            <a:endParaRPr lang="de-AT" sz="1200" dirty="0">
              <a:solidFill>
                <a:schemeClr val="bg2">
                  <a:lumMod val="50000"/>
                </a:schemeClr>
              </a:solidFill>
            </a:endParaRPr>
          </a:p>
          <a:p>
            <a:pPr>
              <a:lnSpc>
                <a:spcPct val="120000"/>
              </a:lnSpc>
              <a:spcBef>
                <a:spcPts val="0"/>
              </a:spcBef>
              <a:spcAft>
                <a:spcPts val="600"/>
              </a:spcAft>
            </a:pPr>
            <a:r>
              <a:rPr lang="de-AT" sz="1200" dirty="0">
                <a:solidFill>
                  <a:schemeClr val="bg2">
                    <a:lumMod val="50000"/>
                  </a:schemeClr>
                </a:solidFill>
              </a:rPr>
              <a:t>Der Workshop ist besonders für die 2 ersten Module gedacht. Die 3. Schwierigkeitsstufe kann als Ergänzung oder zur Differenzierung angeboten werden. Wählen Sie als Lehrperson von den Modulen aus und passen Sie diese den Bedürfnissen Ihrer Klasse an.</a:t>
            </a:r>
          </a:p>
          <a:p>
            <a:pPr>
              <a:spcBef>
                <a:spcPts val="600"/>
              </a:spcBef>
            </a:pPr>
            <a:r>
              <a:rPr lang="de-AT" sz="1500" dirty="0"/>
              <a:t>Autor*innen Team</a:t>
            </a:r>
          </a:p>
          <a:p>
            <a:r>
              <a:rPr lang="de-AT" sz="1200" dirty="0"/>
              <a:t>erstellende Institution bzw. Person: </a:t>
            </a:r>
            <a:r>
              <a:rPr lang="de-AT" sz="1100" dirty="0">
                <a:solidFill>
                  <a:schemeClr val="bg2">
                    <a:lumMod val="50000"/>
                  </a:schemeClr>
                </a:solidFill>
              </a:rPr>
              <a:t>PH Wien | IBS | Michael Steiner, Brigitte Hübel-Fleischmann, Petra Trattberger</a:t>
            </a:r>
          </a:p>
          <a:p>
            <a:r>
              <a:rPr lang="de-AT" sz="1200" dirty="0"/>
              <a:t>Plattform:  </a:t>
            </a:r>
            <a:r>
              <a:rPr lang="de-AT" sz="1200" dirty="0">
                <a:hlinkClick r:id="rId3"/>
              </a:rPr>
              <a:t>eis.</a:t>
            </a:r>
            <a:r>
              <a:rPr lang="de-AT" sz="1200" u="sng" dirty="0">
                <a:hlinkClick r:id="rId3"/>
              </a:rPr>
              <a:t>eEducation.at</a:t>
            </a:r>
            <a:endParaRPr lang="de-AT" sz="1200" u="sng" dirty="0"/>
          </a:p>
          <a:p>
            <a:r>
              <a:rPr lang="en-US" sz="1200" dirty="0"/>
              <a:t>OER: </a:t>
            </a:r>
            <a:r>
              <a:rPr lang="en-US" sz="1100" u="sng" dirty="0">
                <a:hlinkClick r:id="rId4"/>
              </a:rPr>
              <a:t>https://creativecommons.org/licenses/by-sa/4.0/deed.de</a:t>
            </a:r>
            <a:endParaRPr lang="en-US" sz="1100" u="sng" dirty="0"/>
          </a:p>
          <a:p>
            <a:r>
              <a:rPr lang="en-US" sz="1100" dirty="0"/>
              <a:t>Stand: 10/2017</a:t>
            </a:r>
            <a:endParaRPr lang="de-AT" sz="1100" dirty="0"/>
          </a:p>
        </p:txBody>
      </p:sp>
      <p:sp>
        <p:nvSpPr>
          <p:cNvPr id="4" name="Titel 3">
            <a:extLst>
              <a:ext uri="{FF2B5EF4-FFF2-40B4-BE49-F238E27FC236}">
                <a16:creationId xmlns:a16="http://schemas.microsoft.com/office/drawing/2014/main" id="{61C034BC-076D-4629-8560-37780D08B2B9}"/>
              </a:ext>
            </a:extLst>
          </p:cNvPr>
          <p:cNvSpPr>
            <a:spLocks noGrp="1"/>
          </p:cNvSpPr>
          <p:nvPr>
            <p:ph type="title"/>
          </p:nvPr>
        </p:nvSpPr>
        <p:spPr>
          <a:xfrm>
            <a:off x="471488" y="927947"/>
            <a:ext cx="5915025" cy="964353"/>
          </a:xfrm>
        </p:spPr>
        <p:txBody>
          <a:bodyPr/>
          <a:lstStyle/>
          <a:p>
            <a:r>
              <a:rPr lang="de-AT" dirty="0"/>
              <a:t>Workshop Infos</a:t>
            </a:r>
          </a:p>
        </p:txBody>
      </p:sp>
      <p:grpSp>
        <p:nvGrpSpPr>
          <p:cNvPr id="14" name="Gruppieren 13"/>
          <p:cNvGrpSpPr>
            <a:grpSpLocks noChangeAspect="1"/>
          </p:cNvGrpSpPr>
          <p:nvPr/>
        </p:nvGrpSpPr>
        <p:grpSpPr>
          <a:xfrm>
            <a:off x="990600" y="7056315"/>
            <a:ext cx="502613" cy="432000"/>
            <a:chOff x="561039" y="7791391"/>
            <a:chExt cx="681974" cy="604631"/>
          </a:xfrm>
        </p:grpSpPr>
        <p:sp>
          <p:nvSpPr>
            <p:cNvPr id="5" name="Smiley 4">
              <a:extLst>
                <a:ext uri="{FF2B5EF4-FFF2-40B4-BE49-F238E27FC236}">
                  <a16:creationId xmlns:a16="http://schemas.microsoft.com/office/drawing/2014/main" id="{7BC17753-7C8A-4EAF-AA42-BC653843E756}"/>
                </a:ext>
              </a:extLst>
            </p:cNvPr>
            <p:cNvSpPr/>
            <p:nvPr/>
          </p:nvSpPr>
          <p:spPr>
            <a:xfrm>
              <a:off x="561039" y="7791391"/>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6" name="Smiley 5">
              <a:extLst>
                <a:ext uri="{FF2B5EF4-FFF2-40B4-BE49-F238E27FC236}">
                  <a16:creationId xmlns:a16="http://schemas.microsoft.com/office/drawing/2014/main" id="{518D391A-F1D5-4CFD-9C2B-E2C6F32DAFD2}"/>
                </a:ext>
              </a:extLst>
            </p:cNvPr>
            <p:cNvSpPr/>
            <p:nvPr/>
          </p:nvSpPr>
          <p:spPr>
            <a:xfrm>
              <a:off x="1098427" y="7794846"/>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7" name="Smiley 6">
              <a:extLst>
                <a:ext uri="{FF2B5EF4-FFF2-40B4-BE49-F238E27FC236}">
                  <a16:creationId xmlns:a16="http://schemas.microsoft.com/office/drawing/2014/main" id="{B829B447-0719-495E-AEFE-8FFD6C2CB3CF}"/>
                </a:ext>
              </a:extLst>
            </p:cNvPr>
            <p:cNvSpPr/>
            <p:nvPr/>
          </p:nvSpPr>
          <p:spPr>
            <a:xfrm>
              <a:off x="829733" y="7791391"/>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8" name="Smiley 7">
              <a:extLst>
                <a:ext uri="{FF2B5EF4-FFF2-40B4-BE49-F238E27FC236}">
                  <a16:creationId xmlns:a16="http://schemas.microsoft.com/office/drawing/2014/main" id="{18AB9CFD-354F-4537-AAE1-AA7529755824}"/>
                </a:ext>
              </a:extLst>
            </p:cNvPr>
            <p:cNvSpPr/>
            <p:nvPr/>
          </p:nvSpPr>
          <p:spPr>
            <a:xfrm>
              <a:off x="561040" y="8021784"/>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9" name="Smiley 8">
              <a:extLst>
                <a:ext uri="{FF2B5EF4-FFF2-40B4-BE49-F238E27FC236}">
                  <a16:creationId xmlns:a16="http://schemas.microsoft.com/office/drawing/2014/main" id="{FC20DCB9-E15F-4EF1-AAA9-496FFFAF36E2}"/>
                </a:ext>
              </a:extLst>
            </p:cNvPr>
            <p:cNvSpPr/>
            <p:nvPr/>
          </p:nvSpPr>
          <p:spPr>
            <a:xfrm>
              <a:off x="1098427" y="8022558"/>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10" name="Smiley 9">
              <a:extLst>
                <a:ext uri="{FF2B5EF4-FFF2-40B4-BE49-F238E27FC236}">
                  <a16:creationId xmlns:a16="http://schemas.microsoft.com/office/drawing/2014/main" id="{16A000A8-4197-4295-9DAC-757976B82FFE}"/>
                </a:ext>
              </a:extLst>
            </p:cNvPr>
            <p:cNvSpPr/>
            <p:nvPr/>
          </p:nvSpPr>
          <p:spPr>
            <a:xfrm>
              <a:off x="829733" y="8021784"/>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11" name="Smiley 10">
              <a:extLst>
                <a:ext uri="{FF2B5EF4-FFF2-40B4-BE49-F238E27FC236}">
                  <a16:creationId xmlns:a16="http://schemas.microsoft.com/office/drawing/2014/main" id="{D56C8932-5E21-4044-B7F3-C28747926ED2}"/>
                </a:ext>
              </a:extLst>
            </p:cNvPr>
            <p:cNvSpPr/>
            <p:nvPr/>
          </p:nvSpPr>
          <p:spPr>
            <a:xfrm>
              <a:off x="561040" y="8250012"/>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12" name="Smiley 11">
              <a:extLst>
                <a:ext uri="{FF2B5EF4-FFF2-40B4-BE49-F238E27FC236}">
                  <a16:creationId xmlns:a16="http://schemas.microsoft.com/office/drawing/2014/main" id="{E88FC7B6-9D40-45B9-88CD-218ACE3C3869}"/>
                </a:ext>
              </a:extLst>
            </p:cNvPr>
            <p:cNvSpPr/>
            <p:nvPr/>
          </p:nvSpPr>
          <p:spPr>
            <a:xfrm>
              <a:off x="839684" y="8250012"/>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13" name="Smiley 12">
              <a:extLst>
                <a:ext uri="{FF2B5EF4-FFF2-40B4-BE49-F238E27FC236}">
                  <a16:creationId xmlns:a16="http://schemas.microsoft.com/office/drawing/2014/main" id="{9809F9A9-840E-4728-8C62-C56BE5A22783}"/>
                </a:ext>
              </a:extLst>
            </p:cNvPr>
            <p:cNvSpPr/>
            <p:nvPr/>
          </p:nvSpPr>
          <p:spPr>
            <a:xfrm>
              <a:off x="1098427" y="8250012"/>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grpSp>
      <p:sp>
        <p:nvSpPr>
          <p:cNvPr id="3" name="Foliennummernplatzhalter 2">
            <a:extLst>
              <a:ext uri="{FF2B5EF4-FFF2-40B4-BE49-F238E27FC236}">
                <a16:creationId xmlns:a16="http://schemas.microsoft.com/office/drawing/2014/main" id="{D8DE6DED-2EC2-4846-9752-560AC5FD549B}"/>
              </a:ext>
            </a:extLst>
          </p:cNvPr>
          <p:cNvSpPr>
            <a:spLocks noGrp="1"/>
          </p:cNvSpPr>
          <p:nvPr>
            <p:ph type="sldNum" sz="quarter" idx="12"/>
          </p:nvPr>
        </p:nvSpPr>
        <p:spPr/>
        <p:txBody>
          <a:bodyPr/>
          <a:lstStyle/>
          <a:p>
            <a:fld id="{D339C3D5-FAB0-4FCA-8A0E-103AD83818A5}" type="slidenum">
              <a:rPr lang="de-AT" smtClean="0"/>
              <a:t>2</a:t>
            </a:fld>
            <a:endParaRPr lang="de-AT" dirty="0"/>
          </a:p>
        </p:txBody>
      </p:sp>
    </p:spTree>
    <p:extLst>
      <p:ext uri="{BB962C8B-B14F-4D97-AF65-F5344CB8AC3E}">
        <p14:creationId xmlns:p14="http://schemas.microsoft.com/office/powerpoint/2010/main" val="40857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121E7-1D04-4290-BB2C-27F03922065B}"/>
              </a:ext>
            </a:extLst>
          </p:cNvPr>
          <p:cNvSpPr>
            <a:spLocks noGrp="1"/>
          </p:cNvSpPr>
          <p:nvPr>
            <p:ph type="title"/>
          </p:nvPr>
        </p:nvSpPr>
        <p:spPr>
          <a:xfrm>
            <a:off x="485775" y="785595"/>
            <a:ext cx="5915025" cy="998252"/>
          </a:xfrm>
        </p:spPr>
        <p:txBody>
          <a:bodyPr>
            <a:normAutofit/>
          </a:bodyPr>
          <a:lstStyle/>
          <a:p>
            <a:pPr algn="ctr"/>
            <a:r>
              <a:rPr lang="de-AT" dirty="0"/>
              <a:t>Workshop mit WeDo 2.0</a:t>
            </a:r>
            <a:br>
              <a:rPr lang="de-AT" dirty="0"/>
            </a:br>
            <a:r>
              <a:rPr lang="de-AT" sz="2200" b="1" dirty="0">
                <a:solidFill>
                  <a:schemeClr val="bg2">
                    <a:lumMod val="50000"/>
                  </a:schemeClr>
                </a:solidFill>
              </a:rPr>
              <a:t>Metamorphose – von der Kaulquappe zum Frosch</a:t>
            </a:r>
            <a:endParaRPr lang="de-AT" b="1" dirty="0"/>
          </a:p>
        </p:txBody>
      </p:sp>
      <p:sp>
        <p:nvSpPr>
          <p:cNvPr id="4" name="Inhaltsplatzhalter 3">
            <a:extLst>
              <a:ext uri="{FF2B5EF4-FFF2-40B4-BE49-F238E27FC236}">
                <a16:creationId xmlns:a16="http://schemas.microsoft.com/office/drawing/2014/main" id="{B2914D3E-EC7D-4DC1-8423-1986B52EC892}"/>
              </a:ext>
            </a:extLst>
          </p:cNvPr>
          <p:cNvSpPr>
            <a:spLocks noGrp="1"/>
          </p:cNvSpPr>
          <p:nvPr>
            <p:ph sz="quarter" idx="11"/>
          </p:nvPr>
        </p:nvSpPr>
        <p:spPr/>
        <p:txBody>
          <a:bodyPr>
            <a:normAutofit/>
          </a:bodyPr>
          <a:lstStyle/>
          <a:p>
            <a:r>
              <a:rPr lang="de-AT" dirty="0"/>
              <a:t>Möglicher Einstieg – Anknüpfung an den Sachunterricht</a:t>
            </a:r>
          </a:p>
          <a:p>
            <a:pPr lvl="1"/>
            <a:r>
              <a:rPr lang="de-AT" b="1" dirty="0"/>
              <a:t>Thema</a:t>
            </a:r>
            <a:r>
              <a:rPr lang="de-AT" dirty="0"/>
              <a:t>: Leben im Teich (Metamorphose – von der Kaulquappe zum Frosch)</a:t>
            </a:r>
          </a:p>
          <a:p>
            <a:pPr lvl="3">
              <a:buFont typeface="Wingdings" panose="05000000000000000000" pitchFamily="2" charset="2"/>
              <a:buChar char="ü"/>
            </a:pPr>
            <a:r>
              <a:rPr lang="de-AT" dirty="0">
                <a:solidFill>
                  <a:schemeClr val="bg2">
                    <a:lumMod val="50000"/>
                  </a:schemeClr>
                </a:solidFill>
              </a:rPr>
              <a:t>echte Kaulquappen im Teich beobachten</a:t>
            </a:r>
          </a:p>
          <a:p>
            <a:pPr lvl="3">
              <a:buFont typeface="Wingdings" panose="05000000000000000000" pitchFamily="2" charset="2"/>
              <a:buChar char="ü"/>
            </a:pPr>
            <a:r>
              <a:rPr lang="de-AT" dirty="0">
                <a:solidFill>
                  <a:schemeClr val="bg2">
                    <a:lumMod val="50000"/>
                  </a:schemeClr>
                </a:solidFill>
              </a:rPr>
              <a:t>Von der Kaulquappe zum Frosch - Impuls Video 	</a:t>
            </a:r>
            <a:r>
              <a:rPr lang="de-AT" dirty="0">
                <a:solidFill>
                  <a:schemeClr val="bg2">
                    <a:lumMod val="50000"/>
                  </a:schemeClr>
                </a:solidFill>
                <a:hlinkClick r:id="rId2"/>
              </a:rPr>
              <a:t>https://youtu.be/7NhA9SHunKs </a:t>
            </a:r>
            <a:endParaRPr lang="de-AT" dirty="0">
              <a:solidFill>
                <a:schemeClr val="bg2">
                  <a:lumMod val="50000"/>
                </a:schemeClr>
              </a:solidFill>
            </a:endParaRPr>
          </a:p>
          <a:p>
            <a:pPr lvl="3">
              <a:buFont typeface="Wingdings" panose="05000000000000000000" pitchFamily="2" charset="2"/>
              <a:buChar char="ü"/>
            </a:pPr>
            <a:r>
              <a:rPr lang="de-AT" b="1" dirty="0">
                <a:solidFill>
                  <a:schemeClr val="bg2">
                    <a:lumMod val="50000"/>
                  </a:schemeClr>
                </a:solidFill>
              </a:rPr>
              <a:t>Padlet-Pinnwand Kurs                                               </a:t>
            </a:r>
            <a:r>
              <a:rPr lang="de-AT" dirty="0">
                <a:solidFill>
                  <a:schemeClr val="bg2">
                    <a:lumMod val="50000"/>
                  </a:schemeClr>
                </a:solidFill>
              </a:rPr>
              <a:t>	</a:t>
            </a:r>
            <a:r>
              <a:rPr lang="de-AT" dirty="0">
                <a:solidFill>
                  <a:schemeClr val="bg2">
                    <a:lumMod val="50000"/>
                  </a:schemeClr>
                </a:solidFill>
                <a:hlinkClick r:id="rId3"/>
              </a:rPr>
              <a:t>https://padlet.com/eis/frosch</a:t>
            </a:r>
            <a:r>
              <a:rPr lang="de-AT" dirty="0"/>
              <a:t>	</a:t>
            </a:r>
          </a:p>
        </p:txBody>
      </p:sp>
      <p:sp>
        <p:nvSpPr>
          <p:cNvPr id="7" name="Inhaltsplatzhalter 6">
            <a:extLst>
              <a:ext uri="{FF2B5EF4-FFF2-40B4-BE49-F238E27FC236}">
                <a16:creationId xmlns:a16="http://schemas.microsoft.com/office/drawing/2014/main" id="{34263D45-936C-4FD0-BC41-A3E2A4FD3575}"/>
              </a:ext>
            </a:extLst>
          </p:cNvPr>
          <p:cNvSpPr>
            <a:spLocks noGrp="1"/>
          </p:cNvSpPr>
          <p:nvPr>
            <p:ph sz="quarter" idx="14"/>
          </p:nvPr>
        </p:nvSpPr>
        <p:spPr>
          <a:xfrm>
            <a:off x="471488" y="8022532"/>
            <a:ext cx="5929312" cy="1253068"/>
          </a:xfrm>
        </p:spPr>
        <p:txBody>
          <a:bodyPr>
            <a:normAutofit lnSpcReduction="10000"/>
          </a:bodyPr>
          <a:lstStyle/>
          <a:p>
            <a:r>
              <a:rPr lang="de-AT" dirty="0"/>
              <a:t>Mögliche Reflexion/Präsentation</a:t>
            </a:r>
          </a:p>
          <a:p>
            <a:pPr marL="269875" lvl="1" indent="0">
              <a:buNone/>
            </a:pPr>
            <a:r>
              <a:rPr lang="de-AT" dirty="0"/>
              <a:t>Plenum: </a:t>
            </a:r>
          </a:p>
          <a:p>
            <a:pPr lvl="3">
              <a:buFont typeface="Wingdings" panose="05000000000000000000" pitchFamily="2" charset="2"/>
              <a:buChar char="ü"/>
            </a:pPr>
            <a:r>
              <a:rPr lang="de-AT" dirty="0"/>
              <a:t>Präsentation: Challenge 1 - Welcher Team-Frosch findet als erster seinen Weg zur Fliege?</a:t>
            </a:r>
          </a:p>
          <a:p>
            <a:pPr lvl="3">
              <a:buFont typeface="Wingdings" panose="05000000000000000000" pitchFamily="2" charset="2"/>
              <a:buChar char="ü"/>
            </a:pPr>
            <a:r>
              <a:rPr lang="de-AT" dirty="0"/>
              <a:t>Reflexion/Feedbackrunde (evtl. Feedbackkärtchen)</a:t>
            </a:r>
          </a:p>
          <a:p>
            <a:pPr lvl="3">
              <a:buFont typeface="Wingdings" panose="05000000000000000000" pitchFamily="2" charset="2"/>
              <a:buChar char="ü"/>
            </a:pPr>
            <a:r>
              <a:rPr lang="de-AT" b="1" dirty="0"/>
              <a:t>Anknüpfung für weitere Coding und Robotik Übungen (siehe Scratch jr. / BeeBot Karten)</a:t>
            </a:r>
          </a:p>
          <a:p>
            <a:pPr lvl="3">
              <a:buFont typeface="Wingdings" panose="05000000000000000000" pitchFamily="2" charset="2"/>
              <a:buChar char="ü"/>
            </a:pPr>
            <a:r>
              <a:rPr lang="de-AT" dirty="0"/>
              <a:t>Rückführung zum Thema - Leben im Teich: Weitere Metamorphosen in der Natur?</a:t>
            </a:r>
          </a:p>
          <a:p>
            <a:endParaRPr lang="de-AT" dirty="0"/>
          </a:p>
        </p:txBody>
      </p:sp>
      <p:sp>
        <p:nvSpPr>
          <p:cNvPr id="9" name="Rechteck 8">
            <a:extLst>
              <a:ext uri="{FF2B5EF4-FFF2-40B4-BE49-F238E27FC236}">
                <a16:creationId xmlns:a16="http://schemas.microsoft.com/office/drawing/2014/main" id="{0A10D8D4-62B6-4CF9-A4AF-1E65CBF89272}"/>
              </a:ext>
            </a:extLst>
          </p:cNvPr>
          <p:cNvSpPr/>
          <p:nvPr/>
        </p:nvSpPr>
        <p:spPr>
          <a:xfrm>
            <a:off x="471488" y="3265714"/>
            <a:ext cx="2892198" cy="408215"/>
          </a:xfrm>
          <a:prstGeom prst="rect">
            <a:avLst/>
          </a:prstGeom>
          <a:noFill/>
          <a:ln>
            <a:solidFill>
              <a:srgbClr val="6FA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solidFill>
                  <a:schemeClr val="bg2">
                    <a:lumMod val="50000"/>
                  </a:schemeClr>
                </a:solidFill>
              </a:rPr>
              <a:t>WeDo Anregungen</a:t>
            </a:r>
          </a:p>
        </p:txBody>
      </p:sp>
      <p:sp>
        <p:nvSpPr>
          <p:cNvPr id="10" name="Rechteck 9">
            <a:extLst>
              <a:ext uri="{FF2B5EF4-FFF2-40B4-BE49-F238E27FC236}">
                <a16:creationId xmlns:a16="http://schemas.microsoft.com/office/drawing/2014/main" id="{D649CEC8-225F-4C22-8727-9E8DED8DEC9F}"/>
              </a:ext>
            </a:extLst>
          </p:cNvPr>
          <p:cNvSpPr/>
          <p:nvPr/>
        </p:nvSpPr>
        <p:spPr>
          <a:xfrm>
            <a:off x="3494315" y="3265714"/>
            <a:ext cx="2892198" cy="408215"/>
          </a:xfrm>
          <a:prstGeom prst="rect">
            <a:avLst/>
          </a:prstGeom>
          <a:noFill/>
          <a:ln>
            <a:solidFill>
              <a:srgbClr val="3DB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solidFill>
                  <a:schemeClr val="bg2">
                    <a:lumMod val="50000"/>
                  </a:schemeClr>
                </a:solidFill>
              </a:rPr>
              <a:t>Analoge Anregungen</a:t>
            </a:r>
          </a:p>
        </p:txBody>
      </p:sp>
      <p:sp>
        <p:nvSpPr>
          <p:cNvPr id="15" name="Rechteck: gefaltete Ecke 14">
            <a:extLst>
              <a:ext uri="{FF2B5EF4-FFF2-40B4-BE49-F238E27FC236}">
                <a16:creationId xmlns:a16="http://schemas.microsoft.com/office/drawing/2014/main" id="{33987998-053E-44FE-A53D-1AF2750FF076}"/>
              </a:ext>
            </a:extLst>
          </p:cNvPr>
          <p:cNvSpPr/>
          <p:nvPr/>
        </p:nvSpPr>
        <p:spPr>
          <a:xfrm>
            <a:off x="471488" y="3780595"/>
            <a:ext cx="2892198" cy="1028169"/>
          </a:xfrm>
          <a:prstGeom prst="foldedCorner">
            <a:avLst>
              <a:gd name="adj" fmla="val 786"/>
            </a:avLst>
          </a:prstGeom>
          <a:solidFill>
            <a:srgbClr val="F6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600"/>
              </a:spcBef>
              <a:spcAft>
                <a:spcPts val="300"/>
              </a:spcAft>
            </a:pPr>
            <a:r>
              <a:rPr lang="de-AT" sz="1400" dirty="0">
                <a:solidFill>
                  <a:schemeClr val="bg2">
                    <a:lumMod val="50000"/>
                  </a:schemeClr>
                </a:solidFill>
              </a:rPr>
              <a:t>Jungfrösche suchen den Teich </a:t>
            </a:r>
          </a:p>
          <a:p>
            <a:pPr marL="0" lvl="3" defTabSz="685800">
              <a:lnSpc>
                <a:spcPct val="90000"/>
              </a:lnSpc>
            </a:pPr>
            <a:r>
              <a:rPr lang="de-AT" sz="1100" dirty="0">
                <a:solidFill>
                  <a:schemeClr val="bg2">
                    <a:lumMod val="50000"/>
                  </a:schemeClr>
                </a:solidFill>
              </a:rPr>
              <a:t>Bauen nach Anleitung</a:t>
            </a:r>
          </a:p>
          <a:p>
            <a:pPr marL="0" lvl="3" defTabSz="685800">
              <a:lnSpc>
                <a:spcPct val="90000"/>
              </a:lnSpc>
            </a:pPr>
            <a:r>
              <a:rPr lang="de-AT" sz="1100" dirty="0">
                <a:solidFill>
                  <a:schemeClr val="bg2">
                    <a:lumMod val="50000"/>
                  </a:schemeClr>
                </a:solidFill>
              </a:rPr>
              <a:t>Programmieren nach Anleitung </a:t>
            </a:r>
          </a:p>
          <a:p>
            <a:pPr marL="0" lvl="3" defTabSz="685800">
              <a:lnSpc>
                <a:spcPct val="90000"/>
              </a:lnSpc>
            </a:pPr>
            <a:r>
              <a:rPr lang="de-AT" sz="1100" b="1" dirty="0">
                <a:solidFill>
                  <a:schemeClr val="bg2">
                    <a:lumMod val="50000"/>
                  </a:schemeClr>
                </a:solidFill>
              </a:rPr>
              <a:t>Material</a:t>
            </a:r>
            <a:r>
              <a:rPr lang="de-AT" sz="1100" dirty="0">
                <a:solidFill>
                  <a:schemeClr val="bg2">
                    <a:lumMod val="50000"/>
                  </a:schemeClr>
                </a:solidFill>
              </a:rPr>
              <a:t>: Quest 1 – Karte | Teich-Plakat</a:t>
            </a:r>
          </a:p>
        </p:txBody>
      </p:sp>
      <p:sp>
        <p:nvSpPr>
          <p:cNvPr id="16" name="Rechteck: gefaltete Ecke 15">
            <a:extLst>
              <a:ext uri="{FF2B5EF4-FFF2-40B4-BE49-F238E27FC236}">
                <a16:creationId xmlns:a16="http://schemas.microsoft.com/office/drawing/2014/main" id="{094D3DD6-036B-4941-ABCA-4FFC4FB26D3C}"/>
              </a:ext>
            </a:extLst>
          </p:cNvPr>
          <p:cNvSpPr/>
          <p:nvPr/>
        </p:nvSpPr>
        <p:spPr>
          <a:xfrm>
            <a:off x="3494315" y="3770809"/>
            <a:ext cx="2892198" cy="1755321"/>
          </a:xfrm>
          <a:prstGeom prst="foldedCorner">
            <a:avLst>
              <a:gd name="adj" fmla="val 1318"/>
            </a:avLst>
          </a:prstGeom>
          <a:solidFill>
            <a:srgbClr val="EF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600"/>
              </a:spcBef>
              <a:spcAft>
                <a:spcPts val="300"/>
              </a:spcAft>
            </a:pPr>
            <a:r>
              <a:rPr lang="de-AT" sz="1400" dirty="0">
                <a:solidFill>
                  <a:srgbClr val="E7E6E6">
                    <a:lumMod val="50000"/>
                  </a:srgbClr>
                </a:solidFill>
              </a:rPr>
              <a:t>Plakate gestalten</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Teich-Plakat</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Fliegen-Plakat</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Storch-Plakat</a:t>
            </a:r>
          </a:p>
          <a:p>
            <a:pPr marL="0" lvl="1" defTabSz="685800">
              <a:lnSpc>
                <a:spcPct val="90000"/>
              </a:lnSpc>
              <a:spcBef>
                <a:spcPts val="600"/>
              </a:spcBef>
              <a:spcAft>
                <a:spcPts val="300"/>
              </a:spcAft>
            </a:pPr>
            <a:r>
              <a:rPr lang="de-AT" sz="1400" dirty="0">
                <a:solidFill>
                  <a:srgbClr val="E7E6E6">
                    <a:lumMod val="50000"/>
                  </a:srgbClr>
                </a:solidFill>
              </a:rPr>
              <a:t>Rund um den Frosch</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Arbeitsblatt: Ein Frosch entsteht</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Origami Forsch Anleitung</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Unterrichtshilfen: Frosch &amp; Co</a:t>
            </a:r>
          </a:p>
        </p:txBody>
      </p:sp>
      <p:sp>
        <p:nvSpPr>
          <p:cNvPr id="17" name="Rechteck: gefaltete Ecke 16">
            <a:extLst>
              <a:ext uri="{FF2B5EF4-FFF2-40B4-BE49-F238E27FC236}">
                <a16:creationId xmlns:a16="http://schemas.microsoft.com/office/drawing/2014/main" id="{FEA004A7-FE6C-4E18-8405-EA348F269FF1}"/>
              </a:ext>
            </a:extLst>
          </p:cNvPr>
          <p:cNvSpPr/>
          <p:nvPr/>
        </p:nvSpPr>
        <p:spPr>
          <a:xfrm>
            <a:off x="471488" y="4948455"/>
            <a:ext cx="2892198" cy="1798785"/>
          </a:xfrm>
          <a:prstGeom prst="foldedCorner">
            <a:avLst>
              <a:gd name="adj" fmla="val 0"/>
            </a:avLst>
          </a:prstGeom>
          <a:solidFill>
            <a:srgbClr val="E8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1200"/>
              </a:spcBef>
              <a:spcAft>
                <a:spcPts val="300"/>
              </a:spcAft>
            </a:pPr>
            <a:r>
              <a:rPr lang="de-AT" sz="1400" dirty="0">
                <a:solidFill>
                  <a:srgbClr val="E7E6E6">
                    <a:lumMod val="50000"/>
                  </a:srgbClr>
                </a:solidFill>
              </a:rPr>
              <a:t>Vom Jungfrosch zum Frosch</a:t>
            </a:r>
          </a:p>
          <a:p>
            <a:pPr marL="7938" lvl="2" defTabSz="685800">
              <a:lnSpc>
                <a:spcPct val="90000"/>
              </a:lnSpc>
            </a:pPr>
            <a:r>
              <a:rPr lang="de-AT" sz="1100" dirty="0">
                <a:solidFill>
                  <a:schemeClr val="bg2">
                    <a:lumMod val="50000"/>
                  </a:schemeClr>
                </a:solidFill>
              </a:rPr>
              <a:t>Wie entwickelt sich der Jungfrosch weiter? Wie entwickelt sich das Modell weiter?</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der Schwanz fällt ab, längere Beine, der Frosch hüpft</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Umbau mit Lösungsansatz</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Fehler im Programm ausbessern &amp; ausprobieren</a:t>
            </a:r>
          </a:p>
          <a:p>
            <a:pPr marL="7938" lvl="2" defTabSz="685800">
              <a:lnSpc>
                <a:spcPct val="90000"/>
              </a:lnSpc>
            </a:pPr>
            <a:r>
              <a:rPr lang="de-AT" sz="1100" b="1" dirty="0">
                <a:solidFill>
                  <a:schemeClr val="bg2">
                    <a:lumMod val="50000"/>
                  </a:schemeClr>
                </a:solidFill>
              </a:rPr>
              <a:t>Material</a:t>
            </a:r>
            <a:r>
              <a:rPr lang="de-AT" sz="1100" dirty="0">
                <a:solidFill>
                  <a:schemeClr val="bg2">
                    <a:lumMod val="50000"/>
                  </a:schemeClr>
                </a:solidFill>
              </a:rPr>
              <a:t>: Quest 2 – Karte | Fliegen-Plakat</a:t>
            </a:r>
          </a:p>
        </p:txBody>
      </p:sp>
      <p:sp>
        <p:nvSpPr>
          <p:cNvPr id="18" name="Rechteck: gefaltete Ecke 17">
            <a:extLst>
              <a:ext uri="{FF2B5EF4-FFF2-40B4-BE49-F238E27FC236}">
                <a16:creationId xmlns:a16="http://schemas.microsoft.com/office/drawing/2014/main" id="{6F2AE7F4-725C-4934-B906-92B7D8184578}"/>
              </a:ext>
            </a:extLst>
          </p:cNvPr>
          <p:cNvSpPr/>
          <p:nvPr/>
        </p:nvSpPr>
        <p:spPr>
          <a:xfrm>
            <a:off x="3508602" y="6249940"/>
            <a:ext cx="2892198" cy="1670018"/>
          </a:xfrm>
          <a:prstGeom prst="foldedCorner">
            <a:avLst>
              <a:gd name="adj" fmla="val 0"/>
            </a:avLst>
          </a:prstGeom>
          <a:solidFill>
            <a:srgbClr val="FA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600"/>
              </a:spcBef>
              <a:spcAft>
                <a:spcPts val="300"/>
              </a:spcAft>
            </a:pPr>
            <a:r>
              <a:rPr lang="de-AT" sz="1400" dirty="0">
                <a:solidFill>
                  <a:srgbClr val="E7E6E6">
                    <a:lumMod val="50000"/>
                  </a:srgbClr>
                </a:solidFill>
              </a:rPr>
              <a:t>LearningApps.org</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Von der Kaulquappe zum Frosch</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Quiz: Der Frosch</a:t>
            </a:r>
          </a:p>
          <a:p>
            <a:pPr marL="179388" lvl="3" indent="-171450" defTabSz="685800">
              <a:lnSpc>
                <a:spcPct val="90000"/>
              </a:lnSpc>
              <a:buFont typeface="Wingdings" panose="05000000000000000000" pitchFamily="2" charset="2"/>
              <a:buChar char="ü"/>
            </a:pPr>
            <a:r>
              <a:rPr lang="de-AT" sz="1100" dirty="0">
                <a:solidFill>
                  <a:srgbClr val="E7E6E6">
                    <a:lumMod val="25000"/>
                  </a:srgbClr>
                </a:solidFill>
              </a:rPr>
              <a:t>Für Froschexpert/inn/en</a:t>
            </a:r>
          </a:p>
          <a:p>
            <a:pPr marL="0" lvl="1" defTabSz="685800">
              <a:lnSpc>
                <a:spcPct val="90000"/>
              </a:lnSpc>
              <a:spcBef>
                <a:spcPts val="600"/>
              </a:spcBef>
              <a:spcAft>
                <a:spcPts val="300"/>
              </a:spcAft>
            </a:pPr>
            <a:r>
              <a:rPr lang="de-AT" sz="1400" dirty="0">
                <a:solidFill>
                  <a:srgbClr val="E7E6E6">
                    <a:lumMod val="50000"/>
                  </a:srgbClr>
                </a:solidFill>
              </a:rPr>
              <a:t>Tatort Teich:  </a:t>
            </a:r>
            <a:r>
              <a:rPr lang="de-AT" sz="1100" dirty="0">
                <a:solidFill>
                  <a:srgbClr val="E7E6E6">
                    <a:lumMod val="50000"/>
                  </a:srgbClr>
                </a:solidFill>
              </a:rPr>
              <a:t>Die Kaulquappe (Flash)</a:t>
            </a:r>
            <a:endParaRPr lang="de-AT" sz="1400" dirty="0">
              <a:solidFill>
                <a:srgbClr val="E7E6E6">
                  <a:lumMod val="50000"/>
                </a:srgbClr>
              </a:solidFill>
            </a:endParaRPr>
          </a:p>
          <a:p>
            <a:pPr marL="0" lvl="1" defTabSz="685800">
              <a:lnSpc>
                <a:spcPct val="90000"/>
              </a:lnSpc>
              <a:spcBef>
                <a:spcPts val="600"/>
              </a:spcBef>
              <a:spcAft>
                <a:spcPts val="300"/>
              </a:spcAft>
            </a:pPr>
            <a:r>
              <a:rPr lang="de-AT" sz="1400" dirty="0">
                <a:solidFill>
                  <a:srgbClr val="E7E6E6">
                    <a:lumMod val="50000"/>
                  </a:srgbClr>
                </a:solidFill>
              </a:rPr>
              <a:t>Metamorphose: </a:t>
            </a:r>
            <a:r>
              <a:rPr lang="de-AT" sz="1100" dirty="0">
                <a:solidFill>
                  <a:srgbClr val="E7E6E6">
                    <a:lumMod val="50000"/>
                  </a:srgbClr>
                </a:solidFill>
              </a:rPr>
              <a:t>Frogs &amp; Friends</a:t>
            </a:r>
          </a:p>
        </p:txBody>
      </p:sp>
      <p:sp>
        <p:nvSpPr>
          <p:cNvPr id="19" name="Rechteck: gefaltete Ecke 18">
            <a:extLst>
              <a:ext uri="{FF2B5EF4-FFF2-40B4-BE49-F238E27FC236}">
                <a16:creationId xmlns:a16="http://schemas.microsoft.com/office/drawing/2014/main" id="{880C66E3-FFE8-4548-B6C1-5220D1A0B257}"/>
              </a:ext>
            </a:extLst>
          </p:cNvPr>
          <p:cNvSpPr/>
          <p:nvPr/>
        </p:nvSpPr>
        <p:spPr>
          <a:xfrm>
            <a:off x="471488" y="6898821"/>
            <a:ext cx="2892198" cy="1033572"/>
          </a:xfrm>
          <a:prstGeom prst="foldedCorner">
            <a:avLst>
              <a:gd name="adj" fmla="val 0"/>
            </a:avLst>
          </a:prstGeom>
          <a:solidFill>
            <a:srgbClr val="E2E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300"/>
              </a:spcBef>
              <a:spcAft>
                <a:spcPts val="300"/>
              </a:spcAft>
            </a:pPr>
            <a:r>
              <a:rPr lang="de-AT" sz="1400" dirty="0">
                <a:solidFill>
                  <a:srgbClr val="E7E6E6">
                    <a:lumMod val="50000"/>
                  </a:srgbClr>
                </a:solidFill>
              </a:rPr>
              <a:t>Achte auf den Storch</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Problemlösungsstrategien entwickeln</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Programmierbefehle anpassen</a:t>
            </a:r>
          </a:p>
          <a:p>
            <a:pPr marL="7938" lvl="3" defTabSz="685800">
              <a:lnSpc>
                <a:spcPct val="90000"/>
              </a:lnSpc>
            </a:pPr>
            <a:r>
              <a:rPr lang="de-AT" sz="1100" b="1" dirty="0">
                <a:solidFill>
                  <a:schemeClr val="bg2">
                    <a:lumMod val="50000"/>
                  </a:schemeClr>
                </a:solidFill>
              </a:rPr>
              <a:t>Material</a:t>
            </a:r>
            <a:r>
              <a:rPr lang="de-AT" sz="1100" dirty="0">
                <a:solidFill>
                  <a:schemeClr val="bg2">
                    <a:lumMod val="50000"/>
                  </a:schemeClr>
                </a:solidFill>
              </a:rPr>
              <a:t>: Quest 3 – Karte | Storch-Plakat</a:t>
            </a:r>
          </a:p>
          <a:p>
            <a:pPr marL="7938" lvl="3" defTabSz="685800">
              <a:lnSpc>
                <a:spcPct val="90000"/>
              </a:lnSpc>
            </a:pPr>
            <a:endParaRPr lang="de-AT" sz="1100" dirty="0">
              <a:solidFill>
                <a:schemeClr val="bg2">
                  <a:lumMod val="50000"/>
                </a:schemeClr>
              </a:solidFill>
            </a:endParaRPr>
          </a:p>
        </p:txBody>
      </p:sp>
      <p:sp>
        <p:nvSpPr>
          <p:cNvPr id="20" name="Rechteck 19">
            <a:extLst>
              <a:ext uri="{FF2B5EF4-FFF2-40B4-BE49-F238E27FC236}">
                <a16:creationId xmlns:a16="http://schemas.microsoft.com/office/drawing/2014/main" id="{7A1E874A-41F0-45D8-BBA2-F84FB25D9F84}"/>
              </a:ext>
            </a:extLst>
          </p:cNvPr>
          <p:cNvSpPr/>
          <p:nvPr/>
        </p:nvSpPr>
        <p:spPr>
          <a:xfrm>
            <a:off x="3508602" y="5690145"/>
            <a:ext cx="2892198" cy="408215"/>
          </a:xfrm>
          <a:prstGeom prst="rect">
            <a:avLst/>
          </a:prstGeom>
          <a:noFill/>
          <a:ln>
            <a:solidFill>
              <a:srgbClr val="A93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solidFill>
                  <a:schemeClr val="bg2">
                    <a:lumMod val="50000"/>
                  </a:schemeClr>
                </a:solidFill>
              </a:rPr>
              <a:t>Multimedia Anregungen</a:t>
            </a:r>
          </a:p>
        </p:txBody>
      </p:sp>
      <p:pic>
        <p:nvPicPr>
          <p:cNvPr id="22" name="Grafik 21" descr="Benutzer">
            <a:extLst>
              <a:ext uri="{FF2B5EF4-FFF2-40B4-BE49-F238E27FC236}">
                <a16:creationId xmlns:a16="http://schemas.microsoft.com/office/drawing/2014/main" id="{F83285ED-0323-4060-96E1-6D211E7691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2901" y="8317909"/>
            <a:ext cx="182245" cy="144145"/>
          </a:xfrm>
          <a:prstGeom prst="rect">
            <a:avLst/>
          </a:prstGeom>
          <a:noFill/>
          <a:ln>
            <a:noFill/>
          </a:ln>
        </p:spPr>
      </p:pic>
      <p:sp>
        <p:nvSpPr>
          <p:cNvPr id="23" name="Smiley 22">
            <a:extLst>
              <a:ext uri="{FF2B5EF4-FFF2-40B4-BE49-F238E27FC236}">
                <a16:creationId xmlns:a16="http://schemas.microsoft.com/office/drawing/2014/main" id="{7BC17753-7C8A-4EAF-AA42-BC653843E756}"/>
              </a:ext>
            </a:extLst>
          </p:cNvPr>
          <p:cNvSpPr/>
          <p:nvPr/>
        </p:nvSpPr>
        <p:spPr>
          <a:xfrm>
            <a:off x="551115" y="4572267"/>
            <a:ext cx="144586" cy="146010"/>
          </a:xfrm>
          <a:prstGeom prst="smileyFace">
            <a:avLst/>
          </a:prstGeom>
          <a:solidFill>
            <a:srgbClr val="D8EDC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24" name="Smiley 23">
            <a:extLst>
              <a:ext uri="{FF2B5EF4-FFF2-40B4-BE49-F238E27FC236}">
                <a16:creationId xmlns:a16="http://schemas.microsoft.com/office/drawing/2014/main" id="{518D391A-F1D5-4CFD-9C2B-E2C6F32DAFD2}"/>
              </a:ext>
            </a:extLst>
          </p:cNvPr>
          <p:cNvSpPr/>
          <p:nvPr/>
        </p:nvSpPr>
        <p:spPr>
          <a:xfrm>
            <a:off x="1088503" y="4575722"/>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25" name="Smiley 24">
            <a:extLst>
              <a:ext uri="{FF2B5EF4-FFF2-40B4-BE49-F238E27FC236}">
                <a16:creationId xmlns:a16="http://schemas.microsoft.com/office/drawing/2014/main" id="{B829B447-0719-495E-AEFE-8FFD6C2CB3CF}"/>
              </a:ext>
            </a:extLst>
          </p:cNvPr>
          <p:cNvSpPr/>
          <p:nvPr/>
        </p:nvSpPr>
        <p:spPr>
          <a:xfrm>
            <a:off x="819809" y="4572267"/>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26" name="Smiley 25">
            <a:extLst>
              <a:ext uri="{FF2B5EF4-FFF2-40B4-BE49-F238E27FC236}">
                <a16:creationId xmlns:a16="http://schemas.microsoft.com/office/drawing/2014/main" id="{18AB9CFD-354F-4537-AAE1-AA7529755824}"/>
              </a:ext>
            </a:extLst>
          </p:cNvPr>
          <p:cNvSpPr/>
          <p:nvPr/>
        </p:nvSpPr>
        <p:spPr>
          <a:xfrm>
            <a:off x="581731" y="6456774"/>
            <a:ext cx="144586" cy="146010"/>
          </a:xfrm>
          <a:prstGeom prst="smileyFace">
            <a:avLst/>
          </a:prstGeom>
          <a:solidFill>
            <a:srgbClr val="D8EDC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27" name="Smiley 26">
            <a:extLst>
              <a:ext uri="{FF2B5EF4-FFF2-40B4-BE49-F238E27FC236}">
                <a16:creationId xmlns:a16="http://schemas.microsoft.com/office/drawing/2014/main" id="{FC20DCB9-E15F-4EF1-AAA9-496FFFAF36E2}"/>
              </a:ext>
            </a:extLst>
          </p:cNvPr>
          <p:cNvSpPr/>
          <p:nvPr/>
        </p:nvSpPr>
        <p:spPr>
          <a:xfrm>
            <a:off x="1119118" y="6457548"/>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28" name="Smiley 27">
            <a:extLst>
              <a:ext uri="{FF2B5EF4-FFF2-40B4-BE49-F238E27FC236}">
                <a16:creationId xmlns:a16="http://schemas.microsoft.com/office/drawing/2014/main" id="{16A000A8-4197-4295-9DAC-757976B82FFE}"/>
              </a:ext>
            </a:extLst>
          </p:cNvPr>
          <p:cNvSpPr/>
          <p:nvPr/>
        </p:nvSpPr>
        <p:spPr>
          <a:xfrm>
            <a:off x="850424" y="6456774"/>
            <a:ext cx="144586" cy="146010"/>
          </a:xfrm>
          <a:prstGeom prst="smileyFace">
            <a:avLst/>
          </a:prstGeom>
          <a:solidFill>
            <a:srgbClr val="E1F1C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37" name="Smiley 36">
            <a:extLst>
              <a:ext uri="{FF2B5EF4-FFF2-40B4-BE49-F238E27FC236}">
                <a16:creationId xmlns:a16="http://schemas.microsoft.com/office/drawing/2014/main" id="{D56C8932-5E21-4044-B7F3-C28747926ED2}"/>
              </a:ext>
            </a:extLst>
          </p:cNvPr>
          <p:cNvSpPr/>
          <p:nvPr/>
        </p:nvSpPr>
        <p:spPr>
          <a:xfrm>
            <a:off x="551116" y="7668982"/>
            <a:ext cx="144586" cy="146010"/>
          </a:xfrm>
          <a:prstGeom prst="smileyFace">
            <a:avLst/>
          </a:prstGeom>
          <a:solidFill>
            <a:srgbClr val="D8EDC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38" name="Smiley 37">
            <a:extLst>
              <a:ext uri="{FF2B5EF4-FFF2-40B4-BE49-F238E27FC236}">
                <a16:creationId xmlns:a16="http://schemas.microsoft.com/office/drawing/2014/main" id="{E88FC7B6-9D40-45B9-88CD-218ACE3C3869}"/>
              </a:ext>
            </a:extLst>
          </p:cNvPr>
          <p:cNvSpPr/>
          <p:nvPr/>
        </p:nvSpPr>
        <p:spPr>
          <a:xfrm>
            <a:off x="829760" y="7668982"/>
            <a:ext cx="144586" cy="146010"/>
          </a:xfrm>
          <a:prstGeom prst="smileyFace">
            <a:avLst/>
          </a:prstGeom>
          <a:solidFill>
            <a:srgbClr val="D8EDC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39" name="Smiley 38">
            <a:extLst>
              <a:ext uri="{FF2B5EF4-FFF2-40B4-BE49-F238E27FC236}">
                <a16:creationId xmlns:a16="http://schemas.microsoft.com/office/drawing/2014/main" id="{9809F9A9-840E-4728-8C62-C56BE5A22783}"/>
              </a:ext>
            </a:extLst>
          </p:cNvPr>
          <p:cNvSpPr/>
          <p:nvPr/>
        </p:nvSpPr>
        <p:spPr>
          <a:xfrm>
            <a:off x="1088503" y="7668982"/>
            <a:ext cx="144586" cy="146010"/>
          </a:xfrm>
          <a:prstGeom prst="smileyFace">
            <a:avLst/>
          </a:prstGeom>
          <a:solidFill>
            <a:srgbClr val="D8EDC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pic>
        <p:nvPicPr>
          <p:cNvPr id="40" name="Grafik 39">
            <a:extLst>
              <a:ext uri="{FF2B5EF4-FFF2-40B4-BE49-F238E27FC236}">
                <a16:creationId xmlns:a16="http://schemas.microsoft.com/office/drawing/2014/main" id="{A016BFFA-ED15-4702-B8A1-BD01BF012E6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1670"/>
          <a:stretch/>
        </p:blipFill>
        <p:spPr bwMode="auto">
          <a:xfrm>
            <a:off x="2444432" y="2862668"/>
            <a:ext cx="919254" cy="832924"/>
          </a:xfrm>
          <a:prstGeom prst="rect">
            <a:avLst/>
          </a:prstGeom>
          <a:ln>
            <a:noFill/>
          </a:ln>
          <a:extLst>
            <a:ext uri="{53640926-AAD7-44D8-BBD7-CCE9431645EC}">
              <a14:shadowObscured xmlns:a14="http://schemas.microsoft.com/office/drawing/2010/main"/>
            </a:ext>
          </a:extLst>
        </p:spPr>
      </p:pic>
      <p:sp>
        <p:nvSpPr>
          <p:cNvPr id="29" name="Foliennummernplatzhalter 2">
            <a:extLst>
              <a:ext uri="{FF2B5EF4-FFF2-40B4-BE49-F238E27FC236}">
                <a16:creationId xmlns:a16="http://schemas.microsoft.com/office/drawing/2014/main" id="{EBC53AE5-E239-4957-B65E-4EA8AC86ABA0}"/>
              </a:ext>
            </a:extLst>
          </p:cNvPr>
          <p:cNvSpPr txBox="1">
            <a:spLocks/>
          </p:cNvSpPr>
          <p:nvPr/>
        </p:nvSpPr>
        <p:spPr>
          <a:xfrm>
            <a:off x="5570621" y="9431020"/>
            <a:ext cx="815892" cy="206162"/>
          </a:xfrm>
          <a:prstGeom prst="rect">
            <a:avLst/>
          </a:prstGeom>
        </p:spPr>
        <p:txBody>
          <a:bodyPr vert="horz" lIns="91440" tIns="45720" rIns="91440" bIns="45720" rtlCol="0">
            <a:normAutofit fontScale="62500" lnSpcReduction="20000"/>
          </a:bodyPr>
          <a:lstStyle>
            <a:lvl1pPr marL="0" indent="0" algn="l" defTabSz="685800" rtl="0" eaLnBrk="1" latinLnBrk="0" hangingPunct="1">
              <a:lnSpc>
                <a:spcPct val="90000"/>
              </a:lnSpc>
              <a:spcBef>
                <a:spcPts val="750"/>
              </a:spcBef>
              <a:buFont typeface="Arial" panose="020B0604020202020204" pitchFamily="34" charset="0"/>
              <a:buNone/>
              <a:defRPr lang="de-DE" sz="1600" kern="1200" dirty="0" smtClean="0">
                <a:solidFill>
                  <a:srgbClr val="6FA931"/>
                </a:solidFill>
                <a:latin typeface="+mn-lt"/>
                <a:ea typeface="+mn-ea"/>
                <a:cs typeface="+mn-cs"/>
              </a:defRPr>
            </a:lvl1pPr>
            <a:lvl2pPr marL="7937" indent="0" algn="l" defTabSz="685800" rtl="0" eaLnBrk="1" latinLnBrk="0" hangingPunct="1">
              <a:lnSpc>
                <a:spcPct val="90000"/>
              </a:lnSpc>
              <a:spcBef>
                <a:spcPts val="375"/>
              </a:spcBef>
              <a:buFont typeface="Wingdings" panose="05000000000000000000" pitchFamily="2" charset="2"/>
              <a:buNone/>
              <a:defRPr lang="de-DE" sz="1400" kern="1200" dirty="0" smtClean="0">
                <a:solidFill>
                  <a:schemeClr val="bg2">
                    <a:lumMod val="50000"/>
                  </a:schemeClr>
                </a:solidFill>
                <a:latin typeface="+mn-lt"/>
                <a:ea typeface="+mn-ea"/>
                <a:cs typeface="+mn-cs"/>
              </a:defRPr>
            </a:lvl2pPr>
            <a:lvl3pPr marL="7938" indent="0" algn="l" defTabSz="685800" rtl="0" eaLnBrk="1" latinLnBrk="0" hangingPunct="1">
              <a:lnSpc>
                <a:spcPct val="90000"/>
              </a:lnSpc>
              <a:spcBef>
                <a:spcPts val="0"/>
              </a:spcBef>
              <a:buFont typeface="Wingdings" panose="05000000000000000000" pitchFamily="2" charset="2"/>
              <a:buNone/>
              <a:defRPr lang="de-DE" sz="1100" kern="1200" dirty="0" smtClean="0">
                <a:solidFill>
                  <a:schemeClr val="bg2">
                    <a:lumMod val="25000"/>
                  </a:schemeClr>
                </a:solidFill>
                <a:latin typeface="+mn-lt"/>
                <a:ea typeface="+mn-ea"/>
                <a:cs typeface="+mn-cs"/>
              </a:defRPr>
            </a:lvl3pPr>
            <a:lvl4pPr marL="293688" indent="-285750" algn="l" defTabSz="685800" rtl="0" eaLnBrk="1" latinLnBrk="0" hangingPunct="1">
              <a:lnSpc>
                <a:spcPct val="90000"/>
              </a:lnSpc>
              <a:spcBef>
                <a:spcPts val="0"/>
              </a:spcBef>
              <a:buFont typeface="Wingdings" panose="05000000000000000000" pitchFamily="2" charset="2"/>
              <a:buChar char="ü"/>
              <a:defRPr lang="de-DE" sz="1100" kern="1200" dirty="0" smtClean="0">
                <a:solidFill>
                  <a:schemeClr val="bg2">
                    <a:lumMod val="25000"/>
                  </a:schemeClr>
                </a:solidFill>
                <a:latin typeface="+mn-lt"/>
                <a:ea typeface="+mn-ea"/>
                <a:cs typeface="+mn-cs"/>
              </a:defRPr>
            </a:lvl4pPr>
            <a:lvl5pPr marL="350838" indent="-171450" algn="l" defTabSz="685800" rtl="0" eaLnBrk="1" latinLnBrk="0" hangingPunct="1">
              <a:lnSpc>
                <a:spcPct val="90000"/>
              </a:lnSpc>
              <a:spcBef>
                <a:spcPts val="0"/>
              </a:spcBef>
              <a:buFont typeface="Wingdings" panose="05000000000000000000" pitchFamily="2" charset="2"/>
              <a:buChar char="ü"/>
              <a:defRPr lang="de-AT" sz="1100" kern="1200" dirty="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D339C3D5-FAB0-4FCA-8A0E-103AD83818A5}" type="slidenum">
              <a:rPr lang="de-AT" smtClean="0">
                <a:solidFill>
                  <a:schemeClr val="bg2">
                    <a:lumMod val="50000"/>
                  </a:schemeClr>
                </a:solidFill>
              </a:rPr>
              <a:pPr algn="r"/>
              <a:t>3</a:t>
            </a:fld>
            <a:endParaRPr lang="de-AT" dirty="0">
              <a:solidFill>
                <a:schemeClr val="bg2">
                  <a:lumMod val="50000"/>
                </a:schemeClr>
              </a:solidFill>
            </a:endParaRPr>
          </a:p>
        </p:txBody>
      </p:sp>
    </p:spTree>
    <p:extLst>
      <p:ext uri="{BB962C8B-B14F-4D97-AF65-F5344CB8AC3E}">
        <p14:creationId xmlns:p14="http://schemas.microsoft.com/office/powerpoint/2010/main" val="246268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223763A-E675-402B-9911-22B4E8F44179}"/>
              </a:ext>
            </a:extLst>
          </p:cNvPr>
          <p:cNvSpPr>
            <a:spLocks noGrp="1"/>
          </p:cNvSpPr>
          <p:nvPr>
            <p:ph type="title"/>
          </p:nvPr>
        </p:nvSpPr>
        <p:spPr/>
        <p:txBody>
          <a:bodyPr/>
          <a:lstStyle/>
          <a:p>
            <a:r>
              <a:rPr lang="de-AT" dirty="0"/>
              <a:t>WeDo Lehr - Lernpfad</a:t>
            </a:r>
          </a:p>
        </p:txBody>
      </p:sp>
      <p:sp>
        <p:nvSpPr>
          <p:cNvPr id="8" name="Inhaltsplatzhalter 7">
            <a:extLst>
              <a:ext uri="{FF2B5EF4-FFF2-40B4-BE49-F238E27FC236}">
                <a16:creationId xmlns:a16="http://schemas.microsoft.com/office/drawing/2014/main" id="{10064353-8922-46C3-83AB-E626856B9666}"/>
              </a:ext>
            </a:extLst>
          </p:cNvPr>
          <p:cNvSpPr>
            <a:spLocks noGrp="1"/>
          </p:cNvSpPr>
          <p:nvPr>
            <p:ph sz="quarter" idx="11"/>
          </p:nvPr>
        </p:nvSpPr>
        <p:spPr/>
        <p:txBody>
          <a:bodyPr/>
          <a:lstStyle/>
          <a:p>
            <a:endParaRPr lang="de-DE"/>
          </a:p>
        </p:txBody>
      </p:sp>
      <p:sp>
        <p:nvSpPr>
          <p:cNvPr id="9" name="Textplatzhalter 8">
            <a:extLst>
              <a:ext uri="{FF2B5EF4-FFF2-40B4-BE49-F238E27FC236}">
                <a16:creationId xmlns:a16="http://schemas.microsoft.com/office/drawing/2014/main" id="{B5D75E49-E51D-4DC1-B32F-32312BCB805B}"/>
              </a:ext>
            </a:extLst>
          </p:cNvPr>
          <p:cNvSpPr>
            <a:spLocks noGrp="1"/>
          </p:cNvSpPr>
          <p:nvPr>
            <p:ph type="body" sz="quarter" idx="12"/>
          </p:nvPr>
        </p:nvSpPr>
        <p:spPr/>
        <p:txBody>
          <a:bodyPr/>
          <a:lstStyle/>
          <a:p>
            <a:endParaRPr lang="de-DE"/>
          </a:p>
        </p:txBody>
      </p:sp>
      <p:sp>
        <p:nvSpPr>
          <p:cNvPr id="10" name="Textplatzhalter 9">
            <a:extLst>
              <a:ext uri="{FF2B5EF4-FFF2-40B4-BE49-F238E27FC236}">
                <a16:creationId xmlns:a16="http://schemas.microsoft.com/office/drawing/2014/main" id="{4AF4BD73-BB33-4F0F-947A-CA46DF2AC0ED}"/>
              </a:ext>
            </a:extLst>
          </p:cNvPr>
          <p:cNvSpPr>
            <a:spLocks noGrp="1"/>
          </p:cNvSpPr>
          <p:nvPr>
            <p:ph type="body" sz="quarter" idx="13"/>
          </p:nvPr>
        </p:nvSpPr>
        <p:spPr/>
        <p:txBody>
          <a:bodyPr/>
          <a:lstStyle/>
          <a:p>
            <a:endParaRPr lang="de-DE"/>
          </a:p>
        </p:txBody>
      </p:sp>
      <p:sp>
        <p:nvSpPr>
          <p:cNvPr id="11" name="Inhaltsplatzhalter 10">
            <a:extLst>
              <a:ext uri="{FF2B5EF4-FFF2-40B4-BE49-F238E27FC236}">
                <a16:creationId xmlns:a16="http://schemas.microsoft.com/office/drawing/2014/main" id="{FFEF04BD-5F9E-4501-899D-0E0A2DE797B9}"/>
              </a:ext>
            </a:extLst>
          </p:cNvPr>
          <p:cNvSpPr>
            <a:spLocks noGrp="1"/>
          </p:cNvSpPr>
          <p:nvPr>
            <p:ph sz="quarter" idx="14"/>
          </p:nvPr>
        </p:nvSpPr>
        <p:spPr/>
        <p:txBody>
          <a:bodyPr/>
          <a:lstStyle/>
          <a:p>
            <a:endParaRPr lang="de-DE"/>
          </a:p>
        </p:txBody>
      </p:sp>
      <p:graphicFrame>
        <p:nvGraphicFramePr>
          <p:cNvPr id="13" name="Tabelle 12">
            <a:extLst>
              <a:ext uri="{FF2B5EF4-FFF2-40B4-BE49-F238E27FC236}">
                <a16:creationId xmlns:a16="http://schemas.microsoft.com/office/drawing/2014/main" id="{767E5EFC-1F5D-4707-AE43-3E7C89498CE9}"/>
              </a:ext>
            </a:extLst>
          </p:cNvPr>
          <p:cNvGraphicFramePr>
            <a:graphicFrameLocks noGrp="1"/>
          </p:cNvGraphicFramePr>
          <p:nvPr>
            <p:extLst>
              <p:ext uri="{D42A27DB-BD31-4B8C-83A1-F6EECF244321}">
                <p14:modId xmlns:p14="http://schemas.microsoft.com/office/powerpoint/2010/main" val="378058247"/>
              </p:ext>
            </p:extLst>
          </p:nvPr>
        </p:nvGraphicFramePr>
        <p:xfrm>
          <a:off x="316653" y="1810397"/>
          <a:ext cx="6224693" cy="7627476"/>
        </p:xfrm>
        <a:graphic>
          <a:graphicData uri="http://schemas.openxmlformats.org/drawingml/2006/table">
            <a:tbl>
              <a:tblPr firstRow="1" firstCol="1" bandRow="1">
                <a:tableStyleId>{93296810-A885-4BE3-A3E7-6D5BEEA58F35}</a:tableStyleId>
              </a:tblPr>
              <a:tblGrid>
                <a:gridCol w="1154007">
                  <a:extLst>
                    <a:ext uri="{9D8B030D-6E8A-4147-A177-3AD203B41FA5}">
                      <a16:colId xmlns:a16="http://schemas.microsoft.com/office/drawing/2014/main" val="453207136"/>
                    </a:ext>
                  </a:extLst>
                </a:gridCol>
                <a:gridCol w="426720">
                  <a:extLst>
                    <a:ext uri="{9D8B030D-6E8A-4147-A177-3AD203B41FA5}">
                      <a16:colId xmlns:a16="http://schemas.microsoft.com/office/drawing/2014/main" val="4218453584"/>
                    </a:ext>
                  </a:extLst>
                </a:gridCol>
                <a:gridCol w="2225040">
                  <a:extLst>
                    <a:ext uri="{9D8B030D-6E8A-4147-A177-3AD203B41FA5}">
                      <a16:colId xmlns:a16="http://schemas.microsoft.com/office/drawing/2014/main" val="2027485020"/>
                    </a:ext>
                  </a:extLst>
                </a:gridCol>
                <a:gridCol w="1413086">
                  <a:extLst>
                    <a:ext uri="{9D8B030D-6E8A-4147-A177-3AD203B41FA5}">
                      <a16:colId xmlns:a16="http://schemas.microsoft.com/office/drawing/2014/main" val="2959954465"/>
                    </a:ext>
                  </a:extLst>
                </a:gridCol>
                <a:gridCol w="1005840">
                  <a:extLst>
                    <a:ext uri="{9D8B030D-6E8A-4147-A177-3AD203B41FA5}">
                      <a16:colId xmlns:a16="http://schemas.microsoft.com/office/drawing/2014/main" val="1317791140"/>
                    </a:ext>
                  </a:extLst>
                </a:gridCol>
              </a:tblGrid>
              <a:tr h="221208">
                <a:tc>
                  <a:txBody>
                    <a:bodyPr/>
                    <a:lstStyle/>
                    <a:p>
                      <a:pPr>
                        <a:lnSpc>
                          <a:spcPct val="107000"/>
                        </a:lnSpc>
                        <a:spcAft>
                          <a:spcPts val="0"/>
                        </a:spcAft>
                      </a:pPr>
                      <a:r>
                        <a:rPr lang="de-AT" sz="1000" dirty="0">
                          <a:effectLst/>
                        </a:rPr>
                        <a:t>Phasen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Zeit in min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Anregungen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Material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Computational Thinking Phasen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2119312176"/>
                  </a:ext>
                </a:extLst>
              </a:tr>
              <a:tr h="579151">
                <a:tc>
                  <a:txBody>
                    <a:bodyPr/>
                    <a:lstStyle/>
                    <a:p>
                      <a:pPr>
                        <a:lnSpc>
                          <a:spcPct val="107000"/>
                        </a:lnSpc>
                        <a:spcAft>
                          <a:spcPts val="0"/>
                        </a:spcAft>
                      </a:pPr>
                      <a:r>
                        <a:rPr lang="de-AT" sz="1000" dirty="0">
                          <a:effectLst/>
                        </a:rPr>
                        <a:t>Vorbereitung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20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Vgl. Lehrangebot Blatt</a:t>
                      </a:r>
                    </a:p>
                    <a:p>
                      <a:pPr>
                        <a:lnSpc>
                          <a:spcPct val="107000"/>
                        </a:lnSpc>
                        <a:spcAft>
                          <a:spcPts val="0"/>
                        </a:spcAft>
                      </a:pPr>
                      <a:r>
                        <a:rPr lang="de-AT" sz="1000" dirty="0">
                          <a:effectLst/>
                        </a:rPr>
                        <a:t>6 WeDo Kästen</a:t>
                      </a:r>
                    </a:p>
                    <a:p>
                      <a:pPr>
                        <a:lnSpc>
                          <a:spcPct val="107000"/>
                        </a:lnSpc>
                        <a:spcAft>
                          <a:spcPts val="0"/>
                        </a:spcAft>
                      </a:pPr>
                      <a:r>
                        <a:rPr lang="de-AT" sz="1000" dirty="0">
                          <a:effectLst/>
                        </a:rPr>
                        <a:t>6 iPads aufladen</a:t>
                      </a:r>
                    </a:p>
                    <a:p>
                      <a:pPr>
                        <a:lnSpc>
                          <a:spcPct val="107000"/>
                        </a:lnSpc>
                        <a:spcAft>
                          <a:spcPts val="0"/>
                        </a:spcAft>
                      </a:pPr>
                      <a:r>
                        <a:rPr lang="de-AT" sz="1000" dirty="0">
                          <a:effectLst/>
                        </a:rPr>
                        <a:t>Smarthubs aufladen</a:t>
                      </a:r>
                    </a:p>
                    <a:p>
                      <a:pPr>
                        <a:lnSpc>
                          <a:spcPct val="107000"/>
                        </a:lnSpc>
                        <a:spcAft>
                          <a:spcPts val="0"/>
                        </a:spcAft>
                      </a:pPr>
                      <a:r>
                        <a:rPr lang="de-AT" sz="1000" dirty="0">
                          <a:effectLst/>
                        </a:rPr>
                        <a:t>(Wlan)</a:t>
                      </a: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3324222887"/>
                  </a:ext>
                </a:extLst>
              </a:tr>
              <a:tr h="442416">
                <a:tc>
                  <a:txBody>
                    <a:bodyPr/>
                    <a:lstStyle/>
                    <a:p>
                      <a:pPr>
                        <a:lnSpc>
                          <a:spcPct val="107000"/>
                        </a:lnSpc>
                        <a:spcAft>
                          <a:spcPts val="0"/>
                        </a:spcAft>
                      </a:pPr>
                      <a:r>
                        <a:rPr lang="de-AT" sz="1000" dirty="0">
                          <a:effectLst/>
                        </a:rPr>
                        <a:t>Erforschungsphase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10-20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Als Einstieg</a:t>
                      </a:r>
                      <a:r>
                        <a:rPr lang="de-AT" sz="1000" baseline="0" dirty="0">
                          <a:effectLst/>
                        </a:rPr>
                        <a:t> können</a:t>
                      </a:r>
                      <a:r>
                        <a:rPr lang="de-AT" sz="1000" dirty="0">
                          <a:effectLst/>
                        </a:rPr>
                        <a:t> Sie das Videos  von der Kaulquappe zum Frosch mit Fragen vorstellen. Besuchen Sie einen Teich oder nehmen Sie Kaulquappen artgerecht mit. Wahrscheinlich verwenden Sie auch  eigenes Material.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hlinkClick r:id="rId2"/>
                        </a:rPr>
                        <a:t>Impulsvideo</a:t>
                      </a:r>
                      <a:endParaRPr lang="de-AT" sz="1000" dirty="0">
                        <a:effectLst/>
                      </a:endParaRPr>
                    </a:p>
                    <a:p>
                      <a:pPr>
                        <a:lnSpc>
                          <a:spcPct val="107000"/>
                        </a:lnSpc>
                        <a:spcAft>
                          <a:spcPts val="0"/>
                        </a:spcAft>
                      </a:pPr>
                      <a:r>
                        <a:rPr lang="de-AT" sz="1000" dirty="0">
                          <a:effectLst/>
                          <a:hlinkClick r:id="rId3"/>
                        </a:rPr>
                        <a:t>Padlet Pinnwand</a:t>
                      </a:r>
                      <a:endParaRPr lang="de-AT" sz="1000" dirty="0">
                        <a:effectLst/>
                      </a:endParaRPr>
                    </a:p>
                    <a:p>
                      <a:pPr>
                        <a:lnSpc>
                          <a:spcPct val="107000"/>
                        </a:lnSpc>
                        <a:spcAft>
                          <a:spcPts val="0"/>
                        </a:spcAft>
                      </a:pPr>
                      <a:r>
                        <a:rPr lang="de-AT" sz="1000" dirty="0">
                          <a:effectLst/>
                        </a:rPr>
                        <a:t>Fragenkatalog Quest 1b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Zerlegen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3857681499"/>
                  </a:ext>
                </a:extLst>
              </a:tr>
              <a:tr h="110604">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Diskutieren sie das Thema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588452695"/>
                  </a:ext>
                </a:extLst>
              </a:tr>
              <a:tr h="442416">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Erforschen Sie mit Ihren Schüler*innen (am Modell) wie eine der Jungfrosch und der Frosch gebaut werden</a:t>
                      </a:r>
                      <a:r>
                        <a:rPr lang="de-AT" sz="1000" baseline="0" dirty="0">
                          <a:effectLst/>
                        </a:rPr>
                        <a:t> und was sie unterscheidet.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Robotermodell</a:t>
                      </a:r>
                    </a:p>
                    <a:p>
                      <a:pPr>
                        <a:lnSpc>
                          <a:spcPct val="107000"/>
                        </a:lnSpc>
                        <a:spcAft>
                          <a:spcPts val="0"/>
                        </a:spcAft>
                      </a:pPr>
                      <a:r>
                        <a:rPr lang="de-AT" sz="1000" dirty="0">
                          <a:effectLst/>
                        </a:rPr>
                        <a:t>Fragenkatalog </a:t>
                      </a:r>
                      <a:r>
                        <a:rPr lang="de-AT" sz="1000" b="0" dirty="0">
                          <a:effectLst/>
                        </a:rPr>
                        <a:t>Quest 1b</a:t>
                      </a:r>
                      <a:endParaRPr lang="de-A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Muster entdecken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1406951174"/>
                  </a:ext>
                </a:extLst>
              </a:tr>
              <a:tr h="512179">
                <a:tc>
                  <a:txBody>
                    <a:bodyPr/>
                    <a:lstStyle/>
                    <a:p>
                      <a:pPr>
                        <a:lnSpc>
                          <a:spcPct val="107000"/>
                        </a:lnSpc>
                        <a:spcAft>
                          <a:spcPts val="0"/>
                        </a:spcAft>
                      </a:pPr>
                      <a:r>
                        <a:rPr lang="de-AT" sz="1000" dirty="0">
                          <a:effectLst/>
                        </a:rPr>
                        <a:t>Entwicklungsphase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45</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Geben Sie den Schüler*innen Zeit das Modell zu verstehen und die Lösungsschritte zu planen.</a:t>
                      </a:r>
                    </a:p>
                  </a:txBody>
                  <a:tcPr marL="42284" marR="42284" marT="0" marB="0"/>
                </a:tc>
                <a:tc>
                  <a:txBody>
                    <a:bodyPr/>
                    <a:lstStyle/>
                    <a:p>
                      <a:pPr>
                        <a:lnSpc>
                          <a:spcPct val="107000"/>
                        </a:lnSpc>
                        <a:spcAft>
                          <a:spcPts val="0"/>
                        </a:spcAft>
                      </a:pPr>
                      <a:r>
                        <a:rPr lang="de-AT" sz="1000" b="0" dirty="0">
                          <a:effectLst/>
                        </a:rPr>
                        <a:t>QUEST 1a</a:t>
                      </a:r>
                      <a:endParaRPr lang="de-A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Lösungsschritte entwickeln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2291715945"/>
                  </a:ext>
                </a:extLst>
              </a:tr>
              <a:tr h="442416">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Schüler*innen in Gruppen das Modell (nach Bauanleitung) entwickeln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0" dirty="0">
                          <a:effectLst/>
                        </a:rPr>
                        <a:t>WeDo Kurs 4</a:t>
                      </a:r>
                    </a:p>
                    <a:p>
                      <a:pPr>
                        <a:lnSpc>
                          <a:spcPct val="107000"/>
                        </a:lnSpc>
                        <a:spcAft>
                          <a:spcPts val="0"/>
                        </a:spcAft>
                      </a:pPr>
                      <a:r>
                        <a:rPr lang="de-AT" sz="1000" dirty="0">
                          <a:effectLst/>
                        </a:rPr>
                        <a:t>Metamorphose </a:t>
                      </a:r>
                      <a:br>
                        <a:rPr lang="de-AT" sz="1000" dirty="0">
                          <a:effectLst/>
                        </a:rPr>
                      </a:br>
                      <a:r>
                        <a:rPr lang="de-AT" sz="1000" dirty="0">
                          <a:effectLst/>
                        </a:rPr>
                        <a:t>(Lego App)</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3842649762"/>
                  </a:ext>
                </a:extLst>
              </a:tr>
              <a:tr h="442416">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Schüler*innen in Gruppen das Beispielprogramm (nach Anleitung) umsetzen.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Algorithmisches Denken umsetzen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4197867061"/>
                  </a:ext>
                </a:extLst>
              </a:tr>
              <a:tr h="303871">
                <a:tc>
                  <a:txBody>
                    <a:bodyPr/>
                    <a:lstStyle/>
                    <a:p>
                      <a:pPr>
                        <a:lnSpc>
                          <a:spcPct val="107000"/>
                        </a:lnSpc>
                        <a:spcAft>
                          <a:spcPts val="0"/>
                        </a:spcAft>
                      </a:pPr>
                      <a:r>
                        <a:rPr lang="de-AT" sz="1000" dirty="0">
                          <a:effectLst/>
                        </a:rPr>
                        <a:t>Testphase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25</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Schüler*innen das Modell verbessern und erweitern.</a:t>
                      </a:r>
                    </a:p>
                  </a:txBody>
                  <a:tcPr marL="42284" marR="42284" marT="0" marB="0"/>
                </a:tc>
                <a:tc>
                  <a:txBody>
                    <a:bodyPr/>
                    <a:lstStyle/>
                    <a:p>
                      <a:pPr>
                        <a:lnSpc>
                          <a:spcPct val="107000"/>
                        </a:lnSpc>
                        <a:spcAft>
                          <a:spcPts val="0"/>
                        </a:spcAft>
                      </a:pPr>
                      <a:r>
                        <a:rPr lang="de-AT" sz="1000" dirty="0">
                          <a:effectLst/>
                        </a:rPr>
                        <a:t>QUEST 2 | </a:t>
                      </a:r>
                      <a:r>
                        <a:rPr lang="de-AT" sz="1000" dirty="0">
                          <a:effectLst/>
                          <a:latin typeface="Calibri" panose="020F0502020204030204" pitchFamily="34" charset="0"/>
                          <a:ea typeface="Calibri" panose="020F0502020204030204" pitchFamily="34" charset="0"/>
                          <a:cs typeface="Times New Roman" panose="02020603050405020304" pitchFamily="18" charset="0"/>
                        </a:rPr>
                        <a:t>Siehe auch Modellbibliothek:</a:t>
                      </a:r>
                      <a:r>
                        <a:rPr lang="de-AT" sz="1000" baseline="0" dirty="0">
                          <a:effectLst/>
                          <a:latin typeface="Calibri" panose="020F0502020204030204" pitchFamily="34" charset="0"/>
                          <a:ea typeface="Calibri" panose="020F0502020204030204" pitchFamily="34" charset="0"/>
                          <a:cs typeface="Times New Roman" panose="02020603050405020304" pitchFamily="18" charset="0"/>
                        </a:rPr>
                        <a:t> Frosch</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Testen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1605162669"/>
                  </a:ext>
                </a:extLst>
              </a:tr>
              <a:tr h="331813">
                <a:tc>
                  <a:txBody>
                    <a:bodyPr/>
                    <a:lstStyle/>
                    <a:p>
                      <a:pPr>
                        <a:lnSpc>
                          <a:spcPct val="107000"/>
                        </a:lnSpc>
                        <a:spcAft>
                          <a:spcPts val="0"/>
                        </a:spcAft>
                      </a:pPr>
                      <a:r>
                        <a:rPr lang="de-AT" sz="1000" dirty="0">
                          <a:effectLst/>
                        </a:rPr>
                        <a:t>Ergebnisphase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30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Planung und die Ergebnisse dokumentieren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Dokumentations-Tool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Abstrahieren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4143333905"/>
                  </a:ext>
                </a:extLst>
              </a:tr>
              <a:tr h="867998">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Nutzen Sie Methoden die Ergebnisse zu präsentieren und Ideen auszutauschen. Besprechen sie weitere Einsatzmöglichkeiten von diesen Roboter-Modellen.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Vgl. Feedback Fragen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2466915426"/>
                  </a:ext>
                </a:extLst>
              </a:tr>
              <a:tr h="680281">
                <a:tc>
                  <a:txBody>
                    <a:bodyPr/>
                    <a:lstStyle/>
                    <a:p>
                      <a:pPr>
                        <a:lnSpc>
                          <a:spcPct val="107000"/>
                        </a:lnSpc>
                        <a:spcAft>
                          <a:spcPts val="0"/>
                        </a:spcAft>
                      </a:pPr>
                      <a:r>
                        <a:rPr lang="de-AT" sz="1000" dirty="0">
                          <a:effectLst/>
                        </a:rPr>
                        <a:t>Abschlussarbeiten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Modelle zerlegen</a:t>
                      </a:r>
                    </a:p>
                    <a:p>
                      <a:pPr>
                        <a:lnSpc>
                          <a:spcPct val="107000"/>
                        </a:lnSpc>
                        <a:spcAft>
                          <a:spcPts val="0"/>
                        </a:spcAft>
                      </a:pPr>
                      <a:r>
                        <a:rPr lang="de-AT" sz="1000" dirty="0">
                          <a:effectLst/>
                        </a:rPr>
                        <a:t>WeDo Kästen einräumen</a:t>
                      </a:r>
                    </a:p>
                    <a:p>
                      <a:pPr>
                        <a:lnSpc>
                          <a:spcPct val="107000"/>
                        </a:lnSpc>
                        <a:spcAft>
                          <a:spcPts val="0"/>
                        </a:spcAft>
                      </a:pPr>
                      <a:r>
                        <a:rPr lang="de-AT" sz="1000" dirty="0">
                          <a:effectLst/>
                        </a:rPr>
                        <a:t>Auf Vollständigkeit prüfen</a:t>
                      </a:r>
                    </a:p>
                    <a:p>
                      <a:pPr>
                        <a:lnSpc>
                          <a:spcPct val="107000"/>
                        </a:lnSpc>
                        <a:spcAft>
                          <a:spcPts val="0"/>
                        </a:spcAft>
                      </a:pPr>
                      <a:r>
                        <a:rPr lang="de-AT" sz="1000" dirty="0">
                          <a:effectLst/>
                        </a:rPr>
                        <a:t>iPads abgeben</a:t>
                      </a:r>
                    </a:p>
                  </a:txBody>
                  <a:tcPr marL="42284" marR="42284" marT="0" marB="0"/>
                </a:tc>
                <a:tc>
                  <a:txBody>
                    <a:bodyPr/>
                    <a:lstStyle/>
                    <a:p>
                      <a:pPr>
                        <a:lnSpc>
                          <a:spcPct val="107000"/>
                        </a:lnSpc>
                        <a:spcAft>
                          <a:spcPts val="0"/>
                        </a:spcAft>
                      </a:pPr>
                      <a:r>
                        <a:rPr lang="de-AT" sz="1000" dirty="0">
                          <a:effectLst/>
                        </a:rPr>
                        <a:t>Vgl. Checkliste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10011"/>
                  </a:ext>
                </a:extLst>
              </a:tr>
              <a:tr h="995437">
                <a:tc>
                  <a:txBody>
                    <a:bodyPr/>
                    <a:lstStyle/>
                    <a:p>
                      <a:pPr>
                        <a:lnSpc>
                          <a:spcPct val="107000"/>
                        </a:lnSpc>
                        <a:spcAft>
                          <a:spcPts val="0"/>
                        </a:spcAft>
                      </a:pPr>
                      <a:r>
                        <a:rPr lang="de-AT" sz="1000" dirty="0">
                          <a:solidFill>
                            <a:schemeClr val="bg1"/>
                          </a:solidFill>
                          <a:effectLst/>
                        </a:rPr>
                        <a:t>Erweiterungsphase</a:t>
                      </a:r>
                    </a:p>
                    <a:p>
                      <a:pPr>
                        <a:lnSpc>
                          <a:spcPct val="107000"/>
                        </a:lnSpc>
                        <a:spcAft>
                          <a:spcPts val="0"/>
                        </a:spcAft>
                      </a:pPr>
                      <a:r>
                        <a:rPr lang="de-AT" sz="1000" dirty="0">
                          <a:solidFill>
                            <a:schemeClr val="bg1"/>
                          </a:solidFill>
                          <a:effectLst/>
                        </a:rPr>
                        <a:t>(Transformation)</a:t>
                      </a:r>
                      <a:endParaRPr lang="de-A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rPr>
                        <a:t>100</a:t>
                      </a:r>
                      <a:endParaRPr lang="de-A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latin typeface="+mn-lt"/>
                          <a:ea typeface="+mn-ea"/>
                          <a:cs typeface="+mn-cs"/>
                        </a:rPr>
                        <a:t>Mit</a:t>
                      </a:r>
                      <a:r>
                        <a:rPr lang="de-AT" sz="1000" baseline="0" dirty="0">
                          <a:solidFill>
                            <a:schemeClr val="bg1"/>
                          </a:solidFill>
                          <a:effectLst/>
                          <a:latin typeface="+mn-lt"/>
                          <a:ea typeface="+mn-ea"/>
                          <a:cs typeface="+mn-cs"/>
                        </a:rPr>
                        <a:t> der Aufgabe: Achte auf den Storch können die Teams selbständig Lösungswege entwickeln und  frei eine eigene Aufgabe für den Frosch gestalten, programmieren, präsentieren und teilen</a:t>
                      </a:r>
                      <a:endParaRPr lang="de-A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rPr>
                        <a:t>QUEST 3</a:t>
                      </a: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rPr>
                        <a:t> </a:t>
                      </a:r>
                      <a:r>
                        <a:rPr lang="de-AT" sz="1000" b="1" dirty="0">
                          <a:solidFill>
                            <a:schemeClr val="bg1"/>
                          </a:solidFill>
                          <a:effectLst/>
                        </a:rPr>
                        <a:t>Transformieren</a:t>
                      </a:r>
                      <a:endParaRPr lang="de-AT"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extLst>
                  <a:ext uri="{0D108BD9-81ED-4DB2-BD59-A6C34878D82A}">
                    <a16:rowId xmlns:a16="http://schemas.microsoft.com/office/drawing/2014/main" val="1678340909"/>
                  </a:ext>
                </a:extLst>
              </a:tr>
            </a:tbl>
          </a:graphicData>
        </a:graphic>
      </p:graphicFrame>
      <p:sp>
        <p:nvSpPr>
          <p:cNvPr id="23" name="Foliennummernplatzhalter 2">
            <a:extLst>
              <a:ext uri="{FF2B5EF4-FFF2-40B4-BE49-F238E27FC236}">
                <a16:creationId xmlns:a16="http://schemas.microsoft.com/office/drawing/2014/main" id="{98576D11-EAE3-413A-AAFA-6B5D487D502A}"/>
              </a:ext>
            </a:extLst>
          </p:cNvPr>
          <p:cNvSpPr txBox="1">
            <a:spLocks/>
          </p:cNvSpPr>
          <p:nvPr/>
        </p:nvSpPr>
        <p:spPr>
          <a:xfrm>
            <a:off x="5570621" y="9447464"/>
            <a:ext cx="815892" cy="206162"/>
          </a:xfrm>
          <a:prstGeom prst="rect">
            <a:avLst/>
          </a:prstGeom>
        </p:spPr>
        <p:txBody>
          <a:bodyPr vert="horz" lIns="91440" tIns="45720" rIns="91440" bIns="45720" rtlCol="0">
            <a:normAutofit fontScale="62500" lnSpcReduction="20000"/>
          </a:bodyPr>
          <a:lstStyle>
            <a:lvl1pPr marL="0" indent="0" algn="l" defTabSz="685800" rtl="0" eaLnBrk="1" latinLnBrk="0" hangingPunct="1">
              <a:lnSpc>
                <a:spcPct val="90000"/>
              </a:lnSpc>
              <a:spcBef>
                <a:spcPts val="750"/>
              </a:spcBef>
              <a:buFont typeface="Arial" panose="020B0604020202020204" pitchFamily="34" charset="0"/>
              <a:buNone/>
              <a:defRPr lang="de-DE" sz="1600" kern="1200" dirty="0" smtClean="0">
                <a:solidFill>
                  <a:srgbClr val="6FA931"/>
                </a:solidFill>
                <a:latin typeface="+mn-lt"/>
                <a:ea typeface="+mn-ea"/>
                <a:cs typeface="+mn-cs"/>
              </a:defRPr>
            </a:lvl1pPr>
            <a:lvl2pPr marL="7937" indent="0" algn="l" defTabSz="685800" rtl="0" eaLnBrk="1" latinLnBrk="0" hangingPunct="1">
              <a:lnSpc>
                <a:spcPct val="90000"/>
              </a:lnSpc>
              <a:spcBef>
                <a:spcPts val="375"/>
              </a:spcBef>
              <a:buFont typeface="Wingdings" panose="05000000000000000000" pitchFamily="2" charset="2"/>
              <a:buNone/>
              <a:defRPr lang="de-DE" sz="1400" kern="1200" dirty="0" smtClean="0">
                <a:solidFill>
                  <a:schemeClr val="bg2">
                    <a:lumMod val="50000"/>
                  </a:schemeClr>
                </a:solidFill>
                <a:latin typeface="+mn-lt"/>
                <a:ea typeface="+mn-ea"/>
                <a:cs typeface="+mn-cs"/>
              </a:defRPr>
            </a:lvl2pPr>
            <a:lvl3pPr marL="7938" indent="0" algn="l" defTabSz="685800" rtl="0" eaLnBrk="1" latinLnBrk="0" hangingPunct="1">
              <a:lnSpc>
                <a:spcPct val="90000"/>
              </a:lnSpc>
              <a:spcBef>
                <a:spcPts val="0"/>
              </a:spcBef>
              <a:buFont typeface="Wingdings" panose="05000000000000000000" pitchFamily="2" charset="2"/>
              <a:buNone/>
              <a:defRPr lang="de-DE" sz="1100" kern="1200" dirty="0" smtClean="0">
                <a:solidFill>
                  <a:schemeClr val="bg2">
                    <a:lumMod val="25000"/>
                  </a:schemeClr>
                </a:solidFill>
                <a:latin typeface="+mn-lt"/>
                <a:ea typeface="+mn-ea"/>
                <a:cs typeface="+mn-cs"/>
              </a:defRPr>
            </a:lvl3pPr>
            <a:lvl4pPr marL="293688" indent="-285750" algn="l" defTabSz="685800" rtl="0" eaLnBrk="1" latinLnBrk="0" hangingPunct="1">
              <a:lnSpc>
                <a:spcPct val="90000"/>
              </a:lnSpc>
              <a:spcBef>
                <a:spcPts val="0"/>
              </a:spcBef>
              <a:buFont typeface="Wingdings" panose="05000000000000000000" pitchFamily="2" charset="2"/>
              <a:buChar char="ü"/>
              <a:defRPr lang="de-DE" sz="1100" kern="1200" dirty="0" smtClean="0">
                <a:solidFill>
                  <a:schemeClr val="bg2">
                    <a:lumMod val="25000"/>
                  </a:schemeClr>
                </a:solidFill>
                <a:latin typeface="+mn-lt"/>
                <a:ea typeface="+mn-ea"/>
                <a:cs typeface="+mn-cs"/>
              </a:defRPr>
            </a:lvl4pPr>
            <a:lvl5pPr marL="350838" indent="-171450" algn="l" defTabSz="685800" rtl="0" eaLnBrk="1" latinLnBrk="0" hangingPunct="1">
              <a:lnSpc>
                <a:spcPct val="90000"/>
              </a:lnSpc>
              <a:spcBef>
                <a:spcPts val="0"/>
              </a:spcBef>
              <a:buFont typeface="Wingdings" panose="05000000000000000000" pitchFamily="2" charset="2"/>
              <a:buChar char="ü"/>
              <a:defRPr lang="de-AT" sz="1100" kern="1200" dirty="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D339C3D5-FAB0-4FCA-8A0E-103AD83818A5}" type="slidenum">
              <a:rPr lang="de-AT" smtClean="0">
                <a:solidFill>
                  <a:schemeClr val="bg2">
                    <a:lumMod val="50000"/>
                  </a:schemeClr>
                </a:solidFill>
              </a:rPr>
              <a:pPr algn="r"/>
              <a:t>4</a:t>
            </a:fld>
            <a:endParaRPr lang="de-AT" dirty="0">
              <a:solidFill>
                <a:schemeClr val="bg2">
                  <a:lumMod val="50000"/>
                </a:schemeClr>
              </a:solidFill>
            </a:endParaRPr>
          </a:p>
        </p:txBody>
      </p:sp>
    </p:spTree>
    <p:extLst>
      <p:ext uri="{BB962C8B-B14F-4D97-AF65-F5344CB8AC3E}">
        <p14:creationId xmlns:p14="http://schemas.microsoft.com/office/powerpoint/2010/main" val="320972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2A15A4B3-BE80-4143-9C2E-6D519B32BE34}"/>
              </a:ext>
            </a:extLst>
          </p:cNvPr>
          <p:cNvSpPr>
            <a:spLocks noGrp="1"/>
          </p:cNvSpPr>
          <p:nvPr>
            <p:ph idx="1"/>
          </p:nvPr>
        </p:nvSpPr>
        <p:spPr/>
        <p:txBody>
          <a:bodyPr>
            <a:normAutofit fontScale="77500" lnSpcReduction="20000"/>
          </a:bodyPr>
          <a:lstStyle/>
          <a:p>
            <a:r>
              <a:rPr lang="de-AT" dirty="0">
                <a:solidFill>
                  <a:schemeClr val="bg2">
                    <a:lumMod val="50000"/>
                  </a:schemeClr>
                </a:solidFill>
              </a:rPr>
              <a:t>Die Aufgaben in dem WeDo Projekt sollen 6 Kompetenzbereiche des informatischen Denkens (Computational Thinking) fördern.</a:t>
            </a:r>
          </a:p>
          <a:p>
            <a:r>
              <a:rPr lang="de-AT" b="1" dirty="0">
                <a:solidFill>
                  <a:schemeClr val="bg2">
                    <a:lumMod val="50000"/>
                  </a:schemeClr>
                </a:solidFill>
              </a:rPr>
              <a:t>Zerlegen</a:t>
            </a:r>
            <a:r>
              <a:rPr lang="de-AT" dirty="0">
                <a:solidFill>
                  <a:schemeClr val="bg2">
                    <a:lumMod val="50000"/>
                  </a:schemeClr>
                </a:solidFill>
              </a:rPr>
              <a:t> (decomposition) </a:t>
            </a:r>
          </a:p>
          <a:p>
            <a:r>
              <a:rPr lang="de-AT" dirty="0">
                <a:solidFill>
                  <a:schemeClr val="bg2">
                    <a:lumMod val="50000"/>
                  </a:schemeClr>
                </a:solidFill>
              </a:rPr>
              <a:t>Metamorphose am Beispiel Frosch beobachten. Die Bewegungen und Laute bestimmen, die ein Frosch Modell nachahmen soll. </a:t>
            </a:r>
          </a:p>
          <a:p>
            <a:pPr marL="285750" lvl="1" indent="-285750">
              <a:buFont typeface="Wingdings" panose="05000000000000000000" pitchFamily="2" charset="2"/>
              <a:buChar char="ü"/>
            </a:pPr>
            <a:r>
              <a:rPr lang="de-AT" dirty="0"/>
              <a:t>krabbeln</a:t>
            </a:r>
            <a:endParaRPr lang="de-AT" dirty="0">
              <a:solidFill>
                <a:schemeClr val="bg2">
                  <a:lumMod val="50000"/>
                </a:schemeClr>
              </a:solidFill>
            </a:endParaRPr>
          </a:p>
          <a:p>
            <a:pPr marL="285750" lvl="1" indent="-285750">
              <a:buFont typeface="Wingdings" panose="05000000000000000000" pitchFamily="2" charset="2"/>
              <a:buChar char="ü"/>
            </a:pPr>
            <a:r>
              <a:rPr lang="de-AT" dirty="0">
                <a:solidFill>
                  <a:schemeClr val="bg2">
                    <a:lumMod val="50000"/>
                  </a:schemeClr>
                </a:solidFill>
              </a:rPr>
              <a:t>springen</a:t>
            </a:r>
          </a:p>
          <a:p>
            <a:pPr marL="285750" lvl="1" indent="-285750">
              <a:buFont typeface="Wingdings" panose="05000000000000000000" pitchFamily="2" charset="2"/>
              <a:buChar char="ü"/>
            </a:pPr>
            <a:r>
              <a:rPr lang="de-AT" dirty="0">
                <a:solidFill>
                  <a:schemeClr val="bg2">
                    <a:lumMod val="50000"/>
                  </a:schemeClr>
                </a:solidFill>
              </a:rPr>
              <a:t>Quaken …</a:t>
            </a:r>
          </a:p>
          <a:p>
            <a:r>
              <a:rPr lang="de-AT" b="1" dirty="0">
                <a:solidFill>
                  <a:schemeClr val="bg2">
                    <a:lumMod val="50000"/>
                  </a:schemeClr>
                </a:solidFill>
              </a:rPr>
              <a:t>Muster entdecken</a:t>
            </a:r>
            <a:r>
              <a:rPr lang="de-AT" dirty="0">
                <a:solidFill>
                  <a:schemeClr val="bg2">
                    <a:lumMod val="50000"/>
                  </a:schemeClr>
                </a:solidFill>
              </a:rPr>
              <a:t> (pattern recognition)</a:t>
            </a:r>
          </a:p>
          <a:p>
            <a:r>
              <a:rPr lang="de-AT" dirty="0">
                <a:solidFill>
                  <a:schemeClr val="bg2">
                    <a:lumMod val="50000"/>
                  </a:schemeClr>
                </a:solidFill>
              </a:rPr>
              <a:t>Muster und Abläufe finden, wie sich der Jungfrosch zum Frosch verändert. Weitere Beispiele in der Natur benennen.</a:t>
            </a:r>
          </a:p>
          <a:p>
            <a:r>
              <a:rPr lang="de-AT" dirty="0">
                <a:solidFill>
                  <a:schemeClr val="bg2">
                    <a:lumMod val="50000"/>
                  </a:schemeClr>
                </a:solidFill>
              </a:rPr>
              <a:t>Die Jungfrosch und Froschmodelle vergleichen.</a:t>
            </a:r>
          </a:p>
          <a:p>
            <a:pPr marL="285750" lvl="1" indent="-285750">
              <a:buFont typeface="Wingdings" panose="05000000000000000000" pitchFamily="2" charset="2"/>
              <a:buChar char="ü"/>
            </a:pPr>
            <a:r>
              <a:rPr lang="de-AT" dirty="0">
                <a:solidFill>
                  <a:schemeClr val="bg2">
                    <a:lumMod val="50000"/>
                  </a:schemeClr>
                </a:solidFill>
              </a:rPr>
              <a:t>Am Beispiel eines Modells oder Videos</a:t>
            </a:r>
          </a:p>
          <a:p>
            <a:pPr marL="285750" lvl="1" indent="-285750">
              <a:buFont typeface="Wingdings" panose="05000000000000000000" pitchFamily="2" charset="2"/>
              <a:buChar char="ü"/>
            </a:pPr>
            <a:r>
              <a:rPr lang="de-AT" dirty="0">
                <a:solidFill>
                  <a:schemeClr val="bg2">
                    <a:lumMod val="50000"/>
                  </a:schemeClr>
                </a:solidFill>
              </a:rPr>
              <a:t>(vgl. Fragenkataloge Quest 1b und 2b)</a:t>
            </a:r>
          </a:p>
          <a:p>
            <a:r>
              <a:rPr lang="de-AT" b="1" dirty="0">
                <a:solidFill>
                  <a:schemeClr val="bg2">
                    <a:lumMod val="50000"/>
                  </a:schemeClr>
                </a:solidFill>
              </a:rPr>
              <a:t>Lösungsschritte entwickeln</a:t>
            </a:r>
            <a:r>
              <a:rPr lang="de-AT" dirty="0">
                <a:solidFill>
                  <a:schemeClr val="bg2">
                    <a:lumMod val="50000"/>
                  </a:schemeClr>
                </a:solidFill>
              </a:rPr>
              <a:t> (identifying possible solutions)</a:t>
            </a:r>
          </a:p>
          <a:p>
            <a:pPr lvl="0"/>
            <a:r>
              <a:rPr lang="de-AT" dirty="0">
                <a:solidFill>
                  <a:schemeClr val="bg2">
                    <a:lumMod val="50000"/>
                  </a:schemeClr>
                </a:solidFill>
              </a:rPr>
              <a:t>Lösungsschritte überlegen</a:t>
            </a:r>
          </a:p>
          <a:p>
            <a:pPr marL="285750" lvl="1" indent="-285750">
              <a:buFont typeface="Wingdings" panose="05000000000000000000" pitchFamily="2" charset="2"/>
              <a:buChar char="ü"/>
            </a:pPr>
            <a:r>
              <a:rPr lang="de-AT" dirty="0">
                <a:solidFill>
                  <a:schemeClr val="bg2">
                    <a:lumMod val="50000"/>
                  </a:schemeClr>
                </a:solidFill>
              </a:rPr>
              <a:t>Den Jungfrosch nach Anleitung entwickeln.	(QUEST 1)</a:t>
            </a:r>
          </a:p>
          <a:p>
            <a:pPr marL="285750" lvl="1" indent="-285750">
              <a:buFont typeface="Wingdings" panose="05000000000000000000" pitchFamily="2" charset="2"/>
              <a:buChar char="ü"/>
            </a:pPr>
            <a:r>
              <a:rPr lang="de-AT" dirty="0"/>
              <a:t>Den Jungfrosch zum Frosch weiterentwickeln	(QUEST 2)</a:t>
            </a:r>
          </a:p>
          <a:p>
            <a:pPr marL="285750" lvl="1" indent="-285750">
              <a:buFont typeface="Wingdings" panose="05000000000000000000" pitchFamily="2" charset="2"/>
              <a:buChar char="ü"/>
            </a:pPr>
            <a:r>
              <a:rPr lang="de-AT" dirty="0">
                <a:solidFill>
                  <a:schemeClr val="bg2">
                    <a:lumMod val="50000"/>
                  </a:schemeClr>
                </a:solidFill>
              </a:rPr>
              <a:t>Komplexere Aufgaben mit dem Frosch-Roboter ausführen (Quest3)</a:t>
            </a:r>
          </a:p>
          <a:p>
            <a:r>
              <a:rPr lang="de-AT" b="1" dirty="0">
                <a:solidFill>
                  <a:schemeClr val="bg2">
                    <a:lumMod val="50000"/>
                  </a:schemeClr>
                </a:solidFill>
              </a:rPr>
              <a:t>Algorithmisches Denken umsetzen</a:t>
            </a:r>
            <a:r>
              <a:rPr lang="de-AT" dirty="0">
                <a:solidFill>
                  <a:schemeClr val="bg2">
                    <a:lumMod val="50000"/>
                  </a:schemeClr>
                </a:solidFill>
              </a:rPr>
              <a:t> (algorithm design)</a:t>
            </a:r>
          </a:p>
          <a:p>
            <a:pPr lvl="0"/>
            <a:r>
              <a:rPr lang="de-AT" dirty="0">
                <a:solidFill>
                  <a:schemeClr val="bg2">
                    <a:lumMod val="50000"/>
                  </a:schemeClr>
                </a:solidFill>
              </a:rPr>
              <a:t>Geeignete Programme erstellen, die die Lösungsschritte umsetzen. </a:t>
            </a:r>
          </a:p>
          <a:p>
            <a:pPr marL="285750" lvl="1" indent="-285750">
              <a:buFont typeface="Wingdings" panose="05000000000000000000" pitchFamily="2" charset="2"/>
              <a:buChar char="ü"/>
            </a:pPr>
            <a:r>
              <a:rPr lang="de-AT" dirty="0">
                <a:solidFill>
                  <a:schemeClr val="bg2">
                    <a:lumMod val="50000"/>
                  </a:schemeClr>
                </a:solidFill>
              </a:rPr>
              <a:t>Z.B.: der Jungfrosch kriecht zum Teich. Der Frosch hüpft zur Fliege.</a:t>
            </a:r>
          </a:p>
          <a:p>
            <a:pPr marL="285750" lvl="1" indent="-285750">
              <a:buFont typeface="Wingdings" panose="05000000000000000000" pitchFamily="2" charset="2"/>
              <a:buChar char="ü"/>
            </a:pPr>
            <a:r>
              <a:rPr lang="de-AT" dirty="0"/>
              <a:t>Arbeiten mit Motorsteuerung, Bewegungssensor , Warten Befehl (Delay) und Soundausgabe.</a:t>
            </a:r>
            <a:br>
              <a:rPr lang="de-AT" dirty="0"/>
            </a:br>
            <a:r>
              <a:rPr lang="de-AT" dirty="0"/>
              <a:t>(vgl. Ablaufbeschreibung im WeDo Kurs 4 und Quest-Karten)</a:t>
            </a:r>
          </a:p>
          <a:p>
            <a:pPr marL="285750" lvl="1" indent="-285750">
              <a:buFont typeface="Wingdings" panose="05000000000000000000" pitchFamily="2" charset="2"/>
              <a:buChar char="ü"/>
            </a:pPr>
            <a:r>
              <a:rPr lang="de-AT" dirty="0">
                <a:solidFill>
                  <a:schemeClr val="bg2">
                    <a:lumMod val="50000"/>
                  </a:schemeClr>
                </a:solidFill>
              </a:rPr>
              <a:t>Fehlerkorrektur ausführen(Debugging) vgl. Quest </a:t>
            </a:r>
            <a:r>
              <a:rPr lang="de-AT" dirty="0"/>
              <a:t>2</a:t>
            </a:r>
            <a:endParaRPr lang="de-AT" dirty="0">
              <a:solidFill>
                <a:schemeClr val="bg2">
                  <a:lumMod val="50000"/>
                </a:schemeClr>
              </a:solidFill>
            </a:endParaRPr>
          </a:p>
          <a:p>
            <a:r>
              <a:rPr lang="de-AT" b="1" dirty="0">
                <a:solidFill>
                  <a:schemeClr val="bg2">
                    <a:lumMod val="50000"/>
                  </a:schemeClr>
                </a:solidFill>
              </a:rPr>
              <a:t>Testen</a:t>
            </a:r>
            <a:r>
              <a:rPr lang="de-AT" dirty="0">
                <a:solidFill>
                  <a:schemeClr val="bg2">
                    <a:lumMod val="50000"/>
                  </a:schemeClr>
                </a:solidFill>
              </a:rPr>
              <a:t> (Evaluation)</a:t>
            </a:r>
          </a:p>
          <a:p>
            <a:pPr marL="285750" lvl="1" indent="-285750">
              <a:buFont typeface="Wingdings" panose="05000000000000000000" pitchFamily="2" charset="2"/>
              <a:buChar char="ü"/>
            </a:pPr>
            <a:r>
              <a:rPr lang="de-AT" dirty="0">
                <a:solidFill>
                  <a:schemeClr val="bg2">
                    <a:lumMod val="50000"/>
                  </a:schemeClr>
                </a:solidFill>
              </a:rPr>
              <a:t>Das Programm testen und verbessern 		</a:t>
            </a:r>
            <a:r>
              <a:rPr lang="de-AT" dirty="0"/>
              <a:t>(QUEST </a:t>
            </a:r>
            <a:r>
              <a:rPr lang="de-AT" dirty="0">
                <a:solidFill>
                  <a:schemeClr val="bg2">
                    <a:lumMod val="50000"/>
                  </a:schemeClr>
                </a:solidFill>
              </a:rPr>
              <a:t>1 &amp; 2)</a:t>
            </a:r>
          </a:p>
          <a:p>
            <a:pPr marL="285750" lvl="1" indent="-285750">
              <a:buFont typeface="Wingdings" panose="05000000000000000000" pitchFamily="2" charset="2"/>
              <a:buChar char="ü"/>
            </a:pPr>
            <a:r>
              <a:rPr lang="de-AT" dirty="0">
                <a:solidFill>
                  <a:schemeClr val="bg2">
                    <a:lumMod val="50000"/>
                  </a:schemeClr>
                </a:solidFill>
              </a:rPr>
              <a:t>Das Programm erweitern			</a:t>
            </a:r>
            <a:r>
              <a:rPr lang="de-AT" dirty="0"/>
              <a:t>(QUEST </a:t>
            </a:r>
            <a:r>
              <a:rPr lang="de-AT" dirty="0">
                <a:solidFill>
                  <a:schemeClr val="bg2">
                    <a:lumMod val="50000"/>
                  </a:schemeClr>
                </a:solidFill>
              </a:rPr>
              <a:t>2 &amp; 3)</a:t>
            </a:r>
          </a:p>
          <a:p>
            <a:r>
              <a:rPr lang="en-US" b="1" dirty="0">
                <a:solidFill>
                  <a:schemeClr val="bg2">
                    <a:lumMod val="50000"/>
                  </a:schemeClr>
                </a:solidFill>
              </a:rPr>
              <a:t>Abstrahieren und Transformieren </a:t>
            </a:r>
            <a:r>
              <a:rPr lang="en-US" dirty="0">
                <a:solidFill>
                  <a:schemeClr val="bg2">
                    <a:lumMod val="50000"/>
                  </a:schemeClr>
                </a:solidFill>
              </a:rPr>
              <a:t>(abstraction, generalize patterns and trends into rules and insights)</a:t>
            </a:r>
            <a:endParaRPr lang="de-AT" dirty="0">
              <a:solidFill>
                <a:schemeClr val="bg2">
                  <a:lumMod val="50000"/>
                </a:schemeClr>
              </a:solidFill>
            </a:endParaRPr>
          </a:p>
          <a:p>
            <a:pPr marL="285750" lvl="1" indent="-285750">
              <a:buFont typeface="Wingdings" panose="05000000000000000000" pitchFamily="2" charset="2"/>
              <a:buChar char="ü"/>
            </a:pPr>
            <a:r>
              <a:rPr lang="de-AT" dirty="0">
                <a:solidFill>
                  <a:schemeClr val="bg2">
                    <a:lumMod val="50000"/>
                  </a:schemeClr>
                </a:solidFill>
              </a:rPr>
              <a:t>Allgemeine Erkenntnisse präsentieren.</a:t>
            </a:r>
          </a:p>
          <a:p>
            <a:pPr marL="285750" lvl="1" indent="-285750">
              <a:buFont typeface="Wingdings" panose="05000000000000000000" pitchFamily="2" charset="2"/>
              <a:buChar char="ü"/>
            </a:pPr>
            <a:r>
              <a:rPr lang="de-AT" dirty="0">
                <a:solidFill>
                  <a:schemeClr val="bg2">
                    <a:lumMod val="50000"/>
                  </a:schemeClr>
                </a:solidFill>
              </a:rPr>
              <a:t>Weitere Ideen und Anwendungsmöglichkeiten erläutern</a:t>
            </a:r>
          </a:p>
          <a:p>
            <a:pPr marL="285750" lvl="1" indent="-285750">
              <a:buFont typeface="Wingdings" panose="05000000000000000000" pitchFamily="2" charset="2"/>
              <a:buChar char="ü"/>
            </a:pPr>
            <a:r>
              <a:rPr lang="de-AT" dirty="0">
                <a:solidFill>
                  <a:schemeClr val="bg2">
                    <a:lumMod val="50000"/>
                  </a:schemeClr>
                </a:solidFill>
              </a:rPr>
              <a:t>Tipps &amp; Tricks festhalten</a:t>
            </a:r>
          </a:p>
          <a:p>
            <a:r>
              <a:rPr lang="de-AT" sz="1800" dirty="0"/>
              <a:t>Die Gewichtung der Schwerpunkte und Quest-Aufgaben obliegt der Lehrperson!</a:t>
            </a:r>
          </a:p>
        </p:txBody>
      </p:sp>
      <p:sp>
        <p:nvSpPr>
          <p:cNvPr id="4" name="Titel 3">
            <a:extLst>
              <a:ext uri="{FF2B5EF4-FFF2-40B4-BE49-F238E27FC236}">
                <a16:creationId xmlns:a16="http://schemas.microsoft.com/office/drawing/2014/main" id="{9AD71779-EF5C-486F-A7FC-2143223F2805}"/>
              </a:ext>
            </a:extLst>
          </p:cNvPr>
          <p:cNvSpPr>
            <a:spLocks noGrp="1"/>
          </p:cNvSpPr>
          <p:nvPr>
            <p:ph type="title"/>
          </p:nvPr>
        </p:nvSpPr>
        <p:spPr>
          <a:xfrm>
            <a:off x="471488" y="927947"/>
            <a:ext cx="5915025" cy="1085849"/>
          </a:xfrm>
        </p:spPr>
        <p:txBody>
          <a:bodyPr/>
          <a:lstStyle/>
          <a:p>
            <a:r>
              <a:rPr lang="de-AT" dirty="0"/>
              <a:t>Mögliche informatische  Schwerpunkte in dem Projekt</a:t>
            </a:r>
          </a:p>
        </p:txBody>
      </p:sp>
      <p:sp>
        <p:nvSpPr>
          <p:cNvPr id="2" name="Foliennummernplatzhalter 1">
            <a:extLst>
              <a:ext uri="{FF2B5EF4-FFF2-40B4-BE49-F238E27FC236}">
                <a16:creationId xmlns:a16="http://schemas.microsoft.com/office/drawing/2014/main" id="{A488555E-8D29-4839-BABB-A5FF4B1A9692}"/>
              </a:ext>
            </a:extLst>
          </p:cNvPr>
          <p:cNvSpPr>
            <a:spLocks noGrp="1"/>
          </p:cNvSpPr>
          <p:nvPr>
            <p:ph type="sldNum" sz="quarter" idx="12"/>
          </p:nvPr>
        </p:nvSpPr>
        <p:spPr/>
        <p:txBody>
          <a:bodyPr/>
          <a:lstStyle/>
          <a:p>
            <a:fld id="{D339C3D5-FAB0-4FCA-8A0E-103AD83818A5}" type="slidenum">
              <a:rPr lang="de-AT" smtClean="0"/>
              <a:t>5</a:t>
            </a:fld>
            <a:endParaRPr lang="de-AT" dirty="0"/>
          </a:p>
        </p:txBody>
      </p:sp>
    </p:spTree>
    <p:extLst>
      <p:ext uri="{BB962C8B-B14F-4D97-AF65-F5344CB8AC3E}">
        <p14:creationId xmlns:p14="http://schemas.microsoft.com/office/powerpoint/2010/main" val="276073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D0D9490-8169-47F9-A37B-62FDC087915C}"/>
              </a:ext>
            </a:extLst>
          </p:cNvPr>
          <p:cNvSpPr>
            <a:spLocks noGrp="1"/>
          </p:cNvSpPr>
          <p:nvPr>
            <p:ph idx="1"/>
          </p:nvPr>
        </p:nvSpPr>
        <p:spPr/>
        <p:txBody>
          <a:bodyPr>
            <a:normAutofit fontScale="92500" lnSpcReduction="20000"/>
          </a:bodyPr>
          <a:lstStyle/>
          <a:p>
            <a:pPr lvl="0" fontAlgn="base">
              <a:lnSpc>
                <a:spcPct val="100000"/>
              </a:lnSpc>
              <a:spcBef>
                <a:spcPct val="0"/>
              </a:spcBef>
              <a:spcAft>
                <a:spcPts val="600"/>
              </a:spcAft>
            </a:pPr>
            <a:r>
              <a:rPr lang="de-AT" altLang="de-DE" sz="1800" dirty="0"/>
              <a:t>Grundstufe 1</a:t>
            </a:r>
          </a:p>
          <a:p>
            <a:pPr lvl="0" defTabSz="914400" eaLnBrk="0" fontAlgn="base" hangingPunct="0">
              <a:lnSpc>
                <a:spcPct val="100000"/>
              </a:lnSpc>
              <a:spcBef>
                <a:spcPct val="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Gemeinschaft</a:t>
            </a:r>
          </a:p>
          <a:p>
            <a:pPr marL="342900" lvl="1" indent="-171450" defTabSz="914400">
              <a:lnSpc>
                <a:spcPct val="100000"/>
              </a:lnSpc>
              <a:buFont typeface="Wingdings" panose="05000000000000000000" pitchFamily="2" charset="2"/>
              <a:buChar char="ü"/>
            </a:pPr>
            <a:r>
              <a:rPr lang="de-AT" altLang="de-DE" sz="1200" dirty="0">
                <a:ea typeface="Times New Roman" panose="02020603050405020304" pitchFamily="18" charset="0"/>
                <a:cs typeface="Calibri" panose="020F0502020204030204" pitchFamily="34" charset="0"/>
              </a:rPr>
              <a:t>Sich selbst und andere kennen lernen</a:t>
            </a:r>
            <a:endParaRPr lang="de-AT" altLang="de-DE" sz="1200" dirty="0">
              <a:ea typeface="Times New Roman" panose="02020603050405020304" pitchFamily="18" charset="0"/>
              <a:cs typeface="Times New Roman" panose="02020603050405020304" pitchFamily="18" charset="0"/>
            </a:endParaRPr>
          </a:p>
          <a:p>
            <a:pPr marL="358775" indent="-171450" defTabSz="914400" eaLnBrk="0" fontAlgn="base" hangingPunct="0">
              <a:lnSpc>
                <a:spcPct val="100000"/>
              </a:lnSpc>
              <a:spcBef>
                <a:spcPts val="600"/>
              </a:spcBef>
              <a:spcAft>
                <a:spcPct val="0"/>
              </a:spcAft>
              <a:buFont typeface="Wingdings" panose="05000000000000000000" pitchFamily="2" charset="2"/>
              <a:buChar char="ü"/>
            </a:pPr>
            <a:r>
              <a:rPr lang="de-AT" altLang="de-DE" sz="1200" dirty="0">
                <a:solidFill>
                  <a:schemeClr val="bg2">
                    <a:lumMod val="50000"/>
                  </a:schemeClr>
                </a:solidFill>
                <a:ea typeface="Times New Roman" panose="02020603050405020304" pitchFamily="18" charset="0"/>
                <a:cs typeface="Times New Roman" panose="02020603050405020304" pitchFamily="18" charset="0"/>
              </a:rPr>
              <a:t>Erfahrungs- und Lernbereich Natur</a:t>
            </a:r>
          </a:p>
          <a:p>
            <a:pPr marL="342900" lvl="1" indent="-171450" defTabSz="914400">
              <a:lnSpc>
                <a:spcPct val="100000"/>
              </a:lnSpc>
              <a:buFont typeface="Wingdings" panose="05000000000000000000" pitchFamily="2" charset="2"/>
              <a:buChar char="ü"/>
            </a:pPr>
            <a:r>
              <a:rPr lang="de-AT" altLang="de-DE" sz="1200" dirty="0">
                <a:ea typeface="Times New Roman" panose="02020603050405020304" pitchFamily="18" charset="0"/>
                <a:cs typeface="Calibri" panose="020F0502020204030204" pitchFamily="34" charset="0"/>
              </a:rPr>
              <a:t>Formenvielfalt in der Natur</a:t>
            </a:r>
            <a:endParaRPr lang="de-AT" altLang="de-DE" sz="1200" dirty="0"/>
          </a:p>
          <a:p>
            <a:pPr marL="342900" lvl="1" indent="-171450" defTabSz="914400">
              <a:lnSpc>
                <a:spcPct val="100000"/>
              </a:lnSpc>
              <a:buFont typeface="Wingdings" panose="05000000000000000000" pitchFamily="2" charset="2"/>
              <a:buChar char="ü"/>
            </a:pPr>
            <a:r>
              <a:rPr lang="de-AT" altLang="de-DE" sz="1200" dirty="0">
                <a:ea typeface="Times New Roman" panose="02020603050405020304" pitchFamily="18" charset="0"/>
                <a:cs typeface="Calibri" panose="020F0502020204030204" pitchFamily="34" charset="0"/>
              </a:rPr>
              <a:t>Verantwortungsbewusstes Verhalten</a:t>
            </a:r>
            <a:endParaRPr lang="de-AT" altLang="de-DE" sz="1200" dirty="0"/>
          </a:p>
          <a:p>
            <a:pPr marL="342900" lvl="1" indent="-171450" defTabSz="914400">
              <a:lnSpc>
                <a:spcPct val="100000"/>
              </a:lnSpc>
              <a:buFont typeface="Wingdings" panose="05000000000000000000" pitchFamily="2" charset="2"/>
              <a:buChar char="ü"/>
            </a:pPr>
            <a:r>
              <a:rPr lang="de-AT" altLang="de-DE" sz="1200" dirty="0">
                <a:ea typeface="Times New Roman" panose="02020603050405020304" pitchFamily="18" charset="0"/>
                <a:cs typeface="Calibri" panose="020F0502020204030204" pitchFamily="34" charset="0"/>
              </a:rPr>
              <a:t>gegenüber der Natur</a:t>
            </a:r>
            <a:endParaRPr lang="de-AT" altLang="de-DE" sz="1200" dirty="0">
              <a:ea typeface="Times New Roman" panose="02020603050405020304" pitchFamily="18" charset="0"/>
              <a:cs typeface="Times New Roman" panose="02020603050405020304" pitchFamily="18" charset="0"/>
            </a:endParaRPr>
          </a:p>
          <a:p>
            <a:pPr lvl="0" defTabSz="914400" eaLnBrk="0" fontAlgn="base" hangingPunct="0">
              <a:lnSpc>
                <a:spcPct val="100000"/>
              </a:lnSpc>
              <a:spcBef>
                <a:spcPts val="60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Technik</a:t>
            </a:r>
          </a:p>
          <a:p>
            <a:pPr marL="342900" lvl="1" indent="-1714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Technische Gegebenheiten in der Umwelt des Kindes</a:t>
            </a:r>
            <a:endParaRPr lang="de-AT" altLang="de-DE" sz="12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Umgang mit Objekten, dabei spezifische</a:t>
            </a:r>
            <a:endParaRPr lang="de-AT" altLang="de-DE"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Arbeitsweisen kennen lernen</a:t>
            </a:r>
            <a:endParaRPr lang="de-AT" altLang="de-DE"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Verantwortungsbewusstes Handeln beim Gebrauch technischer </a:t>
            </a:r>
            <a:r>
              <a:rPr lang="de-AT" altLang="de-DE" sz="1300" dirty="0">
                <a:cs typeface="Calibri" panose="020F0502020204030204" pitchFamily="34" charset="0"/>
              </a:rPr>
              <a:t>Geräte</a:t>
            </a:r>
            <a:r>
              <a:rPr lang="de-AT" altLang="de-DE" dirty="0">
                <a:latin typeface="Calibri" panose="020F0502020204030204" pitchFamily="34" charset="0"/>
                <a:ea typeface="Times New Roman" panose="02020603050405020304" pitchFamily="18" charset="0"/>
                <a:cs typeface="Calibri" panose="020F0502020204030204" pitchFamily="34" charset="0"/>
              </a:rPr>
              <a:t> entwickeln</a:t>
            </a:r>
            <a:endParaRPr lang="de-AT" altLang="de-DE" sz="300" dirty="0"/>
          </a:p>
          <a:p>
            <a:pPr lvl="1" defTabSz="914400">
              <a:lnSpc>
                <a:spcPct val="100000"/>
              </a:lnSpc>
            </a:pPr>
            <a:r>
              <a:rPr lang="de-AT" altLang="de-DE" dirty="0">
                <a:latin typeface="Calibri" panose="020F0502020204030204" pitchFamily="34" charset="0"/>
                <a:ea typeface="Times New Roman" panose="02020603050405020304" pitchFamily="18" charset="0"/>
                <a:cs typeface="Calibri" panose="020F0502020204030204" pitchFamily="34" charset="0"/>
              </a:rPr>
              <a:t>Kr</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fte und ihre Wirkungen</a:t>
            </a:r>
            <a:endParaRPr lang="de-AT" altLang="de-DE" sz="4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Erste Erkenntnisse </a:t>
            </a:r>
            <a:r>
              <a:rPr lang="de-AT" altLang="de-DE" dirty="0">
                <a:latin typeface="Corbel" panose="020B0503020204020204" pitchFamily="34" charset="0"/>
                <a:ea typeface="Times New Roman" panose="02020603050405020304" pitchFamily="18" charset="0"/>
                <a:cs typeface="Calibri" panose="020F0502020204030204" pitchFamily="34" charset="0"/>
              </a:rPr>
              <a:t>ü</a:t>
            </a:r>
            <a:r>
              <a:rPr lang="de-AT" altLang="de-DE" dirty="0">
                <a:latin typeface="Calibri" panose="020F0502020204030204" pitchFamily="34" charset="0"/>
                <a:ea typeface="Times New Roman" panose="02020603050405020304" pitchFamily="18" charset="0"/>
                <a:cs typeface="Calibri" panose="020F0502020204030204" pitchFamily="34" charset="0"/>
              </a:rPr>
              <a:t>ber Kr</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fte und ihre Wirkungen erwerben</a:t>
            </a:r>
            <a:endParaRPr lang="de-AT" altLang="de-DE" sz="300" dirty="0"/>
          </a:p>
          <a:p>
            <a:pPr>
              <a:lnSpc>
                <a:spcPct val="100000"/>
              </a:lnSpc>
              <a:spcBef>
                <a:spcPts val="1200"/>
              </a:spcBef>
              <a:spcAft>
                <a:spcPts val="600"/>
              </a:spcAft>
            </a:pPr>
            <a:r>
              <a:rPr lang="de-AT" altLang="de-DE" sz="1800" dirty="0"/>
              <a:t> Grundstufe 2</a:t>
            </a:r>
          </a:p>
          <a:p>
            <a:pPr lvl="0" defTabSz="914400" eaLnBrk="0" fontAlgn="base" hangingPunct="0">
              <a:lnSpc>
                <a:spcPct val="100000"/>
              </a:lnSpc>
              <a:spcBef>
                <a:spcPct val="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Gemeinschaft</a:t>
            </a:r>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Das Zusammenleben in der Schule verstehen und mitgestalten</a:t>
            </a:r>
            <a:endParaRPr lang="de-AT" altLang="de-DE" sz="1200" dirty="0"/>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Sich selbst und andere verstehen</a:t>
            </a:r>
            <a:br>
              <a:rPr lang="de-AT" altLang="de-DE" sz="1000" dirty="0">
                <a:latin typeface="Calibri" panose="020F0502020204030204" pitchFamily="34" charset="0"/>
                <a:ea typeface="Times New Roman" panose="02020603050405020304" pitchFamily="18" charset="0"/>
                <a:cs typeface="Calibri" panose="020F0502020204030204" pitchFamily="34" charset="0"/>
              </a:rPr>
            </a:br>
            <a:endParaRPr lang="de-AT" altLang="de-DE" sz="1100" dirty="0">
              <a:latin typeface="Corbel" panose="020B0503020204020204" pitchFamily="34" charset="0"/>
              <a:ea typeface="Times New Roman" panose="02020603050405020304" pitchFamily="18" charset="0"/>
              <a:cs typeface="Times New Roman" panose="02020603050405020304" pitchFamily="18" charset="0"/>
            </a:endParaRPr>
          </a:p>
          <a:p>
            <a:pPr lvl="0" defTabSz="914400" eaLnBrk="0" fontAlgn="base" hangingPunct="0">
              <a:lnSpc>
                <a:spcPct val="100000"/>
              </a:lnSpc>
              <a:spcBef>
                <a:spcPct val="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Natur</a:t>
            </a:r>
          </a:p>
          <a:p>
            <a:pPr marL="457200" lvl="1" indent="-285750" defTabSz="914400">
              <a:lnSpc>
                <a:spcPct val="100000"/>
              </a:lnSpc>
              <a:buFont typeface="Wingdings" panose="05000000000000000000" pitchFamily="2" charset="2"/>
              <a:buChar char="ü"/>
            </a:pPr>
            <a:r>
              <a:rPr lang="de-AT" altLang="de-DE" dirty="0">
                <a:latin typeface="Calibri" panose="020F0502020204030204" pitchFamily="34" charset="0"/>
                <a:ea typeface="Times New Roman" panose="02020603050405020304" pitchFamily="18" charset="0"/>
                <a:cs typeface="Calibri" panose="020F0502020204030204" pitchFamily="34" charset="0"/>
              </a:rPr>
              <a:t>Lebensvorg</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nge und biologische sowie </a:t>
            </a:r>
            <a:r>
              <a:rPr lang="de-AT" altLang="de-DE" dirty="0">
                <a:latin typeface="Corbel" panose="020B0503020204020204" pitchFamily="34" charset="0"/>
                <a:ea typeface="Times New Roman" panose="02020603050405020304" pitchFamily="18" charset="0"/>
                <a:cs typeface="Calibri" panose="020F0502020204030204" pitchFamily="34" charset="0"/>
              </a:rPr>
              <a:t>ö</a:t>
            </a:r>
            <a:r>
              <a:rPr lang="de-AT" altLang="de-DE" dirty="0">
                <a:latin typeface="Calibri" panose="020F0502020204030204" pitchFamily="34" charset="0"/>
                <a:ea typeface="Times New Roman" panose="02020603050405020304" pitchFamily="18" charset="0"/>
                <a:cs typeface="Calibri" panose="020F0502020204030204" pitchFamily="34" charset="0"/>
              </a:rPr>
              <a:t>kologische Zusammenh</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nge</a:t>
            </a:r>
            <a:endParaRPr lang="de-AT" altLang="de-DE" sz="4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Begegnung mit der Natur, dabei spezifische Arbeitstechniken und </a:t>
            </a:r>
            <a:br>
              <a:rPr lang="de-AT" altLang="de-DE" dirty="0">
                <a:latin typeface="Calibri" panose="020F0502020204030204" pitchFamily="34" charset="0"/>
                <a:ea typeface="Times New Roman" panose="02020603050405020304" pitchFamily="18" charset="0"/>
                <a:cs typeface="Calibri" panose="020F0502020204030204" pitchFamily="34" charset="0"/>
              </a:rPr>
            </a:br>
            <a:r>
              <a:rPr lang="de-AT" altLang="de-DE" dirty="0">
                <a:latin typeface="Calibri" panose="020F0502020204030204" pitchFamily="34" charset="0"/>
                <a:ea typeface="Times New Roman" panose="02020603050405020304" pitchFamily="18" charset="0"/>
                <a:cs typeface="Calibri" panose="020F0502020204030204" pitchFamily="34" charset="0"/>
              </a:rPr>
              <a:t>Fertigkeiten erweitern, festigen und bewusst anwenden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Einsichten </a:t>
            </a:r>
            <a:r>
              <a:rPr lang="de-AT" altLang="de-DE" dirty="0">
                <a:latin typeface="Corbel" panose="020B0503020204020204" pitchFamily="34" charset="0"/>
                <a:ea typeface="Times New Roman" panose="02020603050405020304" pitchFamily="18" charset="0"/>
                <a:cs typeface="Calibri" panose="020F0502020204030204" pitchFamily="34" charset="0"/>
              </a:rPr>
              <a:t>ü</a:t>
            </a:r>
            <a:r>
              <a:rPr lang="de-AT" altLang="de-DE" dirty="0">
                <a:latin typeface="Calibri" panose="020F0502020204030204" pitchFamily="34" charset="0"/>
                <a:ea typeface="Times New Roman" panose="02020603050405020304" pitchFamily="18" charset="0"/>
                <a:cs typeface="Calibri" panose="020F0502020204030204" pitchFamily="34" charset="0"/>
              </a:rPr>
              <a:t>ber Lebensvorg</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nge und biologische Zusammenh</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nge verstehen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Erste Einsichten in einfache </a:t>
            </a:r>
            <a:r>
              <a:rPr lang="de-AT" altLang="de-DE" dirty="0">
                <a:latin typeface="Corbel" panose="020B0503020204020204" pitchFamily="34" charset="0"/>
                <a:ea typeface="Times New Roman" panose="02020603050405020304" pitchFamily="18" charset="0"/>
                <a:cs typeface="Calibri" panose="020F0502020204030204" pitchFamily="34" charset="0"/>
              </a:rPr>
              <a:t>ö</a:t>
            </a:r>
            <a:r>
              <a:rPr lang="de-AT" altLang="de-DE" dirty="0">
                <a:latin typeface="Calibri" panose="020F0502020204030204" pitchFamily="34" charset="0"/>
                <a:ea typeface="Times New Roman" panose="02020603050405020304" pitchFamily="18" charset="0"/>
                <a:cs typeface="Calibri" panose="020F0502020204030204" pitchFamily="34" charset="0"/>
              </a:rPr>
              <a:t>kologische Zusammenh</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nge gewinnen</a:t>
            </a:r>
            <a:endParaRPr lang="de-AT" altLang="de-DE" sz="300" dirty="0"/>
          </a:p>
          <a:p>
            <a:pPr lvl="0" defTabSz="914400" eaLnBrk="0" fontAlgn="base" hangingPunct="0">
              <a:lnSpc>
                <a:spcPct val="100000"/>
              </a:lnSpc>
              <a:spcBef>
                <a:spcPct val="0"/>
              </a:spcBef>
              <a:spcAft>
                <a:spcPct val="0"/>
              </a:spcAft>
            </a:pPr>
            <a:r>
              <a:rPr lang="de-AT" altLang="de-DE" sz="1200" dirty="0">
                <a:solidFill>
                  <a:schemeClr val="bg2">
                    <a:lumMod val="50000"/>
                  </a:schemeClr>
                </a:solidFill>
                <a:latin typeface="Corbel" panose="020B0503020204020204" pitchFamily="34" charset="0"/>
                <a:ea typeface="Times New Roman" panose="02020603050405020304" pitchFamily="18" charset="0"/>
                <a:cs typeface="Calibri" panose="020F0502020204030204" pitchFamily="34" charset="0"/>
              </a:rPr>
              <a:t> </a:t>
            </a:r>
            <a:endPar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endParaRPr>
          </a:p>
          <a:p>
            <a:pPr lvl="0" defTabSz="914400" eaLnBrk="0" fontAlgn="base" hangingPunct="0">
              <a:lnSpc>
                <a:spcPct val="100000"/>
              </a:lnSpc>
              <a:spcBef>
                <a:spcPct val="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Technik</a:t>
            </a:r>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Technische Gegebenheiten in der Umwelt des Kindes</a:t>
            </a:r>
            <a:endParaRPr lang="de-AT" altLang="de-DE" sz="12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Kenntnisse </a:t>
            </a:r>
            <a:r>
              <a:rPr lang="de-AT" altLang="de-DE" dirty="0">
                <a:latin typeface="Corbel" panose="020B0503020204020204" pitchFamily="34" charset="0"/>
                <a:ea typeface="Times New Roman" panose="02020603050405020304" pitchFamily="18" charset="0"/>
                <a:cs typeface="Calibri" panose="020F0502020204030204" pitchFamily="34" charset="0"/>
              </a:rPr>
              <a:t>ü</a:t>
            </a:r>
            <a:r>
              <a:rPr lang="de-AT" altLang="de-DE" dirty="0">
                <a:latin typeface="Calibri" panose="020F0502020204030204" pitchFamily="34" charset="0"/>
                <a:ea typeface="Times New Roman" panose="02020603050405020304" pitchFamily="18" charset="0"/>
                <a:cs typeface="Calibri" panose="020F0502020204030204" pitchFamily="34" charset="0"/>
              </a:rPr>
              <a:t>ber technische Gegebenheiten in der Umwelt des Kindes erwerben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Spezifische Arbeitstechniken anwenden; Experimentieren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Sachgem</a:t>
            </a:r>
            <a:r>
              <a:rPr lang="de-AT" altLang="de-DE" dirty="0">
                <a:latin typeface="Corbel" panose="020B0503020204020204" pitchFamily="34" charset="0"/>
                <a:ea typeface="Times New Roman" panose="02020603050405020304" pitchFamily="18" charset="0"/>
                <a:cs typeface="Calibri" panose="020F0502020204030204" pitchFamily="34" charset="0"/>
              </a:rPr>
              <a:t>äß</a:t>
            </a:r>
            <a:r>
              <a:rPr lang="de-AT" altLang="de-DE" dirty="0">
                <a:latin typeface="Calibri" panose="020F0502020204030204" pitchFamily="34" charset="0"/>
                <a:ea typeface="Times New Roman" panose="02020603050405020304" pitchFamily="18" charset="0"/>
                <a:cs typeface="Calibri" panose="020F0502020204030204" pitchFamily="34" charset="0"/>
              </a:rPr>
              <a:t>es und verantwortungsbewusstes</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Handeln beim Gebrauch der Technik vertiefen</a:t>
            </a:r>
            <a:endParaRPr lang="de-AT" altLang="de-DE" sz="300" dirty="0"/>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Kr</a:t>
            </a:r>
            <a:r>
              <a:rPr lang="de-AT" altLang="de-DE" sz="1200" dirty="0">
                <a:latin typeface="Corbel" panose="020B0503020204020204" pitchFamily="34" charset="0"/>
                <a:ea typeface="Times New Roman" panose="02020603050405020304" pitchFamily="18" charset="0"/>
                <a:cs typeface="Calibri" panose="020F0502020204030204" pitchFamily="34" charset="0"/>
              </a:rPr>
              <a:t>ä</a:t>
            </a:r>
            <a:r>
              <a:rPr lang="de-AT" altLang="de-DE" sz="1200" dirty="0">
                <a:latin typeface="Calibri" panose="020F0502020204030204" pitchFamily="34" charset="0"/>
                <a:ea typeface="Times New Roman" panose="02020603050405020304" pitchFamily="18" charset="0"/>
                <a:cs typeface="Calibri" panose="020F0502020204030204" pitchFamily="34" charset="0"/>
              </a:rPr>
              <a:t>fte und Wirkungen</a:t>
            </a:r>
            <a:endParaRPr lang="de-AT" altLang="de-DE" sz="12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Kenntnisse </a:t>
            </a:r>
            <a:r>
              <a:rPr lang="de-AT" altLang="de-DE" dirty="0">
                <a:latin typeface="Corbel" panose="020B0503020204020204" pitchFamily="34" charset="0"/>
                <a:ea typeface="Times New Roman" panose="02020603050405020304" pitchFamily="18" charset="0"/>
                <a:cs typeface="Calibri" panose="020F0502020204030204" pitchFamily="34" charset="0"/>
              </a:rPr>
              <a:t>ü</a:t>
            </a:r>
            <a:r>
              <a:rPr lang="de-AT" altLang="de-DE" dirty="0">
                <a:latin typeface="Calibri" panose="020F0502020204030204" pitchFamily="34" charset="0"/>
                <a:ea typeface="Times New Roman" panose="02020603050405020304" pitchFamily="18" charset="0"/>
                <a:cs typeface="Calibri" panose="020F0502020204030204" pitchFamily="34" charset="0"/>
              </a:rPr>
              <a:t>ber Kr</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fte und ihre Wirkungen erwerben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Spezifische Arbeitstechniken anwenden</a:t>
            </a:r>
            <a:endParaRPr lang="de-AT" altLang="de-DE" sz="300" dirty="0"/>
          </a:p>
        </p:txBody>
      </p:sp>
      <p:sp>
        <p:nvSpPr>
          <p:cNvPr id="4" name="Titel 3">
            <a:extLst>
              <a:ext uri="{FF2B5EF4-FFF2-40B4-BE49-F238E27FC236}">
                <a16:creationId xmlns:a16="http://schemas.microsoft.com/office/drawing/2014/main" id="{FE9EE361-AF0C-41B4-8E2C-896E01A80216}"/>
              </a:ext>
            </a:extLst>
          </p:cNvPr>
          <p:cNvSpPr>
            <a:spLocks noGrp="1"/>
          </p:cNvSpPr>
          <p:nvPr>
            <p:ph type="title"/>
          </p:nvPr>
        </p:nvSpPr>
        <p:spPr>
          <a:xfrm>
            <a:off x="471488" y="927947"/>
            <a:ext cx="5915025" cy="1085849"/>
          </a:xfrm>
        </p:spPr>
        <p:txBody>
          <a:bodyPr/>
          <a:lstStyle/>
          <a:p>
            <a:r>
              <a:rPr lang="de-AT" dirty="0"/>
              <a:t>Lehrplanbezug Sachunterricht</a:t>
            </a:r>
          </a:p>
        </p:txBody>
      </p:sp>
      <p:sp>
        <p:nvSpPr>
          <p:cNvPr id="3" name="Foliennummernplatzhalter 2">
            <a:extLst>
              <a:ext uri="{FF2B5EF4-FFF2-40B4-BE49-F238E27FC236}">
                <a16:creationId xmlns:a16="http://schemas.microsoft.com/office/drawing/2014/main" id="{891C48E6-5DB0-444C-8255-4E59ECC3A1AD}"/>
              </a:ext>
            </a:extLst>
          </p:cNvPr>
          <p:cNvSpPr>
            <a:spLocks noGrp="1"/>
          </p:cNvSpPr>
          <p:nvPr>
            <p:ph type="sldNum" sz="quarter" idx="12"/>
          </p:nvPr>
        </p:nvSpPr>
        <p:spPr/>
        <p:txBody>
          <a:bodyPr/>
          <a:lstStyle/>
          <a:p>
            <a:fld id="{D339C3D5-FAB0-4FCA-8A0E-103AD83818A5}" type="slidenum">
              <a:rPr lang="de-AT" smtClean="0"/>
              <a:t>6</a:t>
            </a:fld>
            <a:endParaRPr lang="de-AT" dirty="0"/>
          </a:p>
        </p:txBody>
      </p:sp>
    </p:spTree>
    <p:extLst>
      <p:ext uri="{BB962C8B-B14F-4D97-AF65-F5344CB8AC3E}">
        <p14:creationId xmlns:p14="http://schemas.microsoft.com/office/powerpoint/2010/main" val="22046291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791</Words>
  <Application>Microsoft Office PowerPoint</Application>
  <PresentationFormat>A4-Papier (210 x 297 mm)</PresentationFormat>
  <Paragraphs>239</Paragraphs>
  <Slides>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vt:i4>
      </vt:variant>
    </vt:vector>
  </HeadingPairs>
  <TitlesOfParts>
    <vt:vector size="14" baseType="lpstr">
      <vt:lpstr>Arial</vt:lpstr>
      <vt:lpstr>Calibri</vt:lpstr>
      <vt:lpstr>Calibri Light</vt:lpstr>
      <vt:lpstr>Corbel</vt:lpstr>
      <vt:lpstr>Symbol</vt:lpstr>
      <vt:lpstr>Times New Roman</vt:lpstr>
      <vt:lpstr>Wingdings</vt:lpstr>
      <vt:lpstr>Office</vt:lpstr>
      <vt:lpstr>PowerPoint-Präsentation</vt:lpstr>
      <vt:lpstr>Workshop Infos</vt:lpstr>
      <vt:lpstr>Workshop mit WeDo 2.0 Metamorphose – von der Kaulquappe zum Frosch</vt:lpstr>
      <vt:lpstr>WeDo Lehr - Lernpfad</vt:lpstr>
      <vt:lpstr>Mögliche informatische  Schwerpunkte in dem Projekt</vt:lpstr>
      <vt:lpstr>Lehrplanbezug Sachunterricht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michael.steiner</dc:creator>
  <cp:lastModifiedBy>klemens.frick</cp:lastModifiedBy>
  <cp:revision>204</cp:revision>
  <cp:lastPrinted>2017-09-15T09:40:17Z</cp:lastPrinted>
  <dcterms:created xsi:type="dcterms:W3CDTF">2017-06-26T06:57:54Z</dcterms:created>
  <dcterms:modified xsi:type="dcterms:W3CDTF">2017-11-10T14:49:11Z</dcterms:modified>
</cp:coreProperties>
</file>