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75" r:id="rId3"/>
    <p:sldId id="268" r:id="rId4"/>
    <p:sldId id="273" r:id="rId5"/>
    <p:sldId id="276" r:id="rId6"/>
    <p:sldId id="272" r:id="rId7"/>
  </p:sldIdLst>
  <p:sldSz cx="6858000" cy="9906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FA931"/>
    <a:srgbClr val="F6FBEF"/>
    <a:srgbClr val="EBF6DE"/>
    <a:srgbClr val="E1F1CF"/>
    <a:srgbClr val="D8EDC1"/>
    <a:srgbClr val="E8F1CB"/>
    <a:srgbClr val="7B881D"/>
    <a:srgbClr val="FAF0F7"/>
    <a:srgbClr val="EFFBFF"/>
    <a:srgbClr val="A9328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Mittlere Formatvorlage 1 - Akz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68D230F3-CF80-4859-8CE7-A43EE81993B5}" styleName="Helle Formatvorlage 1 - Akz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11" autoAdjust="0"/>
    <p:restoredTop sz="94660"/>
  </p:normalViewPr>
  <p:slideViewPr>
    <p:cSldViewPr snapToGrid="0">
      <p:cViewPr>
        <p:scale>
          <a:sx n="125" d="100"/>
          <a:sy n="125" d="100"/>
        </p:scale>
        <p:origin x="990" y="-21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e-AT"/>
          </a:p>
        </p:txBody>
      </p:sp>
      <p:sp>
        <p:nvSpPr>
          <p:cNvPr id="3" name="Datumsplatzhalt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3583BADF-AAE7-40EC-B395-47721074E56A}" type="datetimeFigureOut">
              <a:rPr lang="de-AT" smtClean="0"/>
              <a:t>10.11.2017</a:t>
            </a:fld>
            <a:endParaRPr lang="de-AT"/>
          </a:p>
        </p:txBody>
      </p:sp>
      <p:sp>
        <p:nvSpPr>
          <p:cNvPr id="4" name="Folienbildplatzhalter 3"/>
          <p:cNvSpPr>
            <a:spLocks noGrp="1" noRot="1" noChangeAspect="1"/>
          </p:cNvSpPr>
          <p:nvPr>
            <p:ph type="sldImg" idx="2"/>
          </p:nvPr>
        </p:nvSpPr>
        <p:spPr>
          <a:xfrm>
            <a:off x="2239963" y="1241425"/>
            <a:ext cx="2317750" cy="3349625"/>
          </a:xfrm>
          <a:prstGeom prst="rect">
            <a:avLst/>
          </a:prstGeom>
          <a:noFill/>
          <a:ln w="12700">
            <a:solidFill>
              <a:prstClr val="black"/>
            </a:solidFill>
          </a:ln>
        </p:spPr>
        <p:txBody>
          <a:bodyPr vert="horz" lIns="91440" tIns="45720" rIns="91440" bIns="45720" rtlCol="0" anchor="ctr"/>
          <a:lstStyle/>
          <a:p>
            <a:endParaRPr lang="de-AT"/>
          </a:p>
        </p:txBody>
      </p:sp>
      <p:sp>
        <p:nvSpPr>
          <p:cNvPr id="5" name="Notizenplatzhalt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de-AT"/>
          </a:p>
        </p:txBody>
      </p:sp>
      <p:sp>
        <p:nvSpPr>
          <p:cNvPr id="7" name="Foliennummernplatzhalt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52227199-BF50-4DB2-BECA-AF9AA8E41625}" type="slidenum">
              <a:rPr lang="de-AT" smtClean="0"/>
              <a:t>‹Nr.›</a:t>
            </a:fld>
            <a:endParaRPr lang="de-AT"/>
          </a:p>
        </p:txBody>
      </p:sp>
    </p:spTree>
    <p:extLst>
      <p:ext uri="{BB962C8B-B14F-4D97-AF65-F5344CB8AC3E}">
        <p14:creationId xmlns:p14="http://schemas.microsoft.com/office/powerpoint/2010/main" val="1443266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png"/><Relationship Id="rId2" Type="http://schemas.openxmlformats.org/officeDocument/2006/relationships/image" Target="../media/image5.jpeg"/><Relationship Id="rId1" Type="http://schemas.openxmlformats.org/officeDocument/2006/relationships/slideMaster" Target="../slideMasters/slideMaster1.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jpeg"/><Relationship Id="rId9" Type="http://schemas.openxmlformats.org/officeDocument/2006/relationships/image" Target="../media/image12.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557213" y="4498521"/>
            <a:ext cx="5829300" cy="3035652"/>
          </a:xfrm>
          <a:prstGeom prst="rect">
            <a:avLst/>
          </a:prstGeom>
        </p:spPr>
        <p:txBody>
          <a:bodyPr anchor="b">
            <a:normAutofit/>
          </a:bodyPr>
          <a:lstStyle>
            <a:lvl1pPr algn="ctr">
              <a:defRPr sz="3200">
                <a:solidFill>
                  <a:schemeClr val="bg2">
                    <a:lumMod val="50000"/>
                  </a:schemeClr>
                </a:solidFill>
                <a:latin typeface="+mn-lt"/>
              </a:defRPr>
            </a:lvl1pPr>
          </a:lstStyle>
          <a:p>
            <a:r>
              <a:rPr lang="de-DE" dirty="0"/>
              <a:t>Titelmasterformat durch Klicken bearbeiten</a:t>
            </a:r>
            <a:endParaRPr lang="en-US" dirty="0"/>
          </a:p>
        </p:txBody>
      </p:sp>
      <p:sp>
        <p:nvSpPr>
          <p:cNvPr id="3" name="Subtitle 2"/>
          <p:cNvSpPr>
            <a:spLocks noGrp="1"/>
          </p:cNvSpPr>
          <p:nvPr>
            <p:ph type="subTitle" idx="1"/>
          </p:nvPr>
        </p:nvSpPr>
        <p:spPr>
          <a:xfrm>
            <a:off x="857250" y="8085419"/>
            <a:ext cx="5143500" cy="834571"/>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de-DE" dirty="0"/>
              <a:t>Formatvorlage des Untertitelmasters durch Klicken bearbeiten</a:t>
            </a:r>
            <a:endParaRPr lang="en-US" dirty="0"/>
          </a:p>
        </p:txBody>
      </p:sp>
      <p:sp>
        <p:nvSpPr>
          <p:cNvPr id="12" name="Rechteck 11">
            <a:extLst>
              <a:ext uri="{FF2B5EF4-FFF2-40B4-BE49-F238E27FC236}">
                <a16:creationId xmlns:a16="http://schemas.microsoft.com/office/drawing/2014/main" id="{E5EE7112-4FAD-4410-8B00-9E7AD7E4B08F}"/>
              </a:ext>
            </a:extLst>
          </p:cNvPr>
          <p:cNvSpPr/>
          <p:nvPr userDrawn="1"/>
        </p:nvSpPr>
        <p:spPr>
          <a:xfrm>
            <a:off x="395184" y="9366765"/>
            <a:ext cx="6061512" cy="439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nvGrpSpPr>
          <p:cNvPr id="13" name="Gruppieren 12">
            <a:extLst>
              <a:ext uri="{FF2B5EF4-FFF2-40B4-BE49-F238E27FC236}">
                <a16:creationId xmlns:a16="http://schemas.microsoft.com/office/drawing/2014/main" id="{0A14245C-3DB2-43B4-A128-AC29B75C00A5}"/>
              </a:ext>
            </a:extLst>
          </p:cNvPr>
          <p:cNvGrpSpPr/>
          <p:nvPr userDrawn="1"/>
        </p:nvGrpSpPr>
        <p:grpSpPr>
          <a:xfrm>
            <a:off x="453588" y="9405762"/>
            <a:ext cx="5869232" cy="288000"/>
            <a:chOff x="453588" y="9405762"/>
            <a:chExt cx="5869232" cy="288000"/>
          </a:xfrm>
          <a:noFill/>
        </p:grpSpPr>
        <p:grpSp>
          <p:nvGrpSpPr>
            <p:cNvPr id="14" name="Gruppieren 13">
              <a:extLst>
                <a:ext uri="{FF2B5EF4-FFF2-40B4-BE49-F238E27FC236}">
                  <a16:creationId xmlns:a16="http://schemas.microsoft.com/office/drawing/2014/main" id="{B8B9A50A-933E-4A0A-9AD9-76DA9DCCB71B}"/>
                </a:ext>
              </a:extLst>
            </p:cNvPr>
            <p:cNvGrpSpPr>
              <a:grpSpLocks noChangeAspect="1"/>
            </p:cNvGrpSpPr>
            <p:nvPr userDrawn="1"/>
          </p:nvGrpSpPr>
          <p:grpSpPr>
            <a:xfrm>
              <a:off x="453588" y="9466670"/>
              <a:ext cx="5869232" cy="217826"/>
              <a:chOff x="-1032536" y="6306453"/>
              <a:chExt cx="8249924" cy="373678"/>
            </a:xfrm>
            <a:grpFill/>
          </p:grpSpPr>
          <p:pic>
            <p:nvPicPr>
              <p:cNvPr id="17" name="Picture 2" descr="Bildergebnis für PH Wien">
                <a:extLst>
                  <a:ext uri="{FF2B5EF4-FFF2-40B4-BE49-F238E27FC236}">
                    <a16:creationId xmlns:a16="http://schemas.microsoft.com/office/drawing/2014/main" id="{98A648CD-E618-4BF8-B8F8-79BAB6E0B25E}"/>
                  </a:ext>
                </a:extLst>
              </p:cNvPr>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041296" y="6433607"/>
                <a:ext cx="236108" cy="245013"/>
              </a:xfrm>
              <a:prstGeom prst="rect">
                <a:avLst/>
              </a:prstGeom>
              <a:grpFill/>
              <a:extLst/>
            </p:spPr>
          </p:pic>
          <p:pic>
            <p:nvPicPr>
              <p:cNvPr id="18" name="Picture 4" descr="Bildergebnis für PH Wien">
                <a:extLst>
                  <a:ext uri="{FF2B5EF4-FFF2-40B4-BE49-F238E27FC236}">
                    <a16:creationId xmlns:a16="http://schemas.microsoft.com/office/drawing/2014/main" id="{7C431A5E-2E83-4733-BDFF-6C3C85515836}"/>
                  </a:ext>
                </a:extLst>
              </p:cNvPr>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413807" y="6435118"/>
                <a:ext cx="245013" cy="245013"/>
              </a:xfrm>
              <a:prstGeom prst="rect">
                <a:avLst/>
              </a:prstGeom>
              <a:grpFill/>
              <a:extLst/>
            </p:spPr>
          </p:pic>
          <p:pic>
            <p:nvPicPr>
              <p:cNvPr id="19" name="Picture 6" descr="Bildergebnis für PH NÖ">
                <a:extLst>
                  <a:ext uri="{FF2B5EF4-FFF2-40B4-BE49-F238E27FC236}">
                    <a16:creationId xmlns:a16="http://schemas.microsoft.com/office/drawing/2014/main" id="{7DC0335A-F3B8-414B-BF07-BD57B2BB488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006011" y="6434971"/>
                <a:ext cx="466690" cy="245012"/>
              </a:xfrm>
              <a:prstGeom prst="rect">
                <a:avLst/>
              </a:prstGeom>
              <a:grpFill/>
              <a:extLst/>
            </p:spPr>
          </p:pic>
          <p:pic>
            <p:nvPicPr>
              <p:cNvPr id="20" name="Grafik 19" descr="Ein Bild, das Objekt, Uhr enthält.&#10;&#10;Mit hoher Zuverlässigkeit generierte Beschreibung">
                <a:extLst>
                  <a:ext uri="{FF2B5EF4-FFF2-40B4-BE49-F238E27FC236}">
                    <a16:creationId xmlns:a16="http://schemas.microsoft.com/office/drawing/2014/main" id="{11D87D75-FA6C-442B-90E0-ABF525360E6B}"/>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5922072" y="6433607"/>
                <a:ext cx="1295316" cy="156591"/>
              </a:xfrm>
              <a:prstGeom prst="rect">
                <a:avLst/>
              </a:prstGeom>
              <a:grpFill/>
            </p:spPr>
          </p:pic>
          <p:pic>
            <p:nvPicPr>
              <p:cNvPr id="21" name="Picture 2" descr="cropped-phelsqu.png">
                <a:extLst>
                  <a:ext uri="{FF2B5EF4-FFF2-40B4-BE49-F238E27FC236}">
                    <a16:creationId xmlns:a16="http://schemas.microsoft.com/office/drawing/2014/main" id="{E8EAA7FE-DB69-494B-9594-5C5B095CBB48}"/>
                  </a:ext>
                </a:extLst>
              </p:cNvPr>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2814984" y="6392457"/>
                <a:ext cx="955544" cy="238887"/>
              </a:xfrm>
              <a:prstGeom prst="rect">
                <a:avLst/>
              </a:prstGeom>
              <a:grpFill/>
              <a:extLst/>
            </p:spPr>
          </p:pic>
          <p:pic>
            <p:nvPicPr>
              <p:cNvPr id="22" name="Grafik 21">
                <a:extLst>
                  <a:ext uri="{FF2B5EF4-FFF2-40B4-BE49-F238E27FC236}">
                    <a16:creationId xmlns:a16="http://schemas.microsoft.com/office/drawing/2014/main" id="{A53FEB6F-9ABA-469E-9B5B-E111F3FDB06B}"/>
                  </a:ext>
                </a:extLst>
              </p:cNvPr>
              <p:cNvPicPr>
                <a:picLocks noChangeAspect="1"/>
              </p:cNvPicPr>
              <p:nvPr userDrawn="1"/>
            </p:nvPicPr>
            <p:blipFill>
              <a:blip r:embed="rId7">
                <a:clrChange>
                  <a:clrFrom>
                    <a:srgbClr val="FFFFFF"/>
                  </a:clrFrom>
                  <a:clrTo>
                    <a:srgbClr val="FFFFFF">
                      <a:alpha val="0"/>
                    </a:srgbClr>
                  </a:clrTo>
                </a:clrChange>
              </a:blip>
              <a:stretch>
                <a:fillRect/>
              </a:stretch>
            </p:blipFill>
            <p:spPr>
              <a:xfrm>
                <a:off x="-1032536" y="6306453"/>
                <a:ext cx="1637451" cy="373530"/>
              </a:xfrm>
              <a:prstGeom prst="rect">
                <a:avLst/>
              </a:prstGeom>
              <a:grpFill/>
            </p:spPr>
          </p:pic>
        </p:grpSp>
        <p:pic>
          <p:nvPicPr>
            <p:cNvPr id="15" name="Grafik 14">
              <a:extLst>
                <a:ext uri="{FF2B5EF4-FFF2-40B4-BE49-F238E27FC236}">
                  <a16:creationId xmlns:a16="http://schemas.microsoft.com/office/drawing/2014/main" id="{4FD279BC-F66C-4FFD-A674-9C2C4D70F0C6}"/>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2149099" y="9503300"/>
              <a:ext cx="870657" cy="184684"/>
            </a:xfrm>
            <a:prstGeom prst="rect">
              <a:avLst/>
            </a:prstGeom>
            <a:grpFill/>
          </p:spPr>
        </p:pic>
        <p:pic>
          <p:nvPicPr>
            <p:cNvPr id="16" name="Grafik 15">
              <a:extLst>
                <a:ext uri="{FF2B5EF4-FFF2-40B4-BE49-F238E27FC236}">
                  <a16:creationId xmlns:a16="http://schemas.microsoft.com/office/drawing/2014/main" id="{97FAF5BB-13D3-40FB-8754-FF41BAC6DE2B}"/>
                </a:ext>
              </a:extLst>
            </p:cNvPr>
            <p:cNvPicPr>
              <a:picLocks noChangeAspect="1"/>
            </p:cNvPicPr>
            <p:nvPr userDrawn="1"/>
          </p:nvPicPr>
          <p:blipFill>
            <a:blip r:embed="rId9"/>
            <a:stretch>
              <a:fillRect/>
            </a:stretch>
          </p:blipFill>
          <p:spPr>
            <a:xfrm>
              <a:off x="1613072" y="9405762"/>
              <a:ext cx="396542" cy="288000"/>
            </a:xfrm>
            <a:prstGeom prst="rect">
              <a:avLst/>
            </a:prstGeom>
            <a:grpFill/>
          </p:spPr>
        </p:pic>
      </p:grpSp>
    </p:spTree>
    <p:extLst>
      <p:ext uri="{BB962C8B-B14F-4D97-AF65-F5344CB8AC3E}">
        <p14:creationId xmlns:p14="http://schemas.microsoft.com/office/powerpoint/2010/main" val="20468909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881742"/>
            <a:ext cx="2211884" cy="2090057"/>
          </a:xfrm>
          <a:prstGeom prst="rect">
            <a:avLst/>
          </a:prstGeom>
        </p:spPr>
        <p:txBody>
          <a:bodyPr anchor="b"/>
          <a:lstStyle>
            <a:lvl1pPr>
              <a:defRPr sz="2400"/>
            </a:lvl1pPr>
          </a:lstStyle>
          <a:p>
            <a:r>
              <a:rPr lang="de-DE"/>
              <a:t>Titelmasterformat durch Klicken bearbeiten</a:t>
            </a:r>
            <a:endParaRPr lang="en-US" dirty="0"/>
          </a:p>
        </p:txBody>
      </p:sp>
      <p:sp>
        <p:nvSpPr>
          <p:cNvPr id="3" name="Picture Placeholder 2"/>
          <p:cNvSpPr>
            <a:spLocks noGrp="1" noChangeAspect="1"/>
          </p:cNvSpPr>
          <p:nvPr>
            <p:ph type="pic" idx="1"/>
          </p:nvPr>
        </p:nvSpPr>
        <p:spPr>
          <a:xfrm>
            <a:off x="2915543" y="1426283"/>
            <a:ext cx="3471863" cy="7366653"/>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de-DE"/>
              <a:t>Bild durch Klicken auf Symbol hinzufügen</a:t>
            </a:r>
            <a:endParaRPr lang="en-US" dirty="0"/>
          </a:p>
        </p:txBody>
      </p:sp>
      <p:sp>
        <p:nvSpPr>
          <p:cNvPr id="4" name="Text Placeholder 3"/>
          <p:cNvSpPr>
            <a:spLocks noGrp="1"/>
          </p:cNvSpPr>
          <p:nvPr>
            <p:ph type="body" sz="half" idx="2"/>
          </p:nvPr>
        </p:nvSpPr>
        <p:spPr>
          <a:xfrm>
            <a:off x="472381" y="2971800"/>
            <a:ext cx="2211884" cy="5821136"/>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Formatvorlagen des Textmasters bearbeiten</a:t>
            </a:r>
          </a:p>
        </p:txBody>
      </p:sp>
      <p:sp>
        <p:nvSpPr>
          <p:cNvPr id="8" name="Slide Number Placeholder 5">
            <a:extLst>
              <a:ext uri="{FF2B5EF4-FFF2-40B4-BE49-F238E27FC236}">
                <a16:creationId xmlns:a16="http://schemas.microsoft.com/office/drawing/2014/main" id="{286BFA5B-7B2E-4329-9A7C-C591C7F9BCF7}"/>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spTree>
    <p:extLst>
      <p:ext uri="{BB962C8B-B14F-4D97-AF65-F5344CB8AC3E}">
        <p14:creationId xmlns:p14="http://schemas.microsoft.com/office/powerpoint/2010/main" val="28101270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
        <p:nvSpPr>
          <p:cNvPr id="3" name="Content Placeholder 2"/>
          <p:cNvSpPr>
            <a:spLocks noGrp="1"/>
          </p:cNvSpPr>
          <p:nvPr>
            <p:ph idx="1"/>
          </p:nvPr>
        </p:nvSpPr>
        <p:spPr>
          <a:xfrm>
            <a:off x="471488" y="2171700"/>
            <a:ext cx="5915025" cy="7141633"/>
          </a:xfrm>
        </p:spPr>
        <p:txBody>
          <a:bodyPr/>
          <a:lstStyle>
            <a:lvl1pPr>
              <a:defRPr sz="1600"/>
            </a:lvl1pPr>
            <a:lvl2pPr marL="0" indent="0">
              <a:buFont typeface="Arial" panose="020B0604020202020204" pitchFamily="34" charset="0"/>
              <a:buNone/>
              <a:defRPr sz="1500"/>
            </a:lvl2pPr>
            <a:lvl3pPr marL="0" indent="0">
              <a:buFont typeface="Arial" panose="020B0604020202020204" pitchFamily="34" charset="0"/>
              <a:buNone/>
              <a:defRPr sz="1100"/>
            </a:lvl3pPr>
            <a:lvl4pPr marL="179388" indent="-171450">
              <a:buFont typeface="Wingdings" panose="05000000000000000000" pitchFamily="2" charset="2"/>
              <a:buChar char="ü"/>
              <a:defRPr sz="1100"/>
            </a:lvl4pPr>
            <a:lvl5pPr marL="187325" indent="0">
              <a:buFont typeface="Wingdings" panose="05000000000000000000" pitchFamily="2" charset="2"/>
              <a:buNone/>
              <a:defRPr sz="11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7" name="Titel 6">
            <a:extLst>
              <a:ext uri="{FF2B5EF4-FFF2-40B4-BE49-F238E27FC236}">
                <a16:creationId xmlns:a16="http://schemas.microsoft.com/office/drawing/2014/main" id="{74CCF409-D291-4728-9313-29B6476F21C6}"/>
              </a:ext>
            </a:extLst>
          </p:cNvPr>
          <p:cNvSpPr>
            <a:spLocks noGrp="1"/>
          </p:cNvSpPr>
          <p:nvPr>
            <p:ph type="title"/>
          </p:nvPr>
        </p:nvSpPr>
        <p:spPr>
          <a:xfrm>
            <a:off x="471488" y="927947"/>
            <a:ext cx="5915025" cy="1085849"/>
          </a:xfrm>
        </p:spPr>
        <p:txBody>
          <a:bodyPr/>
          <a:lstStyle>
            <a:lvl1pPr>
              <a:defRPr b="0"/>
            </a:lvl1pPr>
          </a:lstStyle>
          <a:p>
            <a:r>
              <a:rPr lang="de-DE" dirty="0"/>
              <a:t>Titelmasterformat durch Klicken bearbeiten</a:t>
            </a:r>
            <a:endParaRPr lang="de-AT" dirty="0"/>
          </a:p>
        </p:txBody>
      </p:sp>
      <p:sp>
        <p:nvSpPr>
          <p:cNvPr id="9" name="Slide Number Placeholder 5">
            <a:extLst>
              <a:ext uri="{FF2B5EF4-FFF2-40B4-BE49-F238E27FC236}">
                <a16:creationId xmlns:a16="http://schemas.microsoft.com/office/drawing/2014/main" id="{F1FF965C-FB68-4C9F-825F-0E416A97AC40}"/>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spTree>
    <p:extLst>
      <p:ext uri="{BB962C8B-B14F-4D97-AF65-F5344CB8AC3E}">
        <p14:creationId xmlns:p14="http://schemas.microsoft.com/office/powerpoint/2010/main" val="1683829204"/>
      </p:ext>
    </p:extLst>
  </p:cSld>
  <p:clrMapOvr>
    <a:masterClrMapping/>
  </p:clrMapOvr>
  <p:hf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a:prstGeom prst="rect">
            <a:avLst/>
          </a:prstGeom>
        </p:spPr>
        <p:txBody>
          <a:bodyPr anchor="b">
            <a:normAutofit/>
          </a:bodyPr>
          <a:lstStyle>
            <a:lvl1pPr>
              <a:defRPr sz="3200"/>
            </a:lvl1pPr>
          </a:lstStyle>
          <a:p>
            <a:r>
              <a:rPr lang="de-DE" dirty="0"/>
              <a:t>Titelmasterformat durch Klicken bearbeiten</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bg2">
                    <a:lumMod val="50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de-DE" dirty="0"/>
              <a:t>Formatvorlagen des Textmasters bearbeiten</a:t>
            </a:r>
          </a:p>
        </p:txBody>
      </p:sp>
      <p:sp>
        <p:nvSpPr>
          <p:cNvPr id="7" name="Slide Number Placeholder 5">
            <a:extLst>
              <a:ext uri="{FF2B5EF4-FFF2-40B4-BE49-F238E27FC236}">
                <a16:creationId xmlns:a16="http://schemas.microsoft.com/office/drawing/2014/main" id="{B505639B-E11A-4F14-B61C-B0AF0C8321D3}"/>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spTree>
    <p:extLst>
      <p:ext uri="{BB962C8B-B14F-4D97-AF65-F5344CB8AC3E}">
        <p14:creationId xmlns:p14="http://schemas.microsoft.com/office/powerpoint/2010/main" val="1106636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a:xfrm>
            <a:off x="471488" y="775607"/>
            <a:ext cx="5915025" cy="1059407"/>
          </a:xfrm>
          <a:prstGeom prst="rect">
            <a:avLst/>
          </a:prstGeom>
        </p:spPr>
        <p:txBody>
          <a:bodyPr/>
          <a:lstStyle/>
          <a:p>
            <a:r>
              <a:rPr lang="de-DE" dirty="0"/>
              <a:t>Titelmasterformat durch Klicken bearbeiten</a:t>
            </a:r>
            <a:endParaRPr lang="en-US" dirty="0"/>
          </a:p>
        </p:txBody>
      </p:sp>
      <p:sp>
        <p:nvSpPr>
          <p:cNvPr id="3" name="Content Placeholder 2"/>
          <p:cNvSpPr>
            <a:spLocks noGrp="1"/>
          </p:cNvSpPr>
          <p:nvPr>
            <p:ph sz="half" idx="1"/>
          </p:nvPr>
        </p:nvSpPr>
        <p:spPr>
          <a:xfrm>
            <a:off x="471488" y="1975757"/>
            <a:ext cx="2914650" cy="7009747"/>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Content Placeholder 3"/>
          <p:cNvSpPr>
            <a:spLocks noGrp="1"/>
          </p:cNvSpPr>
          <p:nvPr>
            <p:ph sz="half" idx="2"/>
          </p:nvPr>
        </p:nvSpPr>
        <p:spPr>
          <a:xfrm>
            <a:off x="3471863" y="1975757"/>
            <a:ext cx="2914650" cy="7013122"/>
          </a:xfrm>
        </p:spPr>
        <p:txBody>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8" name="Slide Number Placeholder 5">
            <a:extLst>
              <a:ext uri="{FF2B5EF4-FFF2-40B4-BE49-F238E27FC236}">
                <a16:creationId xmlns:a16="http://schemas.microsoft.com/office/drawing/2014/main" id="{66397BE0-F0A0-4E88-B154-5941615E3688}"/>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spTree>
    <p:extLst>
      <p:ext uri="{BB962C8B-B14F-4D97-AF65-F5344CB8AC3E}">
        <p14:creationId xmlns:p14="http://schemas.microsoft.com/office/powerpoint/2010/main" val="1194868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Vergleich">
    <p:spTree>
      <p:nvGrpSpPr>
        <p:cNvPr id="1" name=""/>
        <p:cNvGrpSpPr/>
        <p:nvPr/>
      </p:nvGrpSpPr>
      <p:grpSpPr>
        <a:xfrm>
          <a:off x="0" y="0"/>
          <a:ext cx="0" cy="0"/>
          <a:chOff x="0" y="0"/>
          <a:chExt cx="0" cy="0"/>
        </a:xfrm>
      </p:grpSpPr>
      <p:sp>
        <p:nvSpPr>
          <p:cNvPr id="2" name="Title 1"/>
          <p:cNvSpPr>
            <a:spLocks noGrp="1"/>
          </p:cNvSpPr>
          <p:nvPr>
            <p:ph type="title"/>
          </p:nvPr>
        </p:nvSpPr>
        <p:spPr>
          <a:xfrm>
            <a:off x="472381" y="734786"/>
            <a:ext cx="5915025" cy="1183821"/>
          </a:xfrm>
          <a:prstGeom prst="rect">
            <a:avLst/>
          </a:prstGeom>
        </p:spPr>
        <p:txBody>
          <a:bodyPr/>
          <a:lstStyle/>
          <a:p>
            <a:r>
              <a:rPr lang="de-DE" dirty="0"/>
              <a:t>Titelmasterformat durch Klicken bearbeiten</a:t>
            </a:r>
            <a:endParaRPr lang="en-US" dirty="0"/>
          </a:p>
        </p:txBody>
      </p:sp>
      <p:sp>
        <p:nvSpPr>
          <p:cNvPr id="3" name="Text Placeholder 2"/>
          <p:cNvSpPr>
            <a:spLocks noGrp="1"/>
          </p:cNvSpPr>
          <p:nvPr>
            <p:ph type="body" idx="1"/>
          </p:nvPr>
        </p:nvSpPr>
        <p:spPr>
          <a:xfrm>
            <a:off x="472381" y="2024743"/>
            <a:ext cx="2901255" cy="99604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dirty="0"/>
              <a:t>Formatvorlagen des Textmasters bearbeiten</a:t>
            </a:r>
          </a:p>
        </p:txBody>
      </p:sp>
      <p:sp>
        <p:nvSpPr>
          <p:cNvPr id="4" name="Content Placeholder 3"/>
          <p:cNvSpPr>
            <a:spLocks noGrp="1"/>
          </p:cNvSpPr>
          <p:nvPr>
            <p:ph sz="half" idx="2"/>
          </p:nvPr>
        </p:nvSpPr>
        <p:spPr>
          <a:xfrm>
            <a:off x="472381" y="3020786"/>
            <a:ext cx="2901255" cy="5919839"/>
          </a:xfrm>
        </p:spPr>
        <p:txBody>
          <a:bodyPr/>
          <a:lstStyle>
            <a:lvl2pPr marL="7937" indent="0">
              <a:buNone/>
              <a:defRPr sz="1500"/>
            </a:lvl2pPr>
            <a:lvl3pPr marL="171450" indent="-171450">
              <a:defRPr sz="1200"/>
            </a:lvl3pPr>
            <a:lvl4pPr marL="179388" indent="-171450">
              <a:defRPr sz="1100"/>
            </a:lvl4pPr>
            <a:lvl5pPr marL="358775" indent="-171450">
              <a:defRPr sz="1100"/>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5" name="Text Placeholder 4"/>
          <p:cNvSpPr>
            <a:spLocks noGrp="1"/>
          </p:cNvSpPr>
          <p:nvPr>
            <p:ph type="body" sz="quarter" idx="3"/>
          </p:nvPr>
        </p:nvSpPr>
        <p:spPr>
          <a:xfrm>
            <a:off x="3471863" y="2024743"/>
            <a:ext cx="2915543" cy="99604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de-DE" dirty="0"/>
              <a:t>Formatvorlagen des Textmasters bearbeiten</a:t>
            </a:r>
          </a:p>
        </p:txBody>
      </p:sp>
      <p:sp>
        <p:nvSpPr>
          <p:cNvPr id="6" name="Content Placeholder 5"/>
          <p:cNvSpPr>
            <a:spLocks noGrp="1"/>
          </p:cNvSpPr>
          <p:nvPr>
            <p:ph sz="quarter" idx="4"/>
          </p:nvPr>
        </p:nvSpPr>
        <p:spPr>
          <a:xfrm>
            <a:off x="3471863" y="3020786"/>
            <a:ext cx="2915543" cy="5919839"/>
          </a:xfrm>
        </p:spPr>
        <p:txBody>
          <a:bodyPr/>
          <a:lstStyle>
            <a:lvl5pPr marL="358775" indent="-171450">
              <a:defRPr/>
            </a:lvl5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10" name="Slide Number Placeholder 5">
            <a:extLst>
              <a:ext uri="{FF2B5EF4-FFF2-40B4-BE49-F238E27FC236}">
                <a16:creationId xmlns:a16="http://schemas.microsoft.com/office/drawing/2014/main" id="{524731BA-B10F-4FBC-AB97-AE932AE31BAB}"/>
              </a:ext>
            </a:extLst>
          </p:cNvPr>
          <p:cNvSpPr>
            <a:spLocks noGrp="1"/>
          </p:cNvSpPr>
          <p:nvPr>
            <p:ph type="sldNum" sz="quarter" idx="10"/>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spTree>
    <p:extLst>
      <p:ext uri="{BB962C8B-B14F-4D97-AF65-F5344CB8AC3E}">
        <p14:creationId xmlns:p14="http://schemas.microsoft.com/office/powerpoint/2010/main" val="26000313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Überblick">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56A9A1A-1A32-42BA-B7F9-8E8C5517D7AD}"/>
              </a:ext>
            </a:extLst>
          </p:cNvPr>
          <p:cNvSpPr>
            <a:spLocks noGrp="1"/>
          </p:cNvSpPr>
          <p:nvPr>
            <p:ph type="title"/>
          </p:nvPr>
        </p:nvSpPr>
        <p:spPr>
          <a:xfrm>
            <a:off x="471488" y="927947"/>
            <a:ext cx="5915025" cy="904240"/>
          </a:xfrm>
        </p:spPr>
        <p:txBody>
          <a:bodyPr/>
          <a:lstStyle/>
          <a:p>
            <a:r>
              <a:rPr lang="de-DE" dirty="0"/>
              <a:t>Titelmasterformat durch Klicken bearbeiten</a:t>
            </a:r>
            <a:endParaRPr lang="de-AT" dirty="0"/>
          </a:p>
        </p:txBody>
      </p:sp>
      <p:sp>
        <p:nvSpPr>
          <p:cNvPr id="5" name="Inhaltsplatzhalter 4">
            <a:extLst>
              <a:ext uri="{FF2B5EF4-FFF2-40B4-BE49-F238E27FC236}">
                <a16:creationId xmlns:a16="http://schemas.microsoft.com/office/drawing/2014/main" id="{2FBDA4C9-64E1-4D82-ADCB-100BC2577F64}"/>
              </a:ext>
            </a:extLst>
          </p:cNvPr>
          <p:cNvSpPr>
            <a:spLocks noGrp="1"/>
          </p:cNvSpPr>
          <p:nvPr>
            <p:ph sz="quarter" idx="11"/>
          </p:nvPr>
        </p:nvSpPr>
        <p:spPr>
          <a:xfrm>
            <a:off x="471488" y="1947862"/>
            <a:ext cx="5929312" cy="1191577"/>
          </a:xfrm>
        </p:spPr>
        <p:txBody>
          <a:bodyPr/>
          <a:lstStyle>
            <a:lvl1pPr marL="0" indent="0" algn="ctr">
              <a:spcBef>
                <a:spcPts val="600"/>
              </a:spcBef>
              <a:spcAft>
                <a:spcPts val="600"/>
              </a:spcAft>
              <a:buNone/>
              <a:defRPr sz="1600"/>
            </a:lvl1pPr>
            <a:lvl2pPr marL="0" indent="0">
              <a:spcBef>
                <a:spcPts val="300"/>
              </a:spcBef>
              <a:spcAft>
                <a:spcPts val="300"/>
              </a:spcAft>
              <a:buNone/>
              <a:defRPr sz="1400">
                <a:solidFill>
                  <a:schemeClr val="bg2">
                    <a:lumMod val="50000"/>
                  </a:schemeClr>
                </a:solidFill>
              </a:defRPr>
            </a:lvl2pPr>
            <a:lvl3pPr marL="0" indent="0">
              <a:spcBef>
                <a:spcPts val="0"/>
              </a:spcBef>
              <a:buFont typeface="Wingdings" panose="05000000000000000000" pitchFamily="2" charset="2"/>
              <a:buNone/>
              <a:defRPr lang="de-DE" sz="1100" kern="1200" dirty="0" smtClean="0">
                <a:solidFill>
                  <a:schemeClr val="bg2">
                    <a:lumMod val="25000"/>
                  </a:schemeClr>
                </a:solidFill>
                <a:latin typeface="+mn-lt"/>
                <a:ea typeface="+mn-ea"/>
                <a:cs typeface="+mn-cs"/>
              </a:defRPr>
            </a:lvl3pPr>
            <a:lvl4pPr marL="358775" indent="-171450">
              <a:spcBef>
                <a:spcPts val="0"/>
              </a:spcBef>
              <a:defRPr lang="de-DE" sz="1100" kern="1200" dirty="0" smtClean="0">
                <a:solidFill>
                  <a:schemeClr val="bg2">
                    <a:lumMod val="25000"/>
                  </a:schemeClr>
                </a:solidFill>
                <a:latin typeface="+mn-lt"/>
                <a:ea typeface="+mn-ea"/>
                <a:cs typeface="+mn-cs"/>
              </a:defRPr>
            </a:lvl4pPr>
            <a:lvl5pPr marL="538163" indent="-171450">
              <a:spcBef>
                <a:spcPts val="0"/>
              </a:spcBef>
              <a:defRPr lang="de-AT" sz="1100" kern="1200" dirty="0">
                <a:solidFill>
                  <a:schemeClr val="bg2">
                    <a:lumMod val="25000"/>
                  </a:schemeClr>
                </a:solidFill>
                <a:latin typeface="+mn-lt"/>
                <a:ea typeface="+mn-ea"/>
                <a:cs typeface="+mn-cs"/>
              </a:defRPr>
            </a:lvl5pPr>
          </a:lstStyle>
          <a:p>
            <a:pPr lvl="0"/>
            <a:r>
              <a:rPr lang="de-DE" dirty="0"/>
              <a:t>Formatvorlagen des Textmasters bearbeiten</a:t>
            </a:r>
          </a:p>
          <a:p>
            <a:pPr lvl="1"/>
            <a:r>
              <a:rPr lang="de-DE" dirty="0"/>
              <a:t>Zweite Ebene</a:t>
            </a:r>
          </a:p>
          <a:p>
            <a:pPr lvl="2"/>
            <a:r>
              <a:rPr lang="de-DE" dirty="0"/>
              <a:t>Dritte Ebene</a:t>
            </a:r>
          </a:p>
          <a:p>
            <a:pPr marL="179388" lvl="3" indent="-171450" algn="l" defTabSz="685800" rtl="0" eaLnBrk="1" latinLnBrk="0" hangingPunct="1">
              <a:lnSpc>
                <a:spcPct val="90000"/>
              </a:lnSpc>
              <a:spcBef>
                <a:spcPts val="0"/>
              </a:spcBef>
              <a:buFont typeface="Wingdings" panose="05000000000000000000" pitchFamily="2" charset="2"/>
              <a:buChar char="ü"/>
            </a:pPr>
            <a:r>
              <a:rPr lang="de-DE" dirty="0"/>
              <a:t>Vierte Ebene</a:t>
            </a:r>
          </a:p>
          <a:p>
            <a:pPr marL="179388" lvl="4" indent="0" algn="l" defTabSz="685800" rtl="0" eaLnBrk="1" latinLnBrk="0" hangingPunct="1">
              <a:lnSpc>
                <a:spcPct val="90000"/>
              </a:lnSpc>
              <a:spcBef>
                <a:spcPts val="0"/>
              </a:spcBef>
              <a:buFont typeface="Arial" panose="020B0604020202020204" pitchFamily="34" charset="0"/>
              <a:buNone/>
            </a:pPr>
            <a:r>
              <a:rPr lang="de-DE" dirty="0"/>
              <a:t>Fünfte Ebene</a:t>
            </a:r>
            <a:endParaRPr lang="de-AT" dirty="0"/>
          </a:p>
        </p:txBody>
      </p:sp>
      <p:sp>
        <p:nvSpPr>
          <p:cNvPr id="7" name="Textplatzhalter 6">
            <a:extLst>
              <a:ext uri="{FF2B5EF4-FFF2-40B4-BE49-F238E27FC236}">
                <a16:creationId xmlns:a16="http://schemas.microsoft.com/office/drawing/2014/main" id="{3817F955-E77B-48B9-866E-49231166A506}"/>
              </a:ext>
            </a:extLst>
          </p:cNvPr>
          <p:cNvSpPr>
            <a:spLocks noGrp="1"/>
          </p:cNvSpPr>
          <p:nvPr>
            <p:ph type="body" sz="quarter" idx="12"/>
          </p:nvPr>
        </p:nvSpPr>
        <p:spPr>
          <a:xfrm>
            <a:off x="3451226" y="3224848"/>
            <a:ext cx="2935287" cy="4777845"/>
          </a:xfrm>
        </p:spPr>
        <p:txBody>
          <a:bodyPr/>
          <a:lstStyle>
            <a:lvl1pPr marL="0" indent="0">
              <a:buNone/>
              <a:defRPr lang="de-DE" sz="1600" kern="1200" dirty="0" smtClean="0">
                <a:solidFill>
                  <a:srgbClr val="6FA931"/>
                </a:solidFill>
                <a:latin typeface="+mn-lt"/>
                <a:ea typeface="+mn-ea"/>
                <a:cs typeface="+mn-cs"/>
              </a:defRPr>
            </a:lvl1pPr>
            <a:lvl2pPr>
              <a:defRPr lang="de-DE" sz="1400" kern="1200" dirty="0" smtClean="0">
                <a:solidFill>
                  <a:schemeClr val="bg2">
                    <a:lumMod val="50000"/>
                  </a:schemeClr>
                </a:solidFill>
                <a:latin typeface="+mn-lt"/>
                <a:ea typeface="+mn-ea"/>
                <a:cs typeface="+mn-cs"/>
              </a:defRPr>
            </a:lvl2pPr>
            <a:lvl3pPr algn="l" defTabSz="685800" rtl="0" eaLnBrk="1" latinLnBrk="0" hangingPunct="1">
              <a:lnSpc>
                <a:spcPct val="90000"/>
              </a:lnSpc>
              <a:spcBef>
                <a:spcPts val="0"/>
              </a:spcBef>
              <a:defRPr lang="de-DE" sz="1100" kern="1200" dirty="0" smtClean="0">
                <a:solidFill>
                  <a:schemeClr val="bg2">
                    <a:lumMod val="25000"/>
                  </a:schemeClr>
                </a:solidFill>
                <a:latin typeface="+mn-lt"/>
                <a:ea typeface="+mn-ea"/>
                <a:cs typeface="+mn-cs"/>
              </a:defRPr>
            </a:lvl3pPr>
            <a:lvl4pPr marL="293688" indent="-285750" algn="l" defTabSz="685800" rtl="0" eaLnBrk="1" latinLnBrk="0" hangingPunct="1">
              <a:lnSpc>
                <a:spcPct val="90000"/>
              </a:lnSpc>
              <a:spcBef>
                <a:spcPts val="0"/>
              </a:spcBef>
              <a:defRPr lang="de-DE" sz="1100" kern="1200" dirty="0" smtClean="0">
                <a:solidFill>
                  <a:schemeClr val="bg2">
                    <a:lumMod val="25000"/>
                  </a:schemeClr>
                </a:solidFill>
                <a:latin typeface="+mn-lt"/>
                <a:ea typeface="+mn-ea"/>
                <a:cs typeface="+mn-cs"/>
              </a:defRPr>
            </a:lvl4pPr>
            <a:lvl5pPr marL="350838" indent="-171450" algn="l" defTabSz="685800" rtl="0" eaLnBrk="1" latinLnBrk="0" hangingPunct="1">
              <a:lnSpc>
                <a:spcPct val="90000"/>
              </a:lnSpc>
              <a:spcBef>
                <a:spcPts val="0"/>
              </a:spcBef>
              <a:buFont typeface="Wingdings" panose="05000000000000000000" pitchFamily="2" charset="2"/>
              <a:buChar char="ü"/>
              <a:defRPr lang="de-AT" sz="1100" kern="1200" dirty="0">
                <a:solidFill>
                  <a:schemeClr val="bg2">
                    <a:lumMod val="25000"/>
                  </a:schemeClr>
                </a:solidFill>
                <a:latin typeface="+mn-lt"/>
                <a:ea typeface="+mn-ea"/>
                <a:cs typeface="+mn-cs"/>
              </a:defRPr>
            </a:lvl5pPr>
          </a:lstStyle>
          <a:p>
            <a:pPr marL="0" lvl="0" indent="0" algn="l" defTabSz="685800" rtl="0" eaLnBrk="1" latinLnBrk="0" hangingPunct="1">
              <a:lnSpc>
                <a:spcPct val="90000"/>
              </a:lnSpc>
              <a:spcBef>
                <a:spcPts val="600"/>
              </a:spcBef>
              <a:spcAft>
                <a:spcPts val="300"/>
              </a:spcAft>
              <a:buFont typeface="Arial" panose="020B0604020202020204" pitchFamily="34" charset="0"/>
              <a:buNone/>
            </a:pPr>
            <a:r>
              <a:rPr lang="de-DE" dirty="0"/>
              <a:t>Formatvorlagen des Textmasters bearbeiten</a:t>
            </a:r>
          </a:p>
          <a:p>
            <a:pPr marL="0" lvl="1" indent="0" algn="l" defTabSz="685800" rtl="0" eaLnBrk="1" latinLnBrk="0" hangingPunct="1">
              <a:lnSpc>
                <a:spcPct val="90000"/>
              </a:lnSpc>
              <a:spcBef>
                <a:spcPts val="375"/>
              </a:spcBef>
              <a:spcAft>
                <a:spcPts val="300"/>
              </a:spcAft>
              <a:buFont typeface="Arial" panose="020B0604020202020204" pitchFamily="34" charset="0"/>
              <a:buNone/>
            </a:pPr>
            <a:r>
              <a:rPr lang="de-DE" dirty="0"/>
              <a:t>Zweite Ebene</a:t>
            </a:r>
          </a:p>
          <a:p>
            <a:pPr marL="0" lvl="2" indent="0" algn="l" defTabSz="685800" rtl="0" eaLnBrk="1" latinLnBrk="0" hangingPunct="1">
              <a:lnSpc>
                <a:spcPct val="90000"/>
              </a:lnSpc>
              <a:spcBef>
                <a:spcPts val="0"/>
              </a:spcBef>
              <a:spcAft>
                <a:spcPts val="0"/>
              </a:spcAft>
              <a:buFont typeface="Wingdings" panose="05000000000000000000" pitchFamily="2" charset="2"/>
              <a:buNone/>
            </a:pPr>
            <a:r>
              <a:rPr lang="de-DE" dirty="0"/>
              <a:t>Dritte Ebene</a:t>
            </a:r>
          </a:p>
          <a:p>
            <a:pPr marL="179388" lvl="3" indent="-171450" algn="l" defTabSz="685800" rtl="0" eaLnBrk="1" latinLnBrk="0" hangingPunct="1">
              <a:lnSpc>
                <a:spcPct val="90000"/>
              </a:lnSpc>
              <a:spcBef>
                <a:spcPts val="0"/>
              </a:spcBef>
              <a:buFont typeface="Wingdings" panose="05000000000000000000" pitchFamily="2" charset="2"/>
              <a:buChar char="ü"/>
            </a:pPr>
            <a:r>
              <a:rPr lang="de-DE" dirty="0"/>
              <a:t>Vierte Ebene</a:t>
            </a:r>
          </a:p>
          <a:p>
            <a:pPr marL="179388" lvl="4" indent="0" algn="l" defTabSz="685800" rtl="0" eaLnBrk="1" latinLnBrk="0" hangingPunct="1">
              <a:lnSpc>
                <a:spcPct val="90000"/>
              </a:lnSpc>
              <a:spcBef>
                <a:spcPts val="0"/>
              </a:spcBef>
              <a:buFont typeface="Arial" panose="020B0604020202020204" pitchFamily="34" charset="0"/>
              <a:buNone/>
            </a:pPr>
            <a:r>
              <a:rPr lang="de-DE" dirty="0"/>
              <a:t>Fünfte Ebene</a:t>
            </a:r>
            <a:endParaRPr lang="de-AT" dirty="0"/>
          </a:p>
        </p:txBody>
      </p:sp>
      <p:sp>
        <p:nvSpPr>
          <p:cNvPr id="8" name="Textplatzhalter 6">
            <a:extLst>
              <a:ext uri="{FF2B5EF4-FFF2-40B4-BE49-F238E27FC236}">
                <a16:creationId xmlns:a16="http://schemas.microsoft.com/office/drawing/2014/main" id="{3925893A-EEDE-43D7-9E67-862C792EA859}"/>
              </a:ext>
            </a:extLst>
          </p:cNvPr>
          <p:cNvSpPr>
            <a:spLocks noGrp="1"/>
          </p:cNvSpPr>
          <p:nvPr>
            <p:ph type="body" sz="quarter" idx="13"/>
          </p:nvPr>
        </p:nvSpPr>
        <p:spPr>
          <a:xfrm>
            <a:off x="471488" y="3224848"/>
            <a:ext cx="2935287" cy="4777845"/>
          </a:xfrm>
        </p:spPr>
        <p:txBody>
          <a:bodyPr/>
          <a:lstStyle>
            <a:lvl1pPr marL="0" indent="0">
              <a:spcBef>
                <a:spcPts val="600"/>
              </a:spcBef>
              <a:spcAft>
                <a:spcPts val="300"/>
              </a:spcAft>
              <a:buNone/>
              <a:defRPr lang="de-DE" sz="1600" kern="1200" dirty="0" smtClean="0">
                <a:solidFill>
                  <a:srgbClr val="6FA931"/>
                </a:solidFill>
                <a:latin typeface="+mn-lt"/>
                <a:ea typeface="+mn-ea"/>
                <a:cs typeface="+mn-cs"/>
              </a:defRPr>
            </a:lvl1pPr>
            <a:lvl2pPr>
              <a:spcBef>
                <a:spcPts val="300"/>
              </a:spcBef>
              <a:spcAft>
                <a:spcPts val="300"/>
              </a:spcAft>
              <a:defRPr lang="de-DE" sz="1400" kern="1200" dirty="0" smtClean="0">
                <a:solidFill>
                  <a:schemeClr val="bg2">
                    <a:lumMod val="50000"/>
                  </a:schemeClr>
                </a:solidFill>
                <a:latin typeface="+mn-lt"/>
                <a:ea typeface="+mn-ea"/>
                <a:cs typeface="+mn-cs"/>
              </a:defRPr>
            </a:lvl2pPr>
            <a:lvl3pPr marL="7938" indent="0" algn="l" defTabSz="685800" rtl="0" eaLnBrk="1" latinLnBrk="0" hangingPunct="1">
              <a:lnSpc>
                <a:spcPct val="90000"/>
              </a:lnSpc>
              <a:spcBef>
                <a:spcPts val="0"/>
              </a:spcBef>
              <a:spcAft>
                <a:spcPts val="0"/>
              </a:spcAft>
              <a:buNone/>
              <a:defRPr lang="de-DE" sz="1100" kern="1200" dirty="0" smtClean="0">
                <a:solidFill>
                  <a:schemeClr val="bg2">
                    <a:lumMod val="25000"/>
                  </a:schemeClr>
                </a:solidFill>
                <a:latin typeface="+mn-lt"/>
                <a:ea typeface="+mn-ea"/>
                <a:cs typeface="+mn-cs"/>
              </a:defRPr>
            </a:lvl3pPr>
            <a:lvl4pPr marL="179388" indent="-171450" algn="l" defTabSz="685800" rtl="0" eaLnBrk="1" latinLnBrk="0" hangingPunct="1">
              <a:lnSpc>
                <a:spcPct val="90000"/>
              </a:lnSpc>
              <a:spcBef>
                <a:spcPts val="0"/>
              </a:spcBef>
              <a:buFont typeface="Wingdings" panose="05000000000000000000" pitchFamily="2" charset="2"/>
              <a:buChar char="ü"/>
              <a:defRPr lang="de-DE" sz="1100" kern="1200" dirty="0" smtClean="0">
                <a:solidFill>
                  <a:schemeClr val="bg2">
                    <a:lumMod val="25000"/>
                  </a:schemeClr>
                </a:solidFill>
                <a:latin typeface="+mn-lt"/>
                <a:ea typeface="+mn-ea"/>
                <a:cs typeface="+mn-cs"/>
              </a:defRPr>
            </a:lvl4pPr>
            <a:lvl5pPr marL="179388" indent="0" algn="l" defTabSz="685800" rtl="0" eaLnBrk="1" latinLnBrk="0" hangingPunct="1">
              <a:lnSpc>
                <a:spcPct val="90000"/>
              </a:lnSpc>
              <a:spcBef>
                <a:spcPts val="0"/>
              </a:spcBef>
              <a:buNone/>
              <a:defRPr lang="de-AT" sz="1100" kern="1200" dirty="0">
                <a:solidFill>
                  <a:schemeClr val="bg2">
                    <a:lumMod val="25000"/>
                  </a:schemeClr>
                </a:solidFill>
                <a:latin typeface="+mn-lt"/>
                <a:ea typeface="+mn-ea"/>
                <a:cs typeface="+mn-cs"/>
              </a:defRPr>
            </a:lvl5pPr>
          </a:lstStyle>
          <a:p>
            <a:pPr lvl="0"/>
            <a:r>
              <a:rPr lang="de-DE" dirty="0"/>
              <a:t>Formatvorlagen des Textmasters bearbeiten</a:t>
            </a:r>
          </a:p>
          <a:p>
            <a:pPr marL="0" lvl="1" indent="0" algn="l" defTabSz="685800" rtl="0" eaLnBrk="1" latinLnBrk="0" hangingPunct="1">
              <a:lnSpc>
                <a:spcPct val="90000"/>
              </a:lnSpc>
              <a:spcBef>
                <a:spcPts val="375"/>
              </a:spcBef>
              <a:buFont typeface="Arial" panose="020B0604020202020204" pitchFamily="34" charset="0"/>
              <a:buNone/>
            </a:pPr>
            <a:r>
              <a:rPr lang="de-DE" dirty="0"/>
              <a:t>Zweite Ebene</a:t>
            </a:r>
          </a:p>
          <a:p>
            <a:pPr marL="0" lvl="2" indent="0" algn="l" defTabSz="685800" rtl="0" eaLnBrk="1" latinLnBrk="0" hangingPunct="1">
              <a:lnSpc>
                <a:spcPct val="90000"/>
              </a:lnSpc>
              <a:spcBef>
                <a:spcPts val="0"/>
              </a:spcBef>
              <a:buFont typeface="Wingdings" panose="05000000000000000000" pitchFamily="2" charset="2"/>
              <a:buNone/>
            </a:pPr>
            <a:r>
              <a:rPr lang="de-DE" dirty="0"/>
              <a:t>Dritte Ebene</a:t>
            </a:r>
          </a:p>
          <a:p>
            <a:pPr lvl="3"/>
            <a:r>
              <a:rPr lang="de-DE" dirty="0"/>
              <a:t>Vierte Ebene</a:t>
            </a:r>
          </a:p>
          <a:p>
            <a:pPr lvl="4"/>
            <a:r>
              <a:rPr lang="de-DE" dirty="0"/>
              <a:t>Fünfte Ebene</a:t>
            </a:r>
            <a:endParaRPr lang="de-AT" dirty="0"/>
          </a:p>
        </p:txBody>
      </p:sp>
      <p:sp>
        <p:nvSpPr>
          <p:cNvPr id="9" name="Inhaltsplatzhalter 4">
            <a:extLst>
              <a:ext uri="{FF2B5EF4-FFF2-40B4-BE49-F238E27FC236}">
                <a16:creationId xmlns:a16="http://schemas.microsoft.com/office/drawing/2014/main" id="{719031FF-3F8D-459B-9F7B-5EA6CA36E8C8}"/>
              </a:ext>
            </a:extLst>
          </p:cNvPr>
          <p:cNvSpPr>
            <a:spLocks noGrp="1"/>
          </p:cNvSpPr>
          <p:nvPr>
            <p:ph sz="quarter" idx="14"/>
          </p:nvPr>
        </p:nvSpPr>
        <p:spPr>
          <a:xfrm>
            <a:off x="471488" y="8067644"/>
            <a:ext cx="5929312" cy="1253068"/>
          </a:xfrm>
        </p:spPr>
        <p:txBody>
          <a:bodyPr/>
          <a:lstStyle>
            <a:lvl1pPr marL="0" indent="0" algn="ctr">
              <a:buNone/>
              <a:defRPr lang="de-DE" sz="1600" kern="1200" dirty="0" smtClean="0">
                <a:solidFill>
                  <a:srgbClr val="6FA931"/>
                </a:solidFill>
                <a:latin typeface="+mn-lt"/>
                <a:ea typeface="+mn-ea"/>
                <a:cs typeface="+mn-cs"/>
              </a:defRPr>
            </a:lvl1pPr>
            <a:lvl2pPr>
              <a:defRPr lang="de-DE" sz="1400" kern="1200" dirty="0" smtClean="0">
                <a:solidFill>
                  <a:schemeClr val="bg2">
                    <a:lumMod val="50000"/>
                  </a:schemeClr>
                </a:solidFill>
                <a:latin typeface="+mn-lt"/>
                <a:ea typeface="+mn-ea"/>
                <a:cs typeface="+mn-cs"/>
              </a:defRPr>
            </a:lvl2pPr>
            <a:lvl3pPr>
              <a:defRPr lang="de-DE" sz="1100" kern="1200" dirty="0" smtClean="0">
                <a:solidFill>
                  <a:schemeClr val="bg2">
                    <a:lumMod val="25000"/>
                  </a:schemeClr>
                </a:solidFill>
                <a:latin typeface="+mn-lt"/>
                <a:ea typeface="+mn-ea"/>
                <a:cs typeface="+mn-cs"/>
              </a:defRPr>
            </a:lvl3pPr>
            <a:lvl4pPr marL="293688" indent="-285750">
              <a:defRPr lang="de-DE" sz="1100" kern="1200" dirty="0" smtClean="0">
                <a:solidFill>
                  <a:schemeClr val="bg2">
                    <a:lumMod val="25000"/>
                  </a:schemeClr>
                </a:solidFill>
                <a:latin typeface="+mn-lt"/>
                <a:ea typeface="+mn-ea"/>
                <a:cs typeface="+mn-cs"/>
              </a:defRPr>
            </a:lvl4pPr>
            <a:lvl5pPr>
              <a:defRPr lang="de-AT" sz="1100" kern="1200" dirty="0">
                <a:solidFill>
                  <a:schemeClr val="bg2">
                    <a:lumMod val="25000"/>
                  </a:schemeClr>
                </a:solidFill>
                <a:latin typeface="+mn-lt"/>
                <a:ea typeface="+mn-ea"/>
                <a:cs typeface="+mn-cs"/>
              </a:defRPr>
            </a:lvl5pPr>
          </a:lstStyle>
          <a:p>
            <a:pPr marL="0" lvl="0" indent="0" algn="ctr" defTabSz="685800" rtl="0" eaLnBrk="1" latinLnBrk="0" hangingPunct="1">
              <a:lnSpc>
                <a:spcPct val="90000"/>
              </a:lnSpc>
              <a:spcBef>
                <a:spcPts val="600"/>
              </a:spcBef>
              <a:spcAft>
                <a:spcPts val="600"/>
              </a:spcAft>
              <a:buFont typeface="Arial" panose="020B0604020202020204" pitchFamily="34" charset="0"/>
              <a:buNone/>
            </a:pPr>
            <a:r>
              <a:rPr lang="de-DE" dirty="0"/>
              <a:t>Formatvorlagen des Textmasters bearbeiten</a:t>
            </a:r>
          </a:p>
          <a:p>
            <a:pPr marL="0" lvl="1" indent="0" algn="l" defTabSz="685800" rtl="0" eaLnBrk="1" latinLnBrk="0" hangingPunct="1">
              <a:lnSpc>
                <a:spcPct val="90000"/>
              </a:lnSpc>
              <a:spcBef>
                <a:spcPts val="300"/>
              </a:spcBef>
              <a:spcAft>
                <a:spcPts val="300"/>
              </a:spcAft>
              <a:buFont typeface="Arial" panose="020B0604020202020204" pitchFamily="34" charset="0"/>
              <a:buNone/>
            </a:pPr>
            <a:r>
              <a:rPr lang="de-DE" dirty="0"/>
              <a:t>Zweite Ebene</a:t>
            </a:r>
          </a:p>
          <a:p>
            <a:pPr marL="0" lvl="2" indent="0" algn="l" defTabSz="685800" rtl="0" eaLnBrk="1" latinLnBrk="0" hangingPunct="1">
              <a:lnSpc>
                <a:spcPct val="90000"/>
              </a:lnSpc>
              <a:spcBef>
                <a:spcPts val="0"/>
              </a:spcBef>
              <a:spcAft>
                <a:spcPts val="0"/>
              </a:spcAft>
              <a:buFont typeface="Wingdings" panose="05000000000000000000" pitchFamily="2" charset="2"/>
              <a:buNone/>
            </a:pPr>
            <a:r>
              <a:rPr lang="de-DE" dirty="0"/>
              <a:t>Dritte Ebene</a:t>
            </a:r>
          </a:p>
          <a:p>
            <a:pPr marL="179388" lvl="3" indent="-171450" algn="l" defTabSz="685800" rtl="0" eaLnBrk="1" latinLnBrk="0" hangingPunct="1">
              <a:lnSpc>
                <a:spcPct val="90000"/>
              </a:lnSpc>
              <a:spcBef>
                <a:spcPts val="0"/>
              </a:spcBef>
              <a:buFont typeface="Wingdings" panose="05000000000000000000" pitchFamily="2" charset="2"/>
              <a:buChar char="ü"/>
            </a:pPr>
            <a:r>
              <a:rPr lang="de-DE" dirty="0"/>
              <a:t>Vierte Ebene</a:t>
            </a:r>
          </a:p>
          <a:p>
            <a:pPr marL="179388" lvl="4" indent="0" algn="l" defTabSz="685800" rtl="0" eaLnBrk="1" latinLnBrk="0" hangingPunct="1">
              <a:lnSpc>
                <a:spcPct val="90000"/>
              </a:lnSpc>
              <a:spcBef>
                <a:spcPts val="0"/>
              </a:spcBef>
              <a:buFont typeface="Arial" panose="020B0604020202020204" pitchFamily="34" charset="0"/>
              <a:buNone/>
            </a:pPr>
            <a:r>
              <a:rPr lang="de-DE" dirty="0"/>
              <a:t>Fünfte Ebene</a:t>
            </a:r>
            <a:endParaRPr lang="de-AT" dirty="0"/>
          </a:p>
        </p:txBody>
      </p:sp>
      <p:sp>
        <p:nvSpPr>
          <p:cNvPr id="10" name="Slide Number Placeholder 5">
            <a:extLst>
              <a:ext uri="{FF2B5EF4-FFF2-40B4-BE49-F238E27FC236}">
                <a16:creationId xmlns:a16="http://schemas.microsoft.com/office/drawing/2014/main" id="{4B9243C0-4ABF-47E9-A705-E252B431425D}"/>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spTree>
    <p:extLst>
      <p:ext uri="{BB962C8B-B14F-4D97-AF65-F5344CB8AC3E}">
        <p14:creationId xmlns:p14="http://schemas.microsoft.com/office/powerpoint/2010/main" val="5053904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ur Titel">
    <p:spTree>
      <p:nvGrpSpPr>
        <p:cNvPr id="1" name=""/>
        <p:cNvGrpSpPr/>
        <p:nvPr/>
      </p:nvGrpSpPr>
      <p:grpSpPr>
        <a:xfrm>
          <a:off x="0" y="0"/>
          <a:ext cx="0" cy="0"/>
          <a:chOff x="0" y="0"/>
          <a:chExt cx="0" cy="0"/>
        </a:xfrm>
      </p:grpSpPr>
      <p:sp>
        <p:nvSpPr>
          <p:cNvPr id="2" name="Title 1"/>
          <p:cNvSpPr>
            <a:spLocks noGrp="1"/>
          </p:cNvSpPr>
          <p:nvPr>
            <p:ph type="title"/>
          </p:nvPr>
        </p:nvSpPr>
        <p:spPr>
          <a:xfrm>
            <a:off x="471488" y="800099"/>
            <a:ext cx="5915025" cy="1077687"/>
          </a:xfrm>
          <a:prstGeom prst="rect">
            <a:avLst/>
          </a:prstGeom>
        </p:spPr>
        <p:txBody>
          <a:bodyPr/>
          <a:lstStyle/>
          <a:p>
            <a:r>
              <a:rPr lang="de-DE" dirty="0"/>
              <a:t>Titelmasterformat durch Klicken bearbeiten</a:t>
            </a:r>
            <a:endParaRPr lang="en-US" dirty="0"/>
          </a:p>
        </p:txBody>
      </p:sp>
      <p:sp>
        <p:nvSpPr>
          <p:cNvPr id="6" name="Slide Number Placeholder 5">
            <a:extLst>
              <a:ext uri="{FF2B5EF4-FFF2-40B4-BE49-F238E27FC236}">
                <a16:creationId xmlns:a16="http://schemas.microsoft.com/office/drawing/2014/main" id="{8CE7B511-1AD3-45F7-BFF2-BCD0CCBDCC1F}"/>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spTree>
    <p:extLst>
      <p:ext uri="{BB962C8B-B14F-4D97-AF65-F5344CB8AC3E}">
        <p14:creationId xmlns:p14="http://schemas.microsoft.com/office/powerpoint/2010/main" val="9478295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5" name="Slide Number Placeholder 5">
            <a:extLst>
              <a:ext uri="{FF2B5EF4-FFF2-40B4-BE49-F238E27FC236}">
                <a16:creationId xmlns:a16="http://schemas.microsoft.com/office/drawing/2014/main" id="{BC0D5A79-A506-4461-95D1-5D17C5CDD5CD}"/>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spTree>
    <p:extLst>
      <p:ext uri="{BB962C8B-B14F-4D97-AF65-F5344CB8AC3E}">
        <p14:creationId xmlns:p14="http://schemas.microsoft.com/office/powerpoint/2010/main" val="12296944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472381" y="865414"/>
            <a:ext cx="2211884" cy="2106386"/>
          </a:xfrm>
          <a:prstGeom prst="rect">
            <a:avLst/>
          </a:prstGeom>
        </p:spPr>
        <p:txBody>
          <a:bodyPr anchor="b"/>
          <a:lstStyle>
            <a:lvl1pPr>
              <a:defRPr sz="2400"/>
            </a:lvl1pPr>
          </a:lstStyle>
          <a:p>
            <a:r>
              <a:rPr lang="de-DE" dirty="0"/>
              <a:t>Titelmasterformat durch Klicken bearbeiten</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de-DE"/>
              <a:t>Formatvorlagen des Textmasters bearbeiten</a:t>
            </a:r>
          </a:p>
        </p:txBody>
      </p:sp>
      <p:sp>
        <p:nvSpPr>
          <p:cNvPr id="8" name="Slide Number Placeholder 5">
            <a:extLst>
              <a:ext uri="{FF2B5EF4-FFF2-40B4-BE49-F238E27FC236}">
                <a16:creationId xmlns:a16="http://schemas.microsoft.com/office/drawing/2014/main" id="{11570B23-F186-43D9-9BAC-CB5A804FD857}"/>
              </a:ext>
            </a:extLst>
          </p:cNvPr>
          <p:cNvSpPr>
            <a:spLocks noGrp="1"/>
          </p:cNvSpPr>
          <p:nvPr>
            <p:ph type="sldNum" sz="quarter" idx="4"/>
          </p:nvPr>
        </p:nvSpPr>
        <p:spPr>
          <a:xfrm>
            <a:off x="5570621" y="9423400"/>
            <a:ext cx="815892" cy="206162"/>
          </a:xfrm>
          <a:prstGeom prst="rect">
            <a:avLst/>
          </a:prstGeom>
        </p:spPr>
        <p:txBody>
          <a:bodyPr/>
          <a:lstStyle>
            <a:lvl1pPr algn="r">
              <a:defRPr sz="1000">
                <a:solidFill>
                  <a:schemeClr val="bg2">
                    <a:lumMod val="50000"/>
                  </a:schemeClr>
                </a:solidFill>
              </a:defRPr>
            </a:lvl1pPr>
          </a:lstStyle>
          <a:p>
            <a:fld id="{D339C3D5-FAB0-4FCA-8A0E-103AD83818A5}" type="slidenum">
              <a:rPr lang="de-AT" smtClean="0"/>
              <a:pPr/>
              <a:t>‹Nr.›</a:t>
            </a:fld>
            <a:endParaRPr lang="de-AT" dirty="0"/>
          </a:p>
        </p:txBody>
      </p:sp>
    </p:spTree>
    <p:extLst>
      <p:ext uri="{BB962C8B-B14F-4D97-AF65-F5344CB8AC3E}">
        <p14:creationId xmlns:p14="http://schemas.microsoft.com/office/powerpoint/2010/main" val="1836584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hyperlink" Target="http://creativecommons.org/licenses/by-sa/4.0/"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71488" y="2235201"/>
            <a:ext cx="5915025" cy="7078132"/>
          </a:xfrm>
          <a:prstGeom prst="rect">
            <a:avLst/>
          </a:prstGeom>
        </p:spPr>
        <p:txBody>
          <a:bodyPr vert="horz" lIns="91440" tIns="45720" rIns="91440" bIns="45720" rtlCol="0">
            <a:normAutofit/>
          </a:bodyPr>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endParaRPr lang="en-US" dirty="0"/>
          </a:p>
        </p:txBody>
      </p:sp>
      <p:pic>
        <p:nvPicPr>
          <p:cNvPr id="7" name="Grafik 6">
            <a:extLst>
              <a:ext uri="{FF2B5EF4-FFF2-40B4-BE49-F238E27FC236}">
                <a16:creationId xmlns:a16="http://schemas.microsoft.com/office/drawing/2014/main" id="{F21C97BC-1C2E-4CBC-8883-ED701DA8484D}"/>
              </a:ext>
            </a:extLst>
          </p:cNvPr>
          <p:cNvPicPr/>
          <p:nvPr userDrawn="1"/>
        </p:nvPicPr>
        <p:blipFill rotWithShape="1">
          <a:blip r:embed="rId12">
            <a:clrChange>
              <a:clrFrom>
                <a:srgbClr val="FFFFFF"/>
              </a:clrFrom>
              <a:clrTo>
                <a:srgbClr val="FFFFFF">
                  <a:alpha val="0"/>
                </a:srgbClr>
              </a:clrTo>
            </a:clrChange>
            <a:extLst>
              <a:ext uri="{28A0092B-C50C-407E-A947-70E740481C1C}">
                <a14:useLocalDpi xmlns:a14="http://schemas.microsoft.com/office/drawing/2010/main" val="0"/>
              </a:ext>
            </a:extLst>
          </a:blip>
          <a:srcRect b="71269"/>
          <a:stretch/>
        </p:blipFill>
        <p:spPr bwMode="auto">
          <a:xfrm>
            <a:off x="314537" y="0"/>
            <a:ext cx="6228926" cy="379214"/>
          </a:xfrm>
          <a:prstGeom prst="rect">
            <a:avLst/>
          </a:prstGeom>
          <a:ln>
            <a:noFill/>
          </a:ln>
          <a:extLst>
            <a:ext uri="{53640926-AAD7-44D8-BBD7-CCE9431645EC}">
              <a14:shadowObscured xmlns:a14="http://schemas.microsoft.com/office/drawing/2010/main"/>
            </a:ext>
          </a:extLst>
        </p:spPr>
      </p:pic>
      <p:sp>
        <p:nvSpPr>
          <p:cNvPr id="10" name="Titelplatzhalter 9">
            <a:extLst>
              <a:ext uri="{FF2B5EF4-FFF2-40B4-BE49-F238E27FC236}">
                <a16:creationId xmlns:a16="http://schemas.microsoft.com/office/drawing/2014/main" id="{6C53D376-072C-4910-A6AC-B673517332BD}"/>
              </a:ext>
            </a:extLst>
          </p:cNvPr>
          <p:cNvSpPr>
            <a:spLocks noGrp="1"/>
          </p:cNvSpPr>
          <p:nvPr>
            <p:ph type="title"/>
          </p:nvPr>
        </p:nvSpPr>
        <p:spPr>
          <a:xfrm>
            <a:off x="471488" y="927947"/>
            <a:ext cx="5915025" cy="1133686"/>
          </a:xfrm>
          <a:prstGeom prst="rect">
            <a:avLst/>
          </a:prstGeom>
        </p:spPr>
        <p:txBody>
          <a:bodyPr vert="horz" lIns="91440" tIns="45720" rIns="91440" bIns="45720" rtlCol="0" anchor="ctr">
            <a:normAutofit/>
          </a:bodyPr>
          <a:lstStyle/>
          <a:p>
            <a:r>
              <a:rPr lang="de-DE" dirty="0"/>
              <a:t>Titelmasterformat durch Klicken bearbeiten</a:t>
            </a:r>
            <a:endParaRPr lang="de-AT" dirty="0"/>
          </a:p>
        </p:txBody>
      </p:sp>
      <p:sp>
        <p:nvSpPr>
          <p:cNvPr id="19" name="Fußzeilenplatzhalter 4">
            <a:extLst>
              <a:ext uri="{FF2B5EF4-FFF2-40B4-BE49-F238E27FC236}">
                <a16:creationId xmlns:a16="http://schemas.microsoft.com/office/drawing/2014/main" id="{652B0598-0EF5-4447-9D13-002936AF1C38}"/>
              </a:ext>
            </a:extLst>
          </p:cNvPr>
          <p:cNvSpPr txBox="1">
            <a:spLocks/>
          </p:cNvSpPr>
          <p:nvPr userDrawn="1"/>
        </p:nvSpPr>
        <p:spPr>
          <a:xfrm>
            <a:off x="2375032" y="443328"/>
            <a:ext cx="2107934" cy="218907"/>
          </a:xfrm>
          <a:prstGeom prst="rect">
            <a:avLst/>
          </a:prstGeom>
        </p:spPr>
        <p:txBody>
          <a:bodyPr vert="horz" lIns="36000" tIns="37148" rIns="74295" bIns="37148" rtlCol="0" anchor="ctr">
            <a:noAutofit/>
          </a:bodyPr>
          <a:lstStyle>
            <a:defPPr>
              <a:defRPr lang="en-US"/>
            </a:defPPr>
            <a:lvl1pPr marL="0" algn="r" defTabSz="457200" rtl="0" eaLnBrk="1" latinLnBrk="0" hangingPunct="1">
              <a:defRPr sz="10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r>
              <a:rPr lang="de-DE" sz="1050" dirty="0"/>
              <a:t>Denken lernen, Probleme lösen</a:t>
            </a:r>
          </a:p>
        </p:txBody>
      </p:sp>
      <p:cxnSp>
        <p:nvCxnSpPr>
          <p:cNvPr id="21" name="Gerader Verbinder 20">
            <a:extLst>
              <a:ext uri="{FF2B5EF4-FFF2-40B4-BE49-F238E27FC236}">
                <a16:creationId xmlns:a16="http://schemas.microsoft.com/office/drawing/2014/main" id="{13787973-4D91-401D-A7C8-FCDD78CA594B}"/>
              </a:ext>
            </a:extLst>
          </p:cNvPr>
          <p:cNvCxnSpPr/>
          <p:nvPr userDrawn="1"/>
        </p:nvCxnSpPr>
        <p:spPr>
          <a:xfrm>
            <a:off x="471488" y="9311032"/>
            <a:ext cx="5915025" cy="0"/>
          </a:xfrm>
          <a:prstGeom prst="line">
            <a:avLst/>
          </a:prstGeom>
          <a:ln w="25400">
            <a:solidFill>
              <a:srgbClr val="6FA931"/>
            </a:solidFill>
          </a:ln>
        </p:spPr>
        <p:style>
          <a:lnRef idx="3">
            <a:schemeClr val="accent6"/>
          </a:lnRef>
          <a:fillRef idx="0">
            <a:schemeClr val="accent6"/>
          </a:fillRef>
          <a:effectRef idx="2">
            <a:schemeClr val="accent6"/>
          </a:effectRef>
          <a:fontRef idx="minor">
            <a:schemeClr val="tx1"/>
          </a:fontRef>
        </p:style>
      </p:cxnSp>
      <p:pic>
        <p:nvPicPr>
          <p:cNvPr id="22" name="Grafik 21">
            <a:extLst>
              <a:ext uri="{FF2B5EF4-FFF2-40B4-BE49-F238E27FC236}">
                <a16:creationId xmlns:a16="http://schemas.microsoft.com/office/drawing/2014/main" id="{F9661C09-EF00-45F0-B73A-E418C114A3D8}"/>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471488" y="432641"/>
            <a:ext cx="674659" cy="360000"/>
          </a:xfrm>
          <a:prstGeom prst="rect">
            <a:avLst/>
          </a:prstGeom>
        </p:spPr>
      </p:pic>
      <p:pic>
        <p:nvPicPr>
          <p:cNvPr id="20" name="Picture 2" descr="https://lh6.googleusercontent.com/7d9CRkQ9OY6kJ7qytQliZGXPRKpIl37rflZjgAwKJfQ8aJazWeFWFO4Nsl5RJXOc3Kj_vicClbalzqY64KLJHocSO69pVNGyrAr4Gg9z8XFowr7rw5HjM38Q46mIz_xK_aQWX_eo"/>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4871540" y="420149"/>
            <a:ext cx="1514973" cy="188742"/>
          </a:xfrm>
          <a:prstGeom prst="rect">
            <a:avLst/>
          </a:prstGeom>
          <a:noFill/>
          <a:extLst>
            <a:ext uri="{909E8E84-426E-40DD-AFC4-6F175D3DCCD1}">
              <a14:hiddenFill xmlns:a14="http://schemas.microsoft.com/office/drawing/2010/main">
                <a:solidFill>
                  <a:srgbClr val="FFFFFF"/>
                </a:solidFill>
              </a14:hiddenFill>
            </a:ext>
          </a:extLst>
        </p:spPr>
      </p:pic>
      <p:sp>
        <p:nvSpPr>
          <p:cNvPr id="11" name="Textplatzhalter 9">
            <a:extLst>
              <a:ext uri="{FF2B5EF4-FFF2-40B4-BE49-F238E27FC236}">
                <a16:creationId xmlns:a16="http://schemas.microsoft.com/office/drawing/2014/main" id="{9CF2854C-7D04-4111-8D21-8D6D85C95932}"/>
              </a:ext>
            </a:extLst>
          </p:cNvPr>
          <p:cNvSpPr txBox="1">
            <a:spLocks/>
          </p:cNvSpPr>
          <p:nvPr userDrawn="1"/>
        </p:nvSpPr>
        <p:spPr>
          <a:xfrm>
            <a:off x="1371600" y="9423400"/>
            <a:ext cx="4114799" cy="212725"/>
          </a:xfrm>
          <a:prstGeom prst="rect">
            <a:avLst/>
          </a:prstGeom>
        </p:spPr>
        <p:txBody>
          <a:bodyPr>
            <a:noAutofit/>
          </a:bodyPr>
          <a:lstStyle>
            <a:lvl1pPr marL="0" indent="0" algn="ctr" defTabSz="685800" rtl="0" eaLnBrk="1" latinLnBrk="0" hangingPunct="1">
              <a:lnSpc>
                <a:spcPct val="90000"/>
              </a:lnSpc>
              <a:spcBef>
                <a:spcPts val="750"/>
              </a:spcBef>
              <a:buFont typeface="Arial" panose="020B0604020202020204" pitchFamily="34" charset="0"/>
              <a:buNone/>
              <a:defRPr sz="1050" kern="1200">
                <a:solidFill>
                  <a:schemeClr val="bg2">
                    <a:lumMod val="50000"/>
                  </a:schemeClr>
                </a:solidFill>
                <a:latin typeface="+mn-lt"/>
                <a:ea typeface="+mn-ea"/>
                <a:cs typeface="+mn-cs"/>
              </a:defRPr>
            </a:lvl1pPr>
            <a:lvl2pPr marL="7937" indent="0" algn="l" defTabSz="685800" rtl="0" eaLnBrk="1" latinLnBrk="0" hangingPunct="1">
              <a:lnSpc>
                <a:spcPct val="90000"/>
              </a:lnSpc>
              <a:spcBef>
                <a:spcPts val="375"/>
              </a:spcBef>
              <a:buFont typeface="Wingdings" panose="05000000000000000000" pitchFamily="2" charset="2"/>
              <a:buNone/>
              <a:defRPr sz="1500" kern="1200">
                <a:solidFill>
                  <a:schemeClr val="bg2">
                    <a:lumMod val="50000"/>
                  </a:schemeClr>
                </a:solidFill>
                <a:latin typeface="+mn-lt"/>
                <a:ea typeface="+mn-ea"/>
                <a:cs typeface="+mn-cs"/>
              </a:defRPr>
            </a:lvl2pPr>
            <a:lvl3pPr marL="7938" indent="0" algn="l" defTabSz="685800" rtl="0" eaLnBrk="1" latinLnBrk="0" hangingPunct="1">
              <a:lnSpc>
                <a:spcPct val="90000"/>
              </a:lnSpc>
              <a:spcBef>
                <a:spcPts val="375"/>
              </a:spcBef>
              <a:buFont typeface="Wingdings" panose="05000000000000000000" pitchFamily="2" charset="2"/>
              <a:buNone/>
              <a:defRPr sz="1100" kern="1200">
                <a:solidFill>
                  <a:schemeClr val="bg2">
                    <a:lumMod val="50000"/>
                  </a:schemeClr>
                </a:solidFill>
                <a:latin typeface="+mn-lt"/>
                <a:ea typeface="+mn-ea"/>
                <a:cs typeface="+mn-cs"/>
              </a:defRPr>
            </a:lvl3pPr>
            <a:lvl4pPr marL="179388" indent="-171450" algn="l" defTabSz="685800" rtl="0" eaLnBrk="1" latinLnBrk="0" hangingPunct="1">
              <a:lnSpc>
                <a:spcPct val="90000"/>
              </a:lnSpc>
              <a:spcBef>
                <a:spcPts val="375"/>
              </a:spcBef>
              <a:buFont typeface="Wingdings" panose="05000000000000000000" pitchFamily="2" charset="2"/>
              <a:buChar char="ü"/>
              <a:defRPr sz="1100" kern="1200">
                <a:solidFill>
                  <a:schemeClr val="bg2">
                    <a:lumMod val="50000"/>
                  </a:schemeClr>
                </a:solidFill>
                <a:latin typeface="+mn-lt"/>
                <a:ea typeface="+mn-ea"/>
                <a:cs typeface="+mn-cs"/>
              </a:defRPr>
            </a:lvl4pPr>
            <a:lvl5pPr marL="179388" indent="0" algn="l" defTabSz="685800" rtl="0" eaLnBrk="1" latinLnBrk="0" hangingPunct="1">
              <a:lnSpc>
                <a:spcPct val="90000"/>
              </a:lnSpc>
              <a:spcBef>
                <a:spcPts val="375"/>
              </a:spcBef>
              <a:buFont typeface="Wingdings" panose="05000000000000000000" pitchFamily="2" charset="2"/>
              <a:buNone/>
              <a:defRPr sz="1100" kern="1200">
                <a:solidFill>
                  <a:schemeClr val="bg2">
                    <a:lumMod val="5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r>
              <a:rPr lang="de-DE" dirty="0"/>
              <a:t>Erkundung ferner Planeten</a:t>
            </a:r>
          </a:p>
        </p:txBody>
      </p:sp>
      <p:pic>
        <p:nvPicPr>
          <p:cNvPr id="13" name="Grafik 12" descr="Creative Commons Lizenzvertrag">
            <a:hlinkClick r:id="rId15"/>
            <a:extLst>
              <a:ext uri="{FF2B5EF4-FFF2-40B4-BE49-F238E27FC236}">
                <a16:creationId xmlns:a16="http://schemas.microsoft.com/office/drawing/2014/main" id="{CFD8CE60-D248-4596-9B8B-DC505696759F}"/>
              </a:ext>
            </a:extLst>
          </p:cNvPr>
          <p:cNvPicPr>
            <a:picLocks noChangeAspect="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471488" y="9465110"/>
            <a:ext cx="468000" cy="158438"/>
          </a:xfrm>
          <a:prstGeom prst="rect">
            <a:avLst/>
          </a:prstGeom>
          <a:noFill/>
          <a:ln>
            <a:noFill/>
          </a:ln>
        </p:spPr>
      </p:pic>
    </p:spTree>
    <p:extLst>
      <p:ext uri="{BB962C8B-B14F-4D97-AF65-F5344CB8AC3E}">
        <p14:creationId xmlns:p14="http://schemas.microsoft.com/office/powerpoint/2010/main" val="316950112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85" r:id="rId6"/>
    <p:sldLayoutId id="2147483678" r:id="rId7"/>
    <p:sldLayoutId id="2147483679" r:id="rId8"/>
    <p:sldLayoutId id="2147483680" r:id="rId9"/>
    <p:sldLayoutId id="2147483681" r:id="rId10"/>
  </p:sldLayoutIdLst>
  <p:hf sldNum="0" hdr="0"/>
  <p:txStyles>
    <p:titleStyle>
      <a:lvl1pPr algn="ctr" defTabSz="685800" rtl="0" eaLnBrk="1" latinLnBrk="0" hangingPunct="1">
        <a:lnSpc>
          <a:spcPct val="90000"/>
        </a:lnSpc>
        <a:spcBef>
          <a:spcPct val="0"/>
        </a:spcBef>
        <a:buNone/>
        <a:defRPr sz="3200" kern="1200">
          <a:solidFill>
            <a:srgbClr val="6FA931"/>
          </a:solidFill>
          <a:latin typeface="+mj-lt"/>
          <a:ea typeface="+mj-ea"/>
          <a:cs typeface="+mj-cs"/>
        </a:defRPr>
      </a:lvl1pPr>
    </p:titleStyle>
    <p:bodyStyle>
      <a:lvl1pPr marL="0" indent="0" algn="l" defTabSz="685800" rtl="0" eaLnBrk="1" latinLnBrk="0" hangingPunct="1">
        <a:lnSpc>
          <a:spcPct val="90000"/>
        </a:lnSpc>
        <a:spcBef>
          <a:spcPts val="750"/>
        </a:spcBef>
        <a:buFont typeface="Arial" panose="020B0604020202020204" pitchFamily="34" charset="0"/>
        <a:buNone/>
        <a:defRPr sz="1600" kern="1200">
          <a:solidFill>
            <a:srgbClr val="6FA931"/>
          </a:solidFill>
          <a:latin typeface="+mn-lt"/>
          <a:ea typeface="+mn-ea"/>
          <a:cs typeface="+mn-cs"/>
        </a:defRPr>
      </a:lvl1pPr>
      <a:lvl2pPr marL="7937" indent="0" algn="l" defTabSz="685800" rtl="0" eaLnBrk="1" latinLnBrk="0" hangingPunct="1">
        <a:lnSpc>
          <a:spcPct val="90000"/>
        </a:lnSpc>
        <a:spcBef>
          <a:spcPts val="375"/>
        </a:spcBef>
        <a:buFont typeface="Wingdings" panose="05000000000000000000" pitchFamily="2" charset="2"/>
        <a:buNone/>
        <a:defRPr sz="1500" kern="1200">
          <a:solidFill>
            <a:schemeClr val="bg2">
              <a:lumMod val="50000"/>
            </a:schemeClr>
          </a:solidFill>
          <a:latin typeface="+mn-lt"/>
          <a:ea typeface="+mn-ea"/>
          <a:cs typeface="+mn-cs"/>
        </a:defRPr>
      </a:lvl2pPr>
      <a:lvl3pPr marL="7938" indent="0" algn="l" defTabSz="685800" rtl="0" eaLnBrk="1" latinLnBrk="0" hangingPunct="1">
        <a:lnSpc>
          <a:spcPct val="90000"/>
        </a:lnSpc>
        <a:spcBef>
          <a:spcPts val="375"/>
        </a:spcBef>
        <a:buFont typeface="Wingdings" panose="05000000000000000000" pitchFamily="2" charset="2"/>
        <a:buNone/>
        <a:defRPr sz="1100" kern="1200">
          <a:solidFill>
            <a:schemeClr val="bg2">
              <a:lumMod val="50000"/>
            </a:schemeClr>
          </a:solidFill>
          <a:latin typeface="+mn-lt"/>
          <a:ea typeface="+mn-ea"/>
          <a:cs typeface="+mn-cs"/>
        </a:defRPr>
      </a:lvl3pPr>
      <a:lvl4pPr marL="179388" indent="-171450" algn="l" defTabSz="685800" rtl="0" eaLnBrk="1" latinLnBrk="0" hangingPunct="1">
        <a:lnSpc>
          <a:spcPct val="90000"/>
        </a:lnSpc>
        <a:spcBef>
          <a:spcPts val="375"/>
        </a:spcBef>
        <a:buFont typeface="Wingdings" panose="05000000000000000000" pitchFamily="2" charset="2"/>
        <a:buChar char="ü"/>
        <a:defRPr sz="1100" kern="1200">
          <a:solidFill>
            <a:schemeClr val="bg2">
              <a:lumMod val="50000"/>
            </a:schemeClr>
          </a:solidFill>
          <a:latin typeface="+mn-lt"/>
          <a:ea typeface="+mn-ea"/>
          <a:cs typeface="+mn-cs"/>
        </a:defRPr>
      </a:lvl4pPr>
      <a:lvl5pPr marL="179388" indent="0" algn="l" defTabSz="685800" rtl="0" eaLnBrk="1" latinLnBrk="0" hangingPunct="1">
        <a:lnSpc>
          <a:spcPct val="90000"/>
        </a:lnSpc>
        <a:spcBef>
          <a:spcPts val="375"/>
        </a:spcBef>
        <a:buFont typeface="Wingdings" panose="05000000000000000000" pitchFamily="2" charset="2"/>
        <a:buNone/>
        <a:defRPr sz="1100" kern="1200">
          <a:solidFill>
            <a:schemeClr val="bg2">
              <a:lumMod val="50000"/>
            </a:schemeClr>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7" Type="http://schemas.openxmlformats.org/officeDocument/2006/relationships/image" Target="../media/image14.png"/><Relationship Id="rId2" Type="http://schemas.openxmlformats.org/officeDocument/2006/relationships/image" Target="../media/image13.jpeg"/><Relationship Id="rId1" Type="http://schemas.openxmlformats.org/officeDocument/2006/relationships/slideLayout" Target="../slideLayouts/slideLayout1.xml"/><Relationship Id="rId6" Type="http://schemas.openxmlformats.org/officeDocument/2006/relationships/hyperlink" Target="http://creativecommons.org/licenses/by-sa/4.0/" TargetMode="External"/><Relationship Id="rId5" Type="http://schemas.openxmlformats.org/officeDocument/2006/relationships/hyperlink" Target="http://www.davincilab.at/" TargetMode="External"/><Relationship Id="rId4" Type="http://schemas.openxmlformats.org/officeDocument/2006/relationships/hyperlink" Target="https://eis.eeducation.at/"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davincilab.at/" TargetMode="External"/><Relationship Id="rId2" Type="http://schemas.openxmlformats.org/officeDocument/2006/relationships/hyperlink" Target="https://padlet.com/hauser/weltraum" TargetMode="External"/><Relationship Id="rId1" Type="http://schemas.openxmlformats.org/officeDocument/2006/relationships/slideLayout" Target="../slideLayouts/slideLayout2.xml"/><Relationship Id="rId5" Type="http://schemas.openxmlformats.org/officeDocument/2006/relationships/hyperlink" Target="https://creativecommons.org/licenses/by-sa/4.0/deed.de" TargetMode="External"/><Relationship Id="rId4" Type="http://schemas.openxmlformats.org/officeDocument/2006/relationships/hyperlink" Target="http://eis.eeducation.at/"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s://goo.gl/kd11Q8" TargetMode="External"/><Relationship Id="rId3" Type="http://schemas.openxmlformats.org/officeDocument/2006/relationships/hyperlink" Target="https://youtu.be/O0nPFaBU98k" TargetMode="External"/><Relationship Id="rId7" Type="http://schemas.openxmlformats.org/officeDocument/2006/relationships/hyperlink" Target="https://goo.gl/2okuNT" TargetMode="External"/><Relationship Id="rId2" Type="http://schemas.openxmlformats.org/officeDocument/2006/relationships/hyperlink" Target="https://goo.gl/6LywoQ" TargetMode="External"/><Relationship Id="rId1" Type="http://schemas.openxmlformats.org/officeDocument/2006/relationships/slideLayout" Target="../slideLayouts/slideLayout6.xml"/><Relationship Id="rId6" Type="http://schemas.openxmlformats.org/officeDocument/2006/relationships/hyperlink" Target="https://goo.gl/KL73Pu" TargetMode="External"/><Relationship Id="rId5" Type="http://schemas.openxmlformats.org/officeDocument/2006/relationships/hyperlink" Target="https://goo.gl/wCNhvT" TargetMode="External"/><Relationship Id="rId4" Type="http://schemas.openxmlformats.org/officeDocument/2006/relationships/hyperlink" Target="https://padlet.com/hauser/weltraum" TargetMode="External"/><Relationship Id="rId9" Type="http://schemas.openxmlformats.org/officeDocument/2006/relationships/image" Target="../media/image1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1A4AE6DB-EC45-4255-8C5F-BE334290C4D5}"/>
              </a:ext>
            </a:extLst>
          </p:cNvPr>
          <p:cNvSpPr>
            <a:spLocks noGrp="1"/>
          </p:cNvSpPr>
          <p:nvPr>
            <p:ph type="subTitle" idx="1"/>
          </p:nvPr>
        </p:nvSpPr>
        <p:spPr>
          <a:xfrm>
            <a:off x="925626" y="4906505"/>
            <a:ext cx="5143500" cy="3953861"/>
          </a:xfrm>
        </p:spPr>
        <p:txBody>
          <a:bodyPr>
            <a:normAutofit/>
          </a:bodyPr>
          <a:lstStyle/>
          <a:p>
            <a:r>
              <a:rPr lang="de-AT" sz="3200" dirty="0">
                <a:solidFill>
                  <a:schemeClr val="bg2">
                    <a:lumMod val="50000"/>
                  </a:schemeClr>
                </a:solidFill>
              </a:rPr>
              <a:t>Erkundung ferner Planeten</a:t>
            </a:r>
          </a:p>
          <a:p>
            <a:pPr lvl="0"/>
            <a:endParaRPr lang="de-AT" sz="1050" dirty="0"/>
          </a:p>
          <a:p>
            <a:pPr lvl="0"/>
            <a:r>
              <a:rPr lang="de-AT" sz="2400" dirty="0"/>
              <a:t>Workshop mit Lego WeDo 2.0</a:t>
            </a:r>
          </a:p>
          <a:p>
            <a:pPr lvl="0">
              <a:spcBef>
                <a:spcPts val="1800"/>
              </a:spcBef>
            </a:pPr>
            <a:r>
              <a:rPr lang="de-AT" sz="2400" dirty="0">
                <a:solidFill>
                  <a:srgbClr val="A83580"/>
                </a:solidFill>
              </a:rPr>
              <a:t>Lernmaterialien und begleitende Hinweise</a:t>
            </a:r>
            <a:endParaRPr lang="de-AT" sz="2400" dirty="0">
              <a:solidFill>
                <a:srgbClr val="E7E6E6">
                  <a:lumMod val="50000"/>
                </a:srgbClr>
              </a:solidFill>
            </a:endParaRPr>
          </a:p>
          <a:p>
            <a:pPr>
              <a:spcBef>
                <a:spcPts val="1800"/>
              </a:spcBef>
            </a:pPr>
            <a:endParaRPr lang="de-AT" sz="3200" dirty="0">
              <a:solidFill>
                <a:schemeClr val="bg2">
                  <a:lumMod val="50000"/>
                </a:schemeClr>
              </a:solidFill>
            </a:endParaRPr>
          </a:p>
        </p:txBody>
      </p:sp>
      <p:pic>
        <p:nvPicPr>
          <p:cNvPr id="6" name="Grafi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27339" y="1209767"/>
            <a:ext cx="5614544" cy="3158181"/>
          </a:xfrm>
          <a:prstGeom prst="rect">
            <a:avLst/>
          </a:prstGeom>
        </p:spPr>
      </p:pic>
      <p:pic>
        <p:nvPicPr>
          <p:cNvPr id="5" name="Grafik 4">
            <a:extLst>
              <a:ext uri="{FF2B5EF4-FFF2-40B4-BE49-F238E27FC236}">
                <a16:creationId xmlns:a16="http://schemas.microsoft.com/office/drawing/2014/main" id="{694BC58B-E44E-4087-B48F-3E033506966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50461" y="7345664"/>
            <a:ext cx="1693828" cy="903831"/>
          </a:xfrm>
          <a:prstGeom prst="rect">
            <a:avLst/>
          </a:prstGeom>
        </p:spPr>
      </p:pic>
      <p:sp>
        <p:nvSpPr>
          <p:cNvPr id="8" name="Textfeld 7">
            <a:extLst>
              <a:ext uri="{FF2B5EF4-FFF2-40B4-BE49-F238E27FC236}">
                <a16:creationId xmlns:a16="http://schemas.microsoft.com/office/drawing/2014/main" id="{CEEE55DF-8B89-4B91-AD8B-44DAD86C4568}"/>
              </a:ext>
            </a:extLst>
          </p:cNvPr>
          <p:cNvSpPr txBox="1"/>
          <p:nvPr/>
        </p:nvSpPr>
        <p:spPr>
          <a:xfrm>
            <a:off x="5371132" y="4367948"/>
            <a:ext cx="870751" cy="230832"/>
          </a:xfrm>
          <a:prstGeom prst="rect">
            <a:avLst/>
          </a:prstGeom>
          <a:noFill/>
        </p:spPr>
        <p:txBody>
          <a:bodyPr wrap="none" rtlCol="0">
            <a:spAutoFit/>
          </a:bodyPr>
          <a:lstStyle/>
          <a:p>
            <a:r>
              <a:rPr lang="de-AT" sz="900" dirty="0">
                <a:solidFill>
                  <a:schemeClr val="bg2">
                    <a:lumMod val="90000"/>
                  </a:schemeClr>
                </a:solidFill>
              </a:rPr>
              <a:t>www.nasa.gov</a:t>
            </a:r>
          </a:p>
        </p:txBody>
      </p:sp>
      <p:grpSp>
        <p:nvGrpSpPr>
          <p:cNvPr id="7" name="Gruppieren 6"/>
          <p:cNvGrpSpPr/>
          <p:nvPr/>
        </p:nvGrpSpPr>
        <p:grpSpPr>
          <a:xfrm>
            <a:off x="646134" y="8586046"/>
            <a:ext cx="5702482" cy="548640"/>
            <a:chOff x="628649" y="8473447"/>
            <a:chExt cx="5702482" cy="548640"/>
          </a:xfrm>
          <a:solidFill>
            <a:srgbClr val="48B7CA">
              <a:alpha val="50000"/>
            </a:srgbClr>
          </a:solidFill>
        </p:grpSpPr>
        <p:sp>
          <p:nvSpPr>
            <p:cNvPr id="9" name="Rechteck 8"/>
            <p:cNvSpPr/>
            <p:nvPr/>
          </p:nvSpPr>
          <p:spPr>
            <a:xfrm>
              <a:off x="628649" y="8473447"/>
              <a:ext cx="5702482" cy="548640"/>
            </a:xfrm>
            <a:prstGeom prst="rect">
              <a:avLst/>
            </a:prstGeom>
            <a:grpFill/>
            <a:ln w="28575">
              <a:noFill/>
            </a:ln>
            <a:effectLst>
              <a:softEdge rad="12700"/>
            </a:effectLst>
          </p:spPr>
          <p:style>
            <a:lnRef idx="2">
              <a:schemeClr val="accent3"/>
            </a:lnRef>
            <a:fillRef idx="1">
              <a:schemeClr val="lt1"/>
            </a:fillRef>
            <a:effectRef idx="0">
              <a:schemeClr val="accent3"/>
            </a:effectRef>
            <a:fontRef idx="minor">
              <a:schemeClr val="dk1"/>
            </a:fontRef>
          </p:style>
          <p:txBody>
            <a:bodyPr rtlCol="0" anchor="ctr"/>
            <a:lstStyle/>
            <a:p>
              <a:pPr marL="936000"/>
              <a:r>
                <a:rPr lang="de-AT" sz="800" dirty="0"/>
                <a:t>Das Lernmaterial </a:t>
              </a:r>
              <a:r>
                <a:rPr lang="de-AT" sz="800" i="1" dirty="0"/>
                <a:t>Erkundung ferner Planeten</a:t>
              </a:r>
              <a:r>
                <a:rPr lang="de-AT" sz="800" dirty="0"/>
                <a:t> wurde im Rahmen des </a:t>
              </a:r>
              <a:r>
                <a:rPr lang="de-AT" sz="800" dirty="0">
                  <a:hlinkClick r:id="rId4"/>
                </a:rPr>
                <a:t>DLPL-Projekts</a:t>
              </a:r>
              <a:r>
                <a:rPr lang="de-AT" sz="800" dirty="0"/>
                <a:t> </a:t>
              </a:r>
              <a:r>
                <a:rPr lang="de-AT" sz="800"/>
                <a:t>2017 von </a:t>
              </a:r>
              <a:r>
                <a:rPr lang="de-AT" sz="800" dirty="0" err="1">
                  <a:hlinkClick r:id="rId5"/>
                </a:rPr>
                <a:t>DaVinciLab</a:t>
              </a:r>
              <a:r>
                <a:rPr lang="de-AT" sz="800" dirty="0"/>
                <a:t> erstellt und steht unter einer </a:t>
              </a:r>
              <a:r>
                <a:rPr lang="de-AT" sz="800" dirty="0">
                  <a:hlinkClick r:id="rId6"/>
                </a:rPr>
                <a:t>Creative Commons-Namensnennung-Weitergabe unter gleichen Bedingungen-International-4.0-Lizenz</a:t>
              </a:r>
              <a:r>
                <a:rPr lang="de-AT" sz="800" dirty="0"/>
                <a:t> kostenlos zur Verfügung.</a:t>
              </a:r>
            </a:p>
          </p:txBody>
        </p:sp>
        <p:pic>
          <p:nvPicPr>
            <p:cNvPr id="10" name="Grafik 9"/>
            <p:cNvPicPr>
              <a:picLocks noChangeAspect="1"/>
            </p:cNvPicPr>
            <p:nvPr/>
          </p:nvPicPr>
          <p:blipFill>
            <a:blip r:embed="rId7"/>
            <a:stretch>
              <a:fillRect/>
            </a:stretch>
          </p:blipFill>
          <p:spPr>
            <a:xfrm>
              <a:off x="728254" y="8602315"/>
              <a:ext cx="838200" cy="295275"/>
            </a:xfrm>
            <a:prstGeom prst="rect">
              <a:avLst/>
            </a:prstGeom>
            <a:grpFill/>
          </p:spPr>
        </p:pic>
      </p:grpSp>
    </p:spTree>
    <p:extLst>
      <p:ext uri="{BB962C8B-B14F-4D97-AF65-F5344CB8AC3E}">
        <p14:creationId xmlns:p14="http://schemas.microsoft.com/office/powerpoint/2010/main" val="2856606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Inhaltsplatzhalter 1">
            <a:extLst>
              <a:ext uri="{FF2B5EF4-FFF2-40B4-BE49-F238E27FC236}">
                <a16:creationId xmlns:a16="http://schemas.microsoft.com/office/drawing/2014/main" id="{6956ED00-7C0F-49AD-A159-6FDF3BF5A0CC}"/>
              </a:ext>
            </a:extLst>
          </p:cNvPr>
          <p:cNvSpPr>
            <a:spLocks noGrp="1"/>
          </p:cNvSpPr>
          <p:nvPr>
            <p:ph idx="1"/>
          </p:nvPr>
        </p:nvSpPr>
        <p:spPr>
          <a:xfrm>
            <a:off x="471488" y="1892300"/>
            <a:ext cx="5915025" cy="7421033"/>
          </a:xfrm>
        </p:spPr>
        <p:txBody>
          <a:bodyPr>
            <a:normAutofit fontScale="70000" lnSpcReduction="20000"/>
          </a:bodyPr>
          <a:lstStyle/>
          <a:p>
            <a:r>
              <a:rPr lang="de-AT" dirty="0"/>
              <a:t>Kurzbeschreibung </a:t>
            </a:r>
          </a:p>
          <a:p>
            <a:r>
              <a:rPr lang="de-AT" sz="1100" dirty="0">
                <a:solidFill>
                  <a:schemeClr val="bg2">
                    <a:lumMod val="50000"/>
                  </a:schemeClr>
                </a:solidFill>
              </a:rPr>
              <a:t>Mit Hilfe der vorliegenden Materialien werden Schülerinnen und Schüler dazu angeregt, über den Weltraum und die in ihm herrschenden Bedingungen nachzudenken. Des Weiteren sollen sie sich mit den Herausforderungen der Erkundung fremder Planeten auseinandersetzen.</a:t>
            </a:r>
            <a:endParaRPr lang="de-AT" sz="1100" dirty="0"/>
          </a:p>
          <a:p>
            <a:r>
              <a:rPr lang="de-AT" dirty="0"/>
              <a:t>Inhalte</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Auf welche Schwierigkeiten stößt ein Mensch, der in den Weltraum reisen möchte?</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Roboter in der Raumfahrt</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Wie können wir ferne Planeten erkunden?</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Einen WeDo - Geländewagen bauen, der selbstständig fahren kann.</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Den Roboter mit Hilfe eines Sensors auf Hindernisse reagieren lassen</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Das Programm testen und verbessern.</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Das Erkundungsfahrzeug vorstellen und Ideen präsentieren.			</a:t>
            </a:r>
            <a:r>
              <a:rPr lang="de-AT" sz="1000" dirty="0">
                <a:solidFill>
                  <a:schemeClr val="bg2">
                    <a:lumMod val="50000"/>
                  </a:schemeClr>
                </a:solidFill>
              </a:rPr>
              <a:t> </a:t>
            </a:r>
          </a:p>
          <a:p>
            <a:r>
              <a:rPr lang="de-AT" dirty="0"/>
              <a:t>Fachbezüge </a:t>
            </a:r>
          </a:p>
          <a:p>
            <a:pPr marL="171450" indent="-171450">
              <a:buFont typeface="Wingdings" panose="05000000000000000000" pitchFamily="2" charset="2"/>
              <a:buChar char="ü"/>
            </a:pPr>
            <a:r>
              <a:rPr lang="de-AT" sz="1100" dirty="0">
                <a:solidFill>
                  <a:schemeClr val="bg2">
                    <a:lumMod val="50000"/>
                  </a:schemeClr>
                </a:solidFill>
              </a:rPr>
              <a:t>Kreativfächer, Sachunterricht (siehe Lehrplanbezug Folie 6)</a:t>
            </a:r>
          </a:p>
          <a:p>
            <a:r>
              <a:rPr lang="de-AT" dirty="0"/>
              <a:t>Ressourcen</a:t>
            </a:r>
            <a:r>
              <a:rPr lang="de-AT" dirty="0">
                <a:solidFill>
                  <a:schemeClr val="tx1"/>
                </a:solidFill>
              </a:rPr>
              <a:t>	</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6x WeDo 2.0 Boxen (in Klassenstärke 12 Boxen) </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6x iPads (in Klassenstärke 12 iPads)</a:t>
            </a:r>
          </a:p>
          <a:p>
            <a:pPr marL="342900" indent="-342900">
              <a:lnSpc>
                <a:spcPct val="70000"/>
              </a:lnSpc>
              <a:spcBef>
                <a:spcPts val="600"/>
              </a:spcBef>
              <a:buFont typeface="Wingdings" panose="05000000000000000000" pitchFamily="2" charset="2"/>
              <a:buChar char="ü"/>
            </a:pPr>
            <a:r>
              <a:rPr lang="de-AT" sz="1200" b="1" dirty="0">
                <a:solidFill>
                  <a:schemeClr val="bg2">
                    <a:lumMod val="50000"/>
                  </a:schemeClr>
                </a:solidFill>
              </a:rPr>
              <a:t>Zusatzmaterial: </a:t>
            </a:r>
            <a:r>
              <a:rPr lang="de-AT" sz="1200" dirty="0">
                <a:solidFill>
                  <a:schemeClr val="bg2">
                    <a:lumMod val="50000"/>
                  </a:schemeClr>
                </a:solidFill>
              </a:rPr>
              <a:t>WeDo Quest-Karten &amp; Plakate (siehe Schüler*innen Behelf)</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WLAN (wenn möglich) </a:t>
            </a:r>
          </a:p>
          <a:p>
            <a:pPr marL="342900" indent="-342900">
              <a:lnSpc>
                <a:spcPct val="70000"/>
              </a:lnSpc>
              <a:spcBef>
                <a:spcPts val="600"/>
              </a:spcBef>
              <a:buFont typeface="Wingdings" panose="05000000000000000000" pitchFamily="2" charset="2"/>
              <a:buChar char="ü"/>
            </a:pPr>
            <a:r>
              <a:rPr lang="de-AT" sz="1200" b="1" dirty="0" err="1">
                <a:solidFill>
                  <a:schemeClr val="bg2">
                    <a:lumMod val="50000"/>
                  </a:schemeClr>
                </a:solidFill>
              </a:rPr>
              <a:t>Padlet</a:t>
            </a:r>
            <a:r>
              <a:rPr lang="de-AT" sz="1200" b="1" dirty="0">
                <a:solidFill>
                  <a:schemeClr val="bg2">
                    <a:lumMod val="50000"/>
                  </a:schemeClr>
                </a:solidFill>
              </a:rPr>
              <a:t> Pinnwand </a:t>
            </a:r>
            <a:r>
              <a:rPr lang="de-AT" sz="1200" dirty="0">
                <a:solidFill>
                  <a:schemeClr val="bg2">
                    <a:lumMod val="50000"/>
                  </a:schemeClr>
                </a:solidFill>
              </a:rPr>
              <a:t>– Kursangebote </a:t>
            </a:r>
            <a:r>
              <a:rPr lang="de-AT" sz="1200" dirty="0">
                <a:solidFill>
                  <a:schemeClr val="bg2">
                    <a:lumMod val="50000"/>
                  </a:schemeClr>
                </a:solidFill>
                <a:hlinkClick r:id="rId2"/>
              </a:rPr>
              <a:t>https://padlet.com/hauser/weltraum</a:t>
            </a:r>
            <a:r>
              <a:rPr lang="de-AT" sz="1200" dirty="0">
                <a:solidFill>
                  <a:schemeClr val="bg2">
                    <a:lumMod val="50000"/>
                  </a:schemeClr>
                </a:solidFill>
              </a:rPr>
              <a:t> </a:t>
            </a:r>
            <a:br>
              <a:rPr lang="de-AT" sz="1200" dirty="0">
                <a:solidFill>
                  <a:schemeClr val="bg2">
                    <a:lumMod val="50000"/>
                  </a:schemeClr>
                </a:solidFill>
              </a:rPr>
            </a:br>
            <a:br>
              <a:rPr lang="de-AT" sz="1200" dirty="0">
                <a:solidFill>
                  <a:schemeClr val="bg2">
                    <a:lumMod val="50000"/>
                  </a:schemeClr>
                </a:solidFill>
              </a:rPr>
            </a:br>
            <a:r>
              <a:rPr lang="de-AT" sz="1200" dirty="0">
                <a:solidFill>
                  <a:schemeClr val="bg2">
                    <a:lumMod val="50000"/>
                  </a:schemeClr>
                </a:solidFill>
              </a:rPr>
              <a:t>(über PC oder mobil mit der App </a:t>
            </a:r>
            <a:r>
              <a:rPr lang="de-AT" sz="1200" dirty="0" err="1">
                <a:solidFill>
                  <a:schemeClr val="bg2">
                    <a:lumMod val="50000"/>
                  </a:schemeClr>
                </a:solidFill>
              </a:rPr>
              <a:t>Padlet</a:t>
            </a:r>
            <a:r>
              <a:rPr lang="de-AT" sz="1200" dirty="0">
                <a:solidFill>
                  <a:schemeClr val="bg2">
                    <a:lumMod val="50000"/>
                  </a:schemeClr>
                </a:solidFill>
              </a:rPr>
              <a:t> erreichbar)</a:t>
            </a:r>
          </a:p>
          <a:p>
            <a:pPr>
              <a:spcBef>
                <a:spcPts val="0"/>
              </a:spcBef>
            </a:pPr>
            <a:endParaRPr lang="de-AT" dirty="0">
              <a:solidFill>
                <a:schemeClr val="tx1"/>
              </a:solidFill>
            </a:endParaRPr>
          </a:p>
          <a:p>
            <a:pPr>
              <a:spcBef>
                <a:spcPts val="0"/>
              </a:spcBef>
            </a:pPr>
            <a:r>
              <a:rPr lang="de-AT" dirty="0"/>
              <a:t>Klassenaufteilung</a:t>
            </a:r>
          </a:p>
          <a:p>
            <a:pPr>
              <a:spcBef>
                <a:spcPts val="600"/>
              </a:spcBef>
            </a:pPr>
            <a:r>
              <a:rPr lang="de-AT" sz="1200" dirty="0">
                <a:solidFill>
                  <a:schemeClr val="bg2">
                    <a:lumMod val="50000"/>
                  </a:schemeClr>
                </a:solidFill>
              </a:rPr>
              <a:t>Auf Grund der Ausstattung wird empfohlen die Klasse zu unterteilen. </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Gruppe WeDo </a:t>
            </a:r>
            <a:r>
              <a:rPr lang="de-AT" sz="1200" dirty="0" err="1">
                <a:solidFill>
                  <a:schemeClr val="bg2">
                    <a:lumMod val="50000"/>
                  </a:schemeClr>
                </a:solidFill>
              </a:rPr>
              <a:t>Lernpfad</a:t>
            </a:r>
            <a:endParaRPr lang="de-AT" sz="1200" dirty="0">
              <a:solidFill>
                <a:schemeClr val="bg2">
                  <a:lumMod val="50000"/>
                </a:schemeClr>
              </a:solidFill>
            </a:endParaRP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Gruppe für analoge &amp; multimediale Anregungen</a:t>
            </a:r>
          </a:p>
          <a:p>
            <a:pPr marL="342900" indent="-342900">
              <a:lnSpc>
                <a:spcPct val="70000"/>
              </a:lnSpc>
              <a:spcBef>
                <a:spcPts val="600"/>
              </a:spcBef>
              <a:buFont typeface="Wingdings" panose="05000000000000000000" pitchFamily="2" charset="2"/>
              <a:buChar char="ü"/>
            </a:pPr>
            <a:r>
              <a:rPr lang="de-AT" sz="1200" dirty="0">
                <a:solidFill>
                  <a:schemeClr val="bg2">
                    <a:lumMod val="50000"/>
                  </a:schemeClr>
                </a:solidFill>
              </a:rPr>
              <a:t>Es sind auch Anknüpfungen zu weiteren </a:t>
            </a:r>
            <a:r>
              <a:rPr lang="de-AT" sz="1200" dirty="0" err="1">
                <a:solidFill>
                  <a:schemeClr val="bg2">
                    <a:lumMod val="50000"/>
                  </a:schemeClr>
                </a:solidFill>
              </a:rPr>
              <a:t>Coding</a:t>
            </a:r>
            <a:r>
              <a:rPr lang="de-AT" sz="1200" dirty="0">
                <a:solidFill>
                  <a:schemeClr val="bg2">
                    <a:lumMod val="50000"/>
                  </a:schemeClr>
                </a:solidFill>
              </a:rPr>
              <a:t> und Robotik Übungen (</a:t>
            </a:r>
            <a:r>
              <a:rPr lang="de-AT" sz="1200" dirty="0" err="1">
                <a:solidFill>
                  <a:schemeClr val="bg2">
                    <a:lumMod val="50000"/>
                  </a:schemeClr>
                </a:solidFill>
              </a:rPr>
              <a:t>BeeBot</a:t>
            </a:r>
            <a:r>
              <a:rPr lang="de-AT" sz="1200" dirty="0">
                <a:solidFill>
                  <a:schemeClr val="bg2">
                    <a:lumMod val="50000"/>
                  </a:schemeClr>
                </a:solidFill>
              </a:rPr>
              <a:t>, </a:t>
            </a:r>
            <a:r>
              <a:rPr lang="de-AT" sz="1200" dirty="0" err="1">
                <a:solidFill>
                  <a:schemeClr val="bg2">
                    <a:lumMod val="50000"/>
                  </a:schemeClr>
                </a:solidFill>
              </a:rPr>
              <a:t>Quests</a:t>
            </a:r>
            <a:r>
              <a:rPr lang="de-AT" sz="1200" dirty="0">
                <a:solidFill>
                  <a:schemeClr val="bg2">
                    <a:lumMod val="50000"/>
                  </a:schemeClr>
                </a:solidFill>
              </a:rPr>
              <a:t>, </a:t>
            </a:r>
            <a:r>
              <a:rPr lang="de-AT" sz="1200" dirty="0" err="1">
                <a:solidFill>
                  <a:schemeClr val="bg2">
                    <a:lumMod val="50000"/>
                  </a:schemeClr>
                </a:solidFill>
              </a:rPr>
              <a:t>Scratch</a:t>
            </a:r>
            <a:r>
              <a:rPr lang="de-AT" sz="1200" dirty="0">
                <a:solidFill>
                  <a:schemeClr val="bg2">
                    <a:lumMod val="50000"/>
                  </a:schemeClr>
                </a:solidFill>
              </a:rPr>
              <a:t>) möglich</a:t>
            </a:r>
          </a:p>
          <a:p>
            <a:pPr marL="171450" indent="-171450">
              <a:spcBef>
                <a:spcPts val="0"/>
              </a:spcBef>
              <a:buFont typeface="Wingdings" panose="05000000000000000000" pitchFamily="2" charset="2"/>
              <a:buChar char="ü"/>
            </a:pPr>
            <a:endParaRPr lang="de-AT" dirty="0">
              <a:solidFill>
                <a:schemeClr val="tx1"/>
              </a:solidFill>
            </a:endParaRPr>
          </a:p>
          <a:p>
            <a:pPr>
              <a:spcBef>
                <a:spcPts val="0"/>
              </a:spcBef>
            </a:pPr>
            <a:r>
              <a:rPr lang="de-AT" dirty="0"/>
              <a:t>Mindestdauer</a:t>
            </a:r>
          </a:p>
          <a:p>
            <a:pPr>
              <a:spcBef>
                <a:spcPts val="600"/>
              </a:spcBef>
            </a:pPr>
            <a:r>
              <a:rPr lang="de-AT" sz="1200" dirty="0">
                <a:solidFill>
                  <a:schemeClr val="bg2">
                    <a:lumMod val="50000"/>
                  </a:schemeClr>
                </a:solidFill>
              </a:rPr>
              <a:t>Jede Gruppe sollte die Möglichkeit haben mit dem WeDo </a:t>
            </a:r>
            <a:r>
              <a:rPr lang="de-AT" sz="1200" dirty="0" err="1">
                <a:solidFill>
                  <a:schemeClr val="bg2">
                    <a:lumMod val="50000"/>
                  </a:schemeClr>
                </a:solidFill>
              </a:rPr>
              <a:t>Lernpfad</a:t>
            </a:r>
            <a:r>
              <a:rPr lang="de-AT" sz="1200" dirty="0">
                <a:solidFill>
                  <a:schemeClr val="bg2">
                    <a:lumMod val="50000"/>
                  </a:schemeClr>
                </a:solidFill>
              </a:rPr>
              <a:t> zu arbeiten. </a:t>
            </a:r>
          </a:p>
          <a:p>
            <a:pPr marL="361950" indent="-361950">
              <a:lnSpc>
                <a:spcPct val="70000"/>
              </a:lnSpc>
              <a:spcBef>
                <a:spcPts val="600"/>
              </a:spcBef>
              <a:buFont typeface="Wingdings" panose="05000000000000000000" pitchFamily="2" charset="2"/>
              <a:buChar char="ü"/>
            </a:pPr>
            <a:r>
              <a:rPr lang="de-AT" sz="1200" dirty="0">
                <a:solidFill>
                  <a:schemeClr val="bg2">
                    <a:lumMod val="50000"/>
                  </a:schemeClr>
                </a:solidFill>
              </a:rPr>
              <a:t>WeDo </a:t>
            </a:r>
            <a:r>
              <a:rPr lang="de-AT" sz="1200" dirty="0" err="1">
                <a:solidFill>
                  <a:schemeClr val="bg2">
                    <a:lumMod val="50000"/>
                  </a:schemeClr>
                </a:solidFill>
              </a:rPr>
              <a:t>Lernpfad</a:t>
            </a:r>
            <a:r>
              <a:rPr lang="de-AT" sz="1200" dirty="0">
                <a:solidFill>
                  <a:schemeClr val="bg2">
                    <a:lumMod val="50000"/>
                  </a:schemeClr>
                </a:solidFill>
              </a:rPr>
              <a:t> 			3 Stunden inkl. Auf-und Abbau</a:t>
            </a:r>
          </a:p>
          <a:p>
            <a:pPr marL="361950" indent="-361950">
              <a:lnSpc>
                <a:spcPct val="70000"/>
              </a:lnSpc>
              <a:spcBef>
                <a:spcPts val="600"/>
              </a:spcBef>
              <a:buFont typeface="Wingdings" panose="05000000000000000000" pitchFamily="2" charset="2"/>
              <a:buChar char="ü"/>
            </a:pPr>
            <a:r>
              <a:rPr lang="de-AT" sz="1200" dirty="0">
                <a:solidFill>
                  <a:schemeClr val="bg2">
                    <a:lumMod val="50000"/>
                  </a:schemeClr>
                </a:solidFill>
              </a:rPr>
              <a:t>Analoge &amp; Multimediale Gruppe 		3 Stunden</a:t>
            </a:r>
          </a:p>
          <a:p>
            <a:pPr>
              <a:lnSpc>
                <a:spcPct val="70000"/>
              </a:lnSpc>
              <a:spcBef>
                <a:spcPts val="0"/>
              </a:spcBef>
            </a:pPr>
            <a:endParaRPr lang="de-AT" dirty="0">
              <a:solidFill>
                <a:schemeClr val="tx1"/>
              </a:solidFill>
            </a:endParaRPr>
          </a:p>
          <a:p>
            <a:pPr>
              <a:spcBef>
                <a:spcPts val="0"/>
              </a:spcBef>
            </a:pPr>
            <a:r>
              <a:rPr lang="de-AT" dirty="0"/>
              <a:t>WeDo </a:t>
            </a:r>
            <a:r>
              <a:rPr lang="de-AT" dirty="0" err="1"/>
              <a:t>Lernpfad</a:t>
            </a:r>
            <a:endParaRPr lang="de-AT" dirty="0"/>
          </a:p>
          <a:p>
            <a:pPr>
              <a:spcBef>
                <a:spcPts val="0"/>
              </a:spcBef>
            </a:pPr>
            <a:endParaRPr lang="de-AT" dirty="0">
              <a:solidFill>
                <a:schemeClr val="tx1"/>
              </a:solidFill>
            </a:endParaRPr>
          </a:p>
          <a:p>
            <a:pPr>
              <a:lnSpc>
                <a:spcPct val="70000"/>
              </a:lnSpc>
              <a:spcBef>
                <a:spcPts val="0"/>
              </a:spcBef>
            </a:pPr>
            <a:r>
              <a:rPr lang="de-AT" sz="1200" dirty="0">
                <a:solidFill>
                  <a:schemeClr val="bg2">
                    <a:lumMod val="50000"/>
                  </a:schemeClr>
                </a:solidFill>
              </a:rPr>
              <a:t>Eine WeDo Box ist für ein Team (2-3 Schüler*innen) gedacht.</a:t>
            </a:r>
          </a:p>
          <a:p>
            <a:pPr>
              <a:lnSpc>
                <a:spcPct val="70000"/>
              </a:lnSpc>
              <a:spcBef>
                <a:spcPts val="0"/>
              </a:spcBef>
            </a:pPr>
            <a:endParaRPr lang="de-AT" sz="1200" dirty="0">
              <a:solidFill>
                <a:schemeClr val="bg2">
                  <a:lumMod val="50000"/>
                </a:schemeClr>
              </a:solidFill>
            </a:endParaRPr>
          </a:p>
          <a:p>
            <a:pPr>
              <a:lnSpc>
                <a:spcPct val="70000"/>
              </a:lnSpc>
              <a:spcBef>
                <a:spcPts val="0"/>
              </a:spcBef>
            </a:pPr>
            <a:r>
              <a:rPr lang="de-AT" sz="1200" b="1" dirty="0">
                <a:solidFill>
                  <a:schemeClr val="bg2">
                    <a:lumMod val="50000"/>
                  </a:schemeClr>
                </a:solidFill>
              </a:rPr>
              <a:t>Schwierigkeitsgrade</a:t>
            </a:r>
          </a:p>
          <a:p>
            <a:pPr>
              <a:lnSpc>
                <a:spcPct val="70000"/>
              </a:lnSpc>
              <a:spcBef>
                <a:spcPts val="600"/>
              </a:spcBef>
            </a:pPr>
            <a:r>
              <a:rPr lang="de-AT" sz="1200" dirty="0">
                <a:solidFill>
                  <a:schemeClr val="bg2">
                    <a:lumMod val="50000"/>
                  </a:schemeClr>
                </a:solidFill>
              </a:rPr>
              <a:t>Der </a:t>
            </a:r>
            <a:r>
              <a:rPr lang="de-AT" sz="1200" dirty="0" err="1">
                <a:solidFill>
                  <a:schemeClr val="bg2">
                    <a:lumMod val="50000"/>
                  </a:schemeClr>
                </a:solidFill>
              </a:rPr>
              <a:t>Lernpfad</a:t>
            </a:r>
            <a:r>
              <a:rPr lang="de-AT" sz="1200" dirty="0">
                <a:solidFill>
                  <a:schemeClr val="bg2">
                    <a:lumMod val="50000"/>
                  </a:schemeClr>
                </a:solidFill>
              </a:rPr>
              <a:t> besteht aus Aufgaben (</a:t>
            </a:r>
            <a:r>
              <a:rPr lang="de-AT" sz="1200" dirty="0" err="1">
                <a:solidFill>
                  <a:schemeClr val="bg2">
                    <a:lumMod val="50000"/>
                  </a:schemeClr>
                </a:solidFill>
              </a:rPr>
              <a:t>Quests</a:t>
            </a:r>
            <a:r>
              <a:rPr lang="de-AT" sz="1200" dirty="0">
                <a:solidFill>
                  <a:schemeClr val="bg2">
                    <a:lumMod val="50000"/>
                  </a:schemeClr>
                </a:solidFill>
              </a:rPr>
              <a:t>) für 3 Schwierigkeitsgrade</a:t>
            </a:r>
          </a:p>
          <a:p>
            <a:pPr>
              <a:lnSpc>
                <a:spcPct val="120000"/>
              </a:lnSpc>
              <a:spcBef>
                <a:spcPts val="600"/>
              </a:spcBef>
            </a:pPr>
            <a:r>
              <a:rPr lang="de-AT" sz="1200" dirty="0">
                <a:solidFill>
                  <a:schemeClr val="bg2">
                    <a:lumMod val="50000"/>
                  </a:schemeClr>
                </a:solidFill>
              </a:rPr>
              <a:t>		angeleitet (ohne Voraussetzung)</a:t>
            </a:r>
          </a:p>
          <a:p>
            <a:pPr>
              <a:lnSpc>
                <a:spcPct val="120000"/>
              </a:lnSpc>
              <a:spcBef>
                <a:spcPts val="600"/>
              </a:spcBef>
            </a:pPr>
            <a:r>
              <a:rPr lang="de-AT" sz="1200" dirty="0">
                <a:solidFill>
                  <a:schemeClr val="bg2">
                    <a:lumMod val="50000"/>
                  </a:schemeClr>
                </a:solidFill>
              </a:rPr>
              <a:t>		aufbauend und vertiefend		</a:t>
            </a:r>
          </a:p>
          <a:p>
            <a:pPr>
              <a:lnSpc>
                <a:spcPct val="120000"/>
              </a:lnSpc>
              <a:spcBef>
                <a:spcPts val="600"/>
              </a:spcBef>
              <a:spcAft>
                <a:spcPts val="600"/>
              </a:spcAft>
            </a:pPr>
            <a:r>
              <a:rPr lang="de-AT" sz="1200" dirty="0">
                <a:solidFill>
                  <a:schemeClr val="bg2">
                    <a:lumMod val="50000"/>
                  </a:schemeClr>
                </a:solidFill>
              </a:rPr>
              <a:t>		frei gestaltet (optional)</a:t>
            </a:r>
          </a:p>
          <a:p>
            <a:pPr>
              <a:spcBef>
                <a:spcPts val="0"/>
              </a:spcBef>
            </a:pPr>
            <a:endParaRPr lang="de-AT" sz="1200" dirty="0">
              <a:solidFill>
                <a:schemeClr val="bg2">
                  <a:lumMod val="50000"/>
                </a:schemeClr>
              </a:solidFill>
            </a:endParaRPr>
          </a:p>
          <a:p>
            <a:pPr>
              <a:lnSpc>
                <a:spcPct val="120000"/>
              </a:lnSpc>
              <a:spcBef>
                <a:spcPts val="0"/>
              </a:spcBef>
              <a:spcAft>
                <a:spcPts val="600"/>
              </a:spcAft>
            </a:pPr>
            <a:r>
              <a:rPr lang="de-AT" sz="1200" dirty="0">
                <a:solidFill>
                  <a:schemeClr val="bg2">
                    <a:lumMod val="50000"/>
                  </a:schemeClr>
                </a:solidFill>
              </a:rPr>
              <a:t>Der Workshop ist besonders für die 2 ersten Module gedacht. Die 3. Schwierigkeitsstufe kann als Ergänzung oder zur Differenzierung angeboten werden. Wählen Sie als Lehrperson von den Modulen aus und passen Sie diese den Bedürfnissen Ihrer Klasse an.</a:t>
            </a:r>
          </a:p>
          <a:p>
            <a:pPr>
              <a:spcBef>
                <a:spcPts val="0"/>
              </a:spcBef>
            </a:pPr>
            <a:endParaRPr lang="de-AT" sz="1500" dirty="0"/>
          </a:p>
          <a:p>
            <a:pPr>
              <a:spcBef>
                <a:spcPts val="0"/>
              </a:spcBef>
            </a:pPr>
            <a:r>
              <a:rPr lang="de-AT" sz="1500" dirty="0"/>
              <a:t>Autor*innen Infos</a:t>
            </a:r>
          </a:p>
          <a:p>
            <a:pPr>
              <a:lnSpc>
                <a:spcPct val="70000"/>
              </a:lnSpc>
            </a:pPr>
            <a:r>
              <a:rPr lang="de-AT" sz="1100" dirty="0"/>
              <a:t>erstellende Institution bzw. Person: </a:t>
            </a:r>
            <a:r>
              <a:rPr lang="de-AT" sz="1100" dirty="0">
                <a:hlinkClick r:id="rId3"/>
              </a:rPr>
              <a:t>DaVinciLab.at</a:t>
            </a:r>
            <a:endParaRPr lang="de-AT" sz="1100" dirty="0"/>
          </a:p>
          <a:p>
            <a:pPr>
              <a:lnSpc>
                <a:spcPct val="70000"/>
              </a:lnSpc>
            </a:pPr>
            <a:r>
              <a:rPr lang="de-AT" sz="1100" dirty="0"/>
              <a:t>Plattform: </a:t>
            </a:r>
            <a:r>
              <a:rPr lang="de-AT" sz="1100" dirty="0">
                <a:hlinkClick r:id="rId4"/>
              </a:rPr>
              <a:t>http://</a:t>
            </a:r>
            <a:r>
              <a:rPr lang="de-AT" sz="1100" u="sng" dirty="0">
                <a:hlinkClick r:id="rId4"/>
              </a:rPr>
              <a:t>eis.eeducation.at</a:t>
            </a:r>
            <a:endParaRPr lang="de-AT" sz="1100" u="sng" dirty="0"/>
          </a:p>
          <a:p>
            <a:pPr>
              <a:lnSpc>
                <a:spcPct val="70000"/>
              </a:lnSpc>
            </a:pPr>
            <a:r>
              <a:rPr lang="en-US" sz="1100" dirty="0"/>
              <a:t>OER: </a:t>
            </a:r>
            <a:r>
              <a:rPr lang="en-US" sz="1100" u="sng" dirty="0">
                <a:hlinkClick r:id="rId5"/>
              </a:rPr>
              <a:t>https://creativecommons.org/licenses/by-sa/4.0/deed.de</a:t>
            </a:r>
            <a:endParaRPr lang="en-US" sz="1100" u="sng" dirty="0"/>
          </a:p>
          <a:p>
            <a:pPr>
              <a:lnSpc>
                <a:spcPct val="70000"/>
              </a:lnSpc>
            </a:pPr>
            <a:r>
              <a:rPr lang="en-US" sz="1100" dirty="0"/>
              <a:t>Stand: 10/2017</a:t>
            </a:r>
            <a:endParaRPr lang="de-AT" sz="1100" dirty="0"/>
          </a:p>
        </p:txBody>
      </p:sp>
      <p:sp>
        <p:nvSpPr>
          <p:cNvPr id="8" name="Titel 3">
            <a:extLst>
              <a:ext uri="{FF2B5EF4-FFF2-40B4-BE49-F238E27FC236}">
                <a16:creationId xmlns:a16="http://schemas.microsoft.com/office/drawing/2014/main" id="{61C034BC-076D-4629-8560-37780D08B2B9}"/>
              </a:ext>
            </a:extLst>
          </p:cNvPr>
          <p:cNvSpPr>
            <a:spLocks noGrp="1"/>
          </p:cNvSpPr>
          <p:nvPr>
            <p:ph type="title"/>
          </p:nvPr>
        </p:nvSpPr>
        <p:spPr>
          <a:xfrm>
            <a:off x="471488" y="927947"/>
            <a:ext cx="5915025" cy="964353"/>
          </a:xfrm>
        </p:spPr>
        <p:txBody>
          <a:bodyPr/>
          <a:lstStyle/>
          <a:p>
            <a:r>
              <a:rPr lang="de-AT" dirty="0"/>
              <a:t>Workshop Information</a:t>
            </a:r>
          </a:p>
        </p:txBody>
      </p:sp>
      <p:grpSp>
        <p:nvGrpSpPr>
          <p:cNvPr id="5" name="Gruppieren 4">
            <a:extLst>
              <a:ext uri="{FF2B5EF4-FFF2-40B4-BE49-F238E27FC236}">
                <a16:creationId xmlns:a16="http://schemas.microsoft.com/office/drawing/2014/main" id="{E9F10145-59D3-431B-9B39-A3B0198D6257}"/>
              </a:ext>
            </a:extLst>
          </p:cNvPr>
          <p:cNvGrpSpPr>
            <a:grpSpLocks noChangeAspect="1"/>
          </p:cNvGrpSpPr>
          <p:nvPr/>
        </p:nvGrpSpPr>
        <p:grpSpPr>
          <a:xfrm>
            <a:off x="1233488" y="7235888"/>
            <a:ext cx="557212" cy="475358"/>
            <a:chOff x="561039" y="7791391"/>
            <a:chExt cx="681974" cy="604631"/>
          </a:xfrm>
        </p:grpSpPr>
        <p:sp>
          <p:nvSpPr>
            <p:cNvPr id="6" name="Smiley 5">
              <a:extLst>
                <a:ext uri="{FF2B5EF4-FFF2-40B4-BE49-F238E27FC236}">
                  <a16:creationId xmlns:a16="http://schemas.microsoft.com/office/drawing/2014/main" id="{E1F0F245-EB33-45BA-86B9-7727D80CDBCC}"/>
                </a:ext>
              </a:extLst>
            </p:cNvPr>
            <p:cNvSpPr/>
            <p:nvPr/>
          </p:nvSpPr>
          <p:spPr>
            <a:xfrm>
              <a:off x="561039" y="7791391"/>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FFFFFF"/>
                </a:solidFill>
                <a:latin typeface="Corbel" panose="020B0503020204020204"/>
              </a:endParaRPr>
            </a:p>
          </p:txBody>
        </p:sp>
        <p:sp>
          <p:nvSpPr>
            <p:cNvPr id="9" name="Smiley 8">
              <a:extLst>
                <a:ext uri="{FF2B5EF4-FFF2-40B4-BE49-F238E27FC236}">
                  <a16:creationId xmlns:a16="http://schemas.microsoft.com/office/drawing/2014/main" id="{6D88BD5E-60A3-43B4-BEE8-1766FE957A43}"/>
                </a:ext>
              </a:extLst>
            </p:cNvPr>
            <p:cNvSpPr/>
            <p:nvPr/>
          </p:nvSpPr>
          <p:spPr>
            <a:xfrm>
              <a:off x="1098427" y="7794846"/>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000000"/>
                </a:solidFill>
                <a:latin typeface="Corbel" panose="020B0503020204020204"/>
              </a:endParaRPr>
            </a:p>
          </p:txBody>
        </p:sp>
        <p:sp>
          <p:nvSpPr>
            <p:cNvPr id="10" name="Smiley 9">
              <a:extLst>
                <a:ext uri="{FF2B5EF4-FFF2-40B4-BE49-F238E27FC236}">
                  <a16:creationId xmlns:a16="http://schemas.microsoft.com/office/drawing/2014/main" id="{1A197493-11BB-49AC-B7C7-D744704DE020}"/>
                </a:ext>
              </a:extLst>
            </p:cNvPr>
            <p:cNvSpPr/>
            <p:nvPr/>
          </p:nvSpPr>
          <p:spPr>
            <a:xfrm>
              <a:off x="829733" y="7791391"/>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000000"/>
                </a:solidFill>
                <a:latin typeface="Corbel" panose="020B0503020204020204"/>
              </a:endParaRPr>
            </a:p>
          </p:txBody>
        </p:sp>
        <p:sp>
          <p:nvSpPr>
            <p:cNvPr id="11" name="Smiley 10">
              <a:extLst>
                <a:ext uri="{FF2B5EF4-FFF2-40B4-BE49-F238E27FC236}">
                  <a16:creationId xmlns:a16="http://schemas.microsoft.com/office/drawing/2014/main" id="{A90F9E8C-55C3-4573-BFAB-FE4C7244C83B}"/>
                </a:ext>
              </a:extLst>
            </p:cNvPr>
            <p:cNvSpPr/>
            <p:nvPr/>
          </p:nvSpPr>
          <p:spPr>
            <a:xfrm>
              <a:off x="561040" y="8021784"/>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FFFFFF"/>
                </a:solidFill>
                <a:latin typeface="Corbel" panose="020B0503020204020204"/>
              </a:endParaRPr>
            </a:p>
          </p:txBody>
        </p:sp>
        <p:sp>
          <p:nvSpPr>
            <p:cNvPr id="12" name="Smiley 11">
              <a:extLst>
                <a:ext uri="{FF2B5EF4-FFF2-40B4-BE49-F238E27FC236}">
                  <a16:creationId xmlns:a16="http://schemas.microsoft.com/office/drawing/2014/main" id="{BD447E37-0BC4-4EBE-B745-6FFCDBBE5F2E}"/>
                </a:ext>
              </a:extLst>
            </p:cNvPr>
            <p:cNvSpPr/>
            <p:nvPr/>
          </p:nvSpPr>
          <p:spPr>
            <a:xfrm>
              <a:off x="1098427" y="8022558"/>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000000"/>
                </a:solidFill>
                <a:latin typeface="Corbel" panose="020B0503020204020204"/>
              </a:endParaRPr>
            </a:p>
          </p:txBody>
        </p:sp>
        <p:sp>
          <p:nvSpPr>
            <p:cNvPr id="13" name="Smiley 12">
              <a:extLst>
                <a:ext uri="{FF2B5EF4-FFF2-40B4-BE49-F238E27FC236}">
                  <a16:creationId xmlns:a16="http://schemas.microsoft.com/office/drawing/2014/main" id="{9B1FC2B5-FA24-4C4C-8B5C-8D95FA8D6750}"/>
                </a:ext>
              </a:extLst>
            </p:cNvPr>
            <p:cNvSpPr/>
            <p:nvPr/>
          </p:nvSpPr>
          <p:spPr>
            <a:xfrm>
              <a:off x="829733" y="8021784"/>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FFFFFF"/>
                </a:solidFill>
                <a:latin typeface="Corbel" panose="020B0503020204020204"/>
              </a:endParaRPr>
            </a:p>
          </p:txBody>
        </p:sp>
        <p:sp>
          <p:nvSpPr>
            <p:cNvPr id="14" name="Smiley 13">
              <a:extLst>
                <a:ext uri="{FF2B5EF4-FFF2-40B4-BE49-F238E27FC236}">
                  <a16:creationId xmlns:a16="http://schemas.microsoft.com/office/drawing/2014/main" id="{7CCE6678-62E1-4231-81DD-9CAD28E373CF}"/>
                </a:ext>
              </a:extLst>
            </p:cNvPr>
            <p:cNvSpPr/>
            <p:nvPr/>
          </p:nvSpPr>
          <p:spPr>
            <a:xfrm>
              <a:off x="561040" y="8250012"/>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FFFFFF"/>
                </a:solidFill>
                <a:latin typeface="Corbel" panose="020B0503020204020204"/>
              </a:endParaRPr>
            </a:p>
          </p:txBody>
        </p:sp>
        <p:sp>
          <p:nvSpPr>
            <p:cNvPr id="15" name="Smiley 14">
              <a:extLst>
                <a:ext uri="{FF2B5EF4-FFF2-40B4-BE49-F238E27FC236}">
                  <a16:creationId xmlns:a16="http://schemas.microsoft.com/office/drawing/2014/main" id="{A9201977-2FBD-4C65-9930-12E73DC161E3}"/>
                </a:ext>
              </a:extLst>
            </p:cNvPr>
            <p:cNvSpPr/>
            <p:nvPr/>
          </p:nvSpPr>
          <p:spPr>
            <a:xfrm>
              <a:off x="839684" y="8250012"/>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FFFFFF"/>
                </a:solidFill>
                <a:latin typeface="Corbel" panose="020B0503020204020204"/>
              </a:endParaRPr>
            </a:p>
          </p:txBody>
        </p:sp>
        <p:sp>
          <p:nvSpPr>
            <p:cNvPr id="16" name="Smiley 15">
              <a:extLst>
                <a:ext uri="{FF2B5EF4-FFF2-40B4-BE49-F238E27FC236}">
                  <a16:creationId xmlns:a16="http://schemas.microsoft.com/office/drawing/2014/main" id="{3F92A8AD-8C4E-450A-BCBF-AE5F5E96CB46}"/>
                </a:ext>
              </a:extLst>
            </p:cNvPr>
            <p:cNvSpPr/>
            <p:nvPr/>
          </p:nvSpPr>
          <p:spPr>
            <a:xfrm>
              <a:off x="1098427" y="8250012"/>
              <a:ext cx="144586" cy="146010"/>
            </a:xfrm>
            <a:prstGeom prst="smileyFace">
              <a:avLst/>
            </a:prstGeom>
            <a:solidFill>
              <a:srgbClr val="9CD16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dirty="0">
                <a:solidFill>
                  <a:srgbClr val="FFFFFF"/>
                </a:solidFill>
                <a:latin typeface="Corbel" panose="020B0503020204020204"/>
              </a:endParaRPr>
            </a:p>
          </p:txBody>
        </p:sp>
      </p:grpSp>
      <p:sp>
        <p:nvSpPr>
          <p:cNvPr id="2" name="Foliennummernplatzhalter 1">
            <a:extLst>
              <a:ext uri="{FF2B5EF4-FFF2-40B4-BE49-F238E27FC236}">
                <a16:creationId xmlns:a16="http://schemas.microsoft.com/office/drawing/2014/main" id="{25C2FA0A-5287-4BD3-8C50-109FA8166942}"/>
              </a:ext>
            </a:extLst>
          </p:cNvPr>
          <p:cNvSpPr>
            <a:spLocks noGrp="1"/>
          </p:cNvSpPr>
          <p:nvPr>
            <p:ph type="sldNum" sz="quarter" idx="4"/>
          </p:nvPr>
        </p:nvSpPr>
        <p:spPr/>
        <p:txBody>
          <a:bodyPr/>
          <a:lstStyle/>
          <a:p>
            <a:fld id="{D339C3D5-FAB0-4FCA-8A0E-103AD83818A5}" type="slidenum">
              <a:rPr lang="de-AT" smtClean="0"/>
              <a:pPr/>
              <a:t>2</a:t>
            </a:fld>
            <a:endParaRPr lang="de-AT" dirty="0"/>
          </a:p>
        </p:txBody>
      </p:sp>
    </p:spTree>
    <p:extLst>
      <p:ext uri="{BB962C8B-B14F-4D97-AF65-F5344CB8AC3E}">
        <p14:creationId xmlns:p14="http://schemas.microsoft.com/office/powerpoint/2010/main" val="741295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A3121E7-1D04-4290-BB2C-27F03922065B}"/>
              </a:ext>
            </a:extLst>
          </p:cNvPr>
          <p:cNvSpPr>
            <a:spLocks noGrp="1"/>
          </p:cNvSpPr>
          <p:nvPr>
            <p:ph type="title"/>
          </p:nvPr>
        </p:nvSpPr>
        <p:spPr>
          <a:xfrm>
            <a:off x="485775" y="785595"/>
            <a:ext cx="5915025" cy="998252"/>
          </a:xfrm>
        </p:spPr>
        <p:txBody>
          <a:bodyPr>
            <a:normAutofit/>
          </a:bodyPr>
          <a:lstStyle/>
          <a:p>
            <a:pPr algn="ctr"/>
            <a:r>
              <a:rPr lang="de-AT" dirty="0"/>
              <a:t>Workshop mit </a:t>
            </a:r>
            <a:r>
              <a:rPr lang="de-AT" dirty="0" err="1"/>
              <a:t>WeDo</a:t>
            </a:r>
            <a:r>
              <a:rPr lang="de-AT" dirty="0"/>
              <a:t> 2.0</a:t>
            </a:r>
            <a:br>
              <a:rPr lang="de-AT" dirty="0"/>
            </a:br>
            <a:r>
              <a:rPr lang="de-AT" sz="2200" b="1" dirty="0">
                <a:solidFill>
                  <a:schemeClr val="bg2">
                    <a:lumMod val="50000"/>
                  </a:schemeClr>
                </a:solidFill>
              </a:rPr>
              <a:t>Erkundung ferner Planeten</a:t>
            </a:r>
            <a:endParaRPr lang="de-AT" b="1" dirty="0"/>
          </a:p>
        </p:txBody>
      </p:sp>
      <p:sp>
        <p:nvSpPr>
          <p:cNvPr id="4" name="Inhaltsplatzhalter 3">
            <a:extLst>
              <a:ext uri="{FF2B5EF4-FFF2-40B4-BE49-F238E27FC236}">
                <a16:creationId xmlns:a16="http://schemas.microsoft.com/office/drawing/2014/main" id="{B2914D3E-EC7D-4DC1-8423-1986B52EC892}"/>
              </a:ext>
            </a:extLst>
          </p:cNvPr>
          <p:cNvSpPr>
            <a:spLocks noGrp="1"/>
          </p:cNvSpPr>
          <p:nvPr>
            <p:ph sz="quarter" idx="11"/>
          </p:nvPr>
        </p:nvSpPr>
        <p:spPr>
          <a:xfrm>
            <a:off x="478631" y="1783847"/>
            <a:ext cx="5929312" cy="1391380"/>
          </a:xfrm>
        </p:spPr>
        <p:txBody>
          <a:bodyPr>
            <a:normAutofit/>
          </a:bodyPr>
          <a:lstStyle/>
          <a:p>
            <a:r>
              <a:rPr lang="de-AT" dirty="0"/>
              <a:t>Möglicher Einstieg – Anknüpfung an den Sachunterricht</a:t>
            </a:r>
          </a:p>
          <a:p>
            <a:pPr lvl="1"/>
            <a:r>
              <a:rPr lang="de-AT" b="1" dirty="0"/>
              <a:t>Thema</a:t>
            </a:r>
            <a:r>
              <a:rPr lang="de-AT" dirty="0"/>
              <a:t>: Wir senden Roboter aus, um den Weltraum für uns zu erkunden</a:t>
            </a:r>
          </a:p>
          <a:p>
            <a:pPr lvl="3"/>
            <a:r>
              <a:rPr lang="de-AT" dirty="0">
                <a:solidFill>
                  <a:schemeClr val="bg2">
                    <a:lumMod val="50000"/>
                  </a:schemeClr>
                </a:solidFill>
              </a:rPr>
              <a:t>Die acht Planeten				 </a:t>
            </a:r>
            <a:r>
              <a:rPr lang="de-AT" dirty="0">
                <a:solidFill>
                  <a:schemeClr val="bg2">
                    <a:lumMod val="50000"/>
                  </a:schemeClr>
                </a:solidFill>
                <a:hlinkClick r:id="rId2"/>
              </a:rPr>
              <a:t>https://goo.gl/6LywoQ</a:t>
            </a:r>
            <a:r>
              <a:rPr lang="de-AT" dirty="0">
                <a:solidFill>
                  <a:schemeClr val="bg2">
                    <a:lumMod val="50000"/>
                  </a:schemeClr>
                </a:solidFill>
              </a:rPr>
              <a:t> </a:t>
            </a:r>
          </a:p>
          <a:p>
            <a:pPr lvl="3"/>
            <a:r>
              <a:rPr lang="de-AT" dirty="0" err="1">
                <a:solidFill>
                  <a:schemeClr val="bg2">
                    <a:lumMod val="50000"/>
                  </a:schemeClr>
                </a:solidFill>
              </a:rPr>
              <a:t>Five</a:t>
            </a:r>
            <a:r>
              <a:rPr lang="de-AT" dirty="0">
                <a:solidFill>
                  <a:schemeClr val="bg2">
                    <a:lumMod val="50000"/>
                  </a:schemeClr>
                </a:solidFill>
              </a:rPr>
              <a:t> </a:t>
            </a:r>
            <a:r>
              <a:rPr lang="de-AT" dirty="0" err="1">
                <a:solidFill>
                  <a:schemeClr val="bg2">
                    <a:lumMod val="50000"/>
                  </a:schemeClr>
                </a:solidFill>
              </a:rPr>
              <a:t>Years</a:t>
            </a:r>
            <a:r>
              <a:rPr lang="de-AT" dirty="0">
                <a:solidFill>
                  <a:schemeClr val="bg2">
                    <a:lumMod val="50000"/>
                  </a:schemeClr>
                </a:solidFill>
              </a:rPr>
              <a:t> on Mars - </a:t>
            </a:r>
            <a:r>
              <a:rPr lang="de-AT" dirty="0" err="1">
                <a:solidFill>
                  <a:schemeClr val="bg2">
                    <a:lumMod val="50000"/>
                  </a:schemeClr>
                </a:solidFill>
              </a:rPr>
              <a:t>Curiosity</a:t>
            </a:r>
            <a:r>
              <a:rPr lang="de-AT" dirty="0">
                <a:solidFill>
                  <a:schemeClr val="bg2">
                    <a:lumMod val="50000"/>
                  </a:schemeClr>
                </a:solidFill>
              </a:rPr>
              <a:t>	 (Video) 		 </a:t>
            </a:r>
            <a:r>
              <a:rPr lang="de-AT" dirty="0">
                <a:solidFill>
                  <a:schemeClr val="bg2">
                    <a:lumMod val="50000"/>
                  </a:schemeClr>
                </a:solidFill>
                <a:hlinkClick r:id="rId3"/>
              </a:rPr>
              <a:t>https://youtu.be/O0nPFaBU98k</a:t>
            </a:r>
            <a:r>
              <a:rPr lang="de-AT" dirty="0">
                <a:solidFill>
                  <a:schemeClr val="bg2">
                    <a:lumMod val="50000"/>
                  </a:schemeClr>
                </a:solidFill>
              </a:rPr>
              <a:t> </a:t>
            </a:r>
          </a:p>
          <a:p>
            <a:pPr lvl="3"/>
            <a:r>
              <a:rPr lang="de-AT" b="1" dirty="0" err="1">
                <a:solidFill>
                  <a:schemeClr val="bg2">
                    <a:lumMod val="50000"/>
                  </a:schemeClr>
                </a:solidFill>
              </a:rPr>
              <a:t>Padlet</a:t>
            </a:r>
            <a:r>
              <a:rPr lang="de-AT" b="1" dirty="0">
                <a:solidFill>
                  <a:schemeClr val="bg2">
                    <a:lumMod val="50000"/>
                  </a:schemeClr>
                </a:solidFill>
              </a:rPr>
              <a:t>-Pinnwand Kurs                                               </a:t>
            </a:r>
            <a:r>
              <a:rPr lang="de-AT" dirty="0">
                <a:solidFill>
                  <a:schemeClr val="bg2">
                    <a:lumMod val="50000"/>
                  </a:schemeClr>
                </a:solidFill>
              </a:rPr>
              <a:t>	 </a:t>
            </a:r>
            <a:r>
              <a:rPr lang="de-AT" dirty="0">
                <a:solidFill>
                  <a:schemeClr val="bg2">
                    <a:lumMod val="50000"/>
                  </a:schemeClr>
                </a:solidFill>
                <a:hlinkClick r:id="rId4"/>
              </a:rPr>
              <a:t>https://padlet.com/hauser/weltraum</a:t>
            </a:r>
            <a:r>
              <a:rPr lang="de-AT" dirty="0">
                <a:solidFill>
                  <a:schemeClr val="bg2">
                    <a:lumMod val="50000"/>
                  </a:schemeClr>
                </a:solidFill>
              </a:rPr>
              <a:t> </a:t>
            </a:r>
          </a:p>
          <a:p>
            <a:pPr lvl="3">
              <a:buFont typeface="Wingdings" panose="05000000000000000000" pitchFamily="2" charset="2"/>
              <a:buChar char="ü"/>
            </a:pPr>
            <a:r>
              <a:rPr lang="de-AT" b="1" dirty="0" err="1">
                <a:solidFill>
                  <a:schemeClr val="bg2">
                    <a:lumMod val="50000"/>
                  </a:schemeClr>
                </a:solidFill>
              </a:rPr>
              <a:t>WeDo</a:t>
            </a:r>
            <a:r>
              <a:rPr lang="de-AT" b="1" dirty="0">
                <a:solidFill>
                  <a:schemeClr val="bg2">
                    <a:lumMod val="50000"/>
                  </a:schemeClr>
                </a:solidFill>
              </a:rPr>
              <a:t>: Modellbibliothek 2.b – Geländewagen </a:t>
            </a:r>
            <a:r>
              <a:rPr lang="de-AT" dirty="0">
                <a:solidFill>
                  <a:schemeClr val="bg2">
                    <a:lumMod val="50000"/>
                  </a:schemeClr>
                </a:solidFill>
              </a:rPr>
              <a:t>(</a:t>
            </a:r>
            <a:r>
              <a:rPr lang="de-AT" dirty="0" err="1">
                <a:solidFill>
                  <a:schemeClr val="bg2">
                    <a:lumMod val="50000"/>
                  </a:schemeClr>
                </a:solidFill>
              </a:rPr>
              <a:t>iPAD</a:t>
            </a:r>
            <a:r>
              <a:rPr lang="de-AT" dirty="0">
                <a:solidFill>
                  <a:schemeClr val="bg2">
                    <a:lumMod val="50000"/>
                  </a:schemeClr>
                </a:solidFill>
              </a:rPr>
              <a:t> App)</a:t>
            </a:r>
            <a:r>
              <a:rPr lang="de-AT" dirty="0"/>
              <a:t>	</a:t>
            </a:r>
          </a:p>
        </p:txBody>
      </p:sp>
      <p:sp>
        <p:nvSpPr>
          <p:cNvPr id="7" name="Inhaltsplatzhalter 6">
            <a:extLst>
              <a:ext uri="{FF2B5EF4-FFF2-40B4-BE49-F238E27FC236}">
                <a16:creationId xmlns:a16="http://schemas.microsoft.com/office/drawing/2014/main" id="{34263D45-936C-4FD0-BC41-A3E2A4FD3575}"/>
              </a:ext>
            </a:extLst>
          </p:cNvPr>
          <p:cNvSpPr>
            <a:spLocks noGrp="1"/>
          </p:cNvSpPr>
          <p:nvPr>
            <p:ph sz="quarter" idx="14"/>
          </p:nvPr>
        </p:nvSpPr>
        <p:spPr>
          <a:xfrm>
            <a:off x="471488" y="8243147"/>
            <a:ext cx="5929312" cy="1032452"/>
          </a:xfrm>
        </p:spPr>
        <p:txBody>
          <a:bodyPr>
            <a:normAutofit fontScale="85000" lnSpcReduction="20000"/>
          </a:bodyPr>
          <a:lstStyle/>
          <a:p>
            <a:r>
              <a:rPr lang="de-AT" dirty="0"/>
              <a:t>Mögliche Reflexion/Präsentation</a:t>
            </a:r>
          </a:p>
          <a:p>
            <a:pPr marL="269875" lvl="1" indent="0">
              <a:buNone/>
            </a:pPr>
            <a:r>
              <a:rPr lang="de-AT" dirty="0"/>
              <a:t>Plenum: </a:t>
            </a:r>
          </a:p>
          <a:p>
            <a:pPr lvl="3">
              <a:buFont typeface="Wingdings" panose="05000000000000000000" pitchFamily="2" charset="2"/>
              <a:buChar char="ü"/>
            </a:pPr>
            <a:r>
              <a:rPr lang="de-AT" dirty="0"/>
              <a:t>Präsentation</a:t>
            </a:r>
          </a:p>
          <a:p>
            <a:pPr lvl="3">
              <a:buFont typeface="Wingdings" panose="05000000000000000000" pitchFamily="2" charset="2"/>
              <a:buChar char="ü"/>
            </a:pPr>
            <a:r>
              <a:rPr lang="de-AT" dirty="0"/>
              <a:t>Reflexion/Feedbackrunde (evtl. Feedbackkärtchen)</a:t>
            </a:r>
          </a:p>
          <a:p>
            <a:pPr lvl="3">
              <a:buFont typeface="Wingdings" panose="05000000000000000000" pitchFamily="2" charset="2"/>
              <a:buChar char="ü"/>
            </a:pPr>
            <a:r>
              <a:rPr lang="de-AT" dirty="0"/>
              <a:t>Anknüpfung für weitere Coding und Robotik Übungen (siehe Scratch jr./</a:t>
            </a:r>
            <a:r>
              <a:rPr lang="de-AT" dirty="0" err="1"/>
              <a:t>BeeBot</a:t>
            </a:r>
            <a:r>
              <a:rPr lang="de-AT" dirty="0"/>
              <a:t> Karten)</a:t>
            </a:r>
          </a:p>
          <a:p>
            <a:pPr lvl="3">
              <a:buFont typeface="Wingdings" panose="05000000000000000000" pitchFamily="2" charset="2"/>
              <a:buChar char="ü"/>
            </a:pPr>
            <a:r>
              <a:rPr lang="de-AT" dirty="0"/>
              <a:t>Rückführung zum Thema</a:t>
            </a:r>
          </a:p>
        </p:txBody>
      </p:sp>
      <p:sp>
        <p:nvSpPr>
          <p:cNvPr id="9" name="Rechteck 8">
            <a:extLst>
              <a:ext uri="{FF2B5EF4-FFF2-40B4-BE49-F238E27FC236}">
                <a16:creationId xmlns:a16="http://schemas.microsoft.com/office/drawing/2014/main" id="{0A10D8D4-62B6-4CF9-A4AF-1E65CBF89272}"/>
              </a:ext>
            </a:extLst>
          </p:cNvPr>
          <p:cNvSpPr/>
          <p:nvPr/>
        </p:nvSpPr>
        <p:spPr>
          <a:xfrm>
            <a:off x="471488" y="3265714"/>
            <a:ext cx="2892198" cy="505095"/>
          </a:xfrm>
          <a:prstGeom prst="rect">
            <a:avLst/>
          </a:prstGeom>
          <a:noFill/>
          <a:ln>
            <a:solidFill>
              <a:srgbClr val="6FA93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dirty="0" err="1">
                <a:solidFill>
                  <a:schemeClr val="bg2">
                    <a:lumMod val="50000"/>
                  </a:schemeClr>
                </a:solidFill>
              </a:rPr>
              <a:t>WeDo</a:t>
            </a:r>
            <a:r>
              <a:rPr lang="de-AT" dirty="0">
                <a:solidFill>
                  <a:schemeClr val="bg2">
                    <a:lumMod val="50000"/>
                  </a:schemeClr>
                </a:solidFill>
              </a:rPr>
              <a:t> Anregungen</a:t>
            </a:r>
          </a:p>
        </p:txBody>
      </p:sp>
      <p:sp>
        <p:nvSpPr>
          <p:cNvPr id="10" name="Rechteck 9">
            <a:extLst>
              <a:ext uri="{FF2B5EF4-FFF2-40B4-BE49-F238E27FC236}">
                <a16:creationId xmlns:a16="http://schemas.microsoft.com/office/drawing/2014/main" id="{D649CEC8-225F-4C22-8727-9E8DED8DEC9F}"/>
              </a:ext>
            </a:extLst>
          </p:cNvPr>
          <p:cNvSpPr/>
          <p:nvPr/>
        </p:nvSpPr>
        <p:spPr>
          <a:xfrm>
            <a:off x="3494315" y="3265714"/>
            <a:ext cx="2892198" cy="505095"/>
          </a:xfrm>
          <a:prstGeom prst="rect">
            <a:avLst/>
          </a:prstGeom>
          <a:noFill/>
          <a:ln>
            <a:solidFill>
              <a:srgbClr val="3DB4C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de-AT" dirty="0">
                <a:solidFill>
                  <a:schemeClr val="bg2">
                    <a:lumMod val="50000"/>
                  </a:schemeClr>
                </a:solidFill>
              </a:rPr>
              <a:t>Analoge &amp; multimediale Anregungen</a:t>
            </a:r>
          </a:p>
        </p:txBody>
      </p:sp>
      <p:sp>
        <p:nvSpPr>
          <p:cNvPr id="15" name="Rechteck: gefaltete Ecke 14">
            <a:extLst>
              <a:ext uri="{FF2B5EF4-FFF2-40B4-BE49-F238E27FC236}">
                <a16:creationId xmlns:a16="http://schemas.microsoft.com/office/drawing/2014/main" id="{33987998-053E-44FE-A53D-1AF2750FF076}"/>
              </a:ext>
            </a:extLst>
          </p:cNvPr>
          <p:cNvSpPr/>
          <p:nvPr/>
        </p:nvSpPr>
        <p:spPr>
          <a:xfrm>
            <a:off x="471488" y="3780595"/>
            <a:ext cx="2892198" cy="1102978"/>
          </a:xfrm>
          <a:prstGeom prst="foldedCorner">
            <a:avLst>
              <a:gd name="adj" fmla="val 786"/>
            </a:avLst>
          </a:prstGeom>
          <a:solidFill>
            <a:srgbClr val="F6FBE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600"/>
              </a:spcBef>
              <a:spcAft>
                <a:spcPts val="300"/>
              </a:spcAft>
            </a:pPr>
            <a:r>
              <a:rPr lang="de-AT" sz="1400" dirty="0">
                <a:solidFill>
                  <a:schemeClr val="bg2">
                    <a:lumMod val="50000"/>
                  </a:schemeClr>
                </a:solidFill>
              </a:rPr>
              <a:t>Erkundung ferner Planeten</a:t>
            </a:r>
          </a:p>
          <a:p>
            <a:pPr marL="0" lvl="3" defTabSz="685800">
              <a:lnSpc>
                <a:spcPct val="90000"/>
              </a:lnSpc>
            </a:pPr>
            <a:r>
              <a:rPr lang="de-AT" sz="1100" dirty="0">
                <a:solidFill>
                  <a:schemeClr val="bg2">
                    <a:lumMod val="50000"/>
                  </a:schemeClr>
                </a:solidFill>
              </a:rPr>
              <a:t>Bauen nach Anleitung:</a:t>
            </a:r>
            <a:br>
              <a:rPr lang="de-AT" sz="1100" dirty="0">
                <a:solidFill>
                  <a:schemeClr val="bg2">
                    <a:lumMod val="50000"/>
                  </a:schemeClr>
                </a:solidFill>
              </a:rPr>
            </a:br>
            <a:r>
              <a:rPr lang="de-AT" sz="1100" dirty="0" err="1">
                <a:solidFill>
                  <a:schemeClr val="bg2">
                    <a:lumMod val="50000"/>
                  </a:schemeClr>
                </a:solidFill>
              </a:rPr>
              <a:t>WeDo</a:t>
            </a:r>
            <a:r>
              <a:rPr lang="de-AT" sz="1100" dirty="0">
                <a:solidFill>
                  <a:schemeClr val="bg2">
                    <a:lumMod val="50000"/>
                  </a:schemeClr>
                </a:solidFill>
              </a:rPr>
              <a:t> Modellbibliothek: 2b. Geländewagen</a:t>
            </a:r>
          </a:p>
          <a:p>
            <a:pPr marL="0" lvl="3" defTabSz="685800">
              <a:lnSpc>
                <a:spcPct val="90000"/>
              </a:lnSpc>
            </a:pPr>
            <a:r>
              <a:rPr lang="de-AT" sz="1100" dirty="0">
                <a:solidFill>
                  <a:schemeClr val="bg2">
                    <a:lumMod val="50000"/>
                  </a:schemeClr>
                </a:solidFill>
              </a:rPr>
              <a:t>Programmieren nach Anleitung </a:t>
            </a:r>
          </a:p>
          <a:p>
            <a:pPr marL="0" lvl="3" defTabSz="685800">
              <a:lnSpc>
                <a:spcPct val="90000"/>
              </a:lnSpc>
            </a:pPr>
            <a:r>
              <a:rPr lang="de-AT" sz="1100" b="1" dirty="0">
                <a:solidFill>
                  <a:schemeClr val="bg2">
                    <a:lumMod val="50000"/>
                  </a:schemeClr>
                </a:solidFill>
              </a:rPr>
              <a:t>Material</a:t>
            </a:r>
            <a:r>
              <a:rPr lang="de-AT" sz="1100" dirty="0">
                <a:solidFill>
                  <a:schemeClr val="bg2">
                    <a:lumMod val="50000"/>
                  </a:schemeClr>
                </a:solidFill>
              </a:rPr>
              <a:t>: Aufgabenkarte 1| Planetenposter</a:t>
            </a:r>
          </a:p>
        </p:txBody>
      </p:sp>
      <p:sp>
        <p:nvSpPr>
          <p:cNvPr id="16" name="Rechteck: gefaltete Ecke 15">
            <a:extLst>
              <a:ext uri="{FF2B5EF4-FFF2-40B4-BE49-F238E27FC236}">
                <a16:creationId xmlns:a16="http://schemas.microsoft.com/office/drawing/2014/main" id="{094D3DD6-036B-4941-ABCA-4FFC4FB26D3C}"/>
              </a:ext>
            </a:extLst>
          </p:cNvPr>
          <p:cNvSpPr/>
          <p:nvPr/>
        </p:nvSpPr>
        <p:spPr>
          <a:xfrm>
            <a:off x="3487794" y="3820082"/>
            <a:ext cx="2892198" cy="2036005"/>
          </a:xfrm>
          <a:prstGeom prst="foldedCorner">
            <a:avLst>
              <a:gd name="adj" fmla="val 1318"/>
            </a:avLst>
          </a:prstGeom>
          <a:solidFill>
            <a:srgbClr val="EFFB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600"/>
              </a:spcBef>
              <a:spcAft>
                <a:spcPts val="300"/>
              </a:spcAft>
            </a:pPr>
            <a:r>
              <a:rPr lang="de-AT" sz="1400" dirty="0">
                <a:solidFill>
                  <a:srgbClr val="E7E6E6">
                    <a:lumMod val="50000"/>
                  </a:srgbClr>
                </a:solidFill>
              </a:rPr>
              <a:t>Plakate gestalten</a:t>
            </a:r>
          </a:p>
          <a:p>
            <a:pPr marL="179388" lvl="3" indent="-171450" defTabSz="685800">
              <a:lnSpc>
                <a:spcPct val="90000"/>
              </a:lnSpc>
              <a:buFont typeface="Wingdings" panose="05000000000000000000" pitchFamily="2" charset="2"/>
              <a:buChar char="ü"/>
            </a:pPr>
            <a:r>
              <a:rPr lang="de-AT" sz="1100" dirty="0">
                <a:solidFill>
                  <a:srgbClr val="E7E6E6">
                    <a:lumMod val="50000"/>
                  </a:srgbClr>
                </a:solidFill>
              </a:rPr>
              <a:t>Jede Gruppe gestaltet ein Plakat zu einem anderen Planeten</a:t>
            </a:r>
            <a:br>
              <a:rPr lang="de-AT" sz="1100" dirty="0">
                <a:solidFill>
                  <a:srgbClr val="E7E6E6">
                    <a:lumMod val="50000"/>
                  </a:srgbClr>
                </a:solidFill>
              </a:rPr>
            </a:br>
            <a:r>
              <a:rPr lang="de-AT" sz="1100" dirty="0">
                <a:solidFill>
                  <a:srgbClr val="E7E6E6">
                    <a:lumMod val="50000"/>
                  </a:srgbClr>
                </a:solidFill>
              </a:rPr>
              <a:t>Anschauungsbilder</a:t>
            </a:r>
            <a:r>
              <a:rPr lang="de-AT" sz="1100" dirty="0">
                <a:solidFill>
                  <a:schemeClr val="bg1">
                    <a:lumMod val="50000"/>
                  </a:schemeClr>
                </a:solidFill>
              </a:rPr>
              <a:t>: </a:t>
            </a:r>
            <a:r>
              <a:rPr lang="de-AT" sz="1100" dirty="0">
                <a:solidFill>
                  <a:schemeClr val="bg1">
                    <a:lumMod val="50000"/>
                  </a:schemeClr>
                </a:solidFill>
                <a:hlinkClick r:id="rId5"/>
              </a:rPr>
              <a:t>https://goo.gl/wCNhvT</a:t>
            </a:r>
            <a:endParaRPr lang="de-AT" sz="1100" dirty="0">
              <a:solidFill>
                <a:schemeClr val="bg1">
                  <a:lumMod val="50000"/>
                </a:schemeClr>
              </a:solidFill>
            </a:endParaRPr>
          </a:p>
          <a:p>
            <a:pPr marL="179388" lvl="3" indent="-171450" defTabSz="685800">
              <a:lnSpc>
                <a:spcPct val="90000"/>
              </a:lnSpc>
              <a:buFont typeface="Wingdings" panose="05000000000000000000" pitchFamily="2" charset="2"/>
              <a:buChar char="ü"/>
            </a:pPr>
            <a:r>
              <a:rPr lang="de-AT" sz="1100" dirty="0">
                <a:solidFill>
                  <a:schemeClr val="bg1">
                    <a:lumMod val="50000"/>
                  </a:schemeClr>
                </a:solidFill>
              </a:rPr>
              <a:t>Planeten zum Ausschneiden und ausmalen zum Download im </a:t>
            </a:r>
            <a:r>
              <a:rPr lang="de-AT" sz="1100" dirty="0" err="1">
                <a:solidFill>
                  <a:schemeClr val="bg1">
                    <a:lumMod val="50000"/>
                  </a:schemeClr>
                </a:solidFill>
              </a:rPr>
              <a:t>Padlet</a:t>
            </a:r>
            <a:r>
              <a:rPr lang="de-AT" sz="1100" dirty="0">
                <a:solidFill>
                  <a:schemeClr val="bg1">
                    <a:lumMod val="50000"/>
                  </a:schemeClr>
                </a:solidFill>
              </a:rPr>
              <a:t> </a:t>
            </a:r>
          </a:p>
          <a:p>
            <a:pPr marL="7938" lvl="3" defTabSz="685800">
              <a:lnSpc>
                <a:spcPct val="90000"/>
              </a:lnSpc>
              <a:spcBef>
                <a:spcPts val="600"/>
              </a:spcBef>
            </a:pPr>
            <a:r>
              <a:rPr lang="de-AT" sz="1400" dirty="0">
                <a:solidFill>
                  <a:srgbClr val="E7E6E6">
                    <a:lumMod val="50000"/>
                  </a:srgbClr>
                </a:solidFill>
              </a:rPr>
              <a:t>Lehrmaterial aus dem LL-Web:</a:t>
            </a:r>
          </a:p>
          <a:p>
            <a:pPr marL="179388" lvl="3" indent="-171450" defTabSz="685800">
              <a:lnSpc>
                <a:spcPct val="90000"/>
              </a:lnSpc>
              <a:buFont typeface="Wingdings" panose="05000000000000000000" pitchFamily="2" charset="2"/>
              <a:buChar char="ü"/>
            </a:pPr>
            <a:r>
              <a:rPr lang="de-AT" sz="1100" dirty="0">
                <a:solidFill>
                  <a:schemeClr val="bg1">
                    <a:lumMod val="50000"/>
                  </a:schemeClr>
                </a:solidFill>
                <a:hlinkClick r:id="rId6"/>
              </a:rPr>
              <a:t>https://goo.gl/KL73Pu</a:t>
            </a:r>
            <a:r>
              <a:rPr lang="de-AT" sz="1100" dirty="0">
                <a:solidFill>
                  <a:schemeClr val="bg1">
                    <a:lumMod val="50000"/>
                  </a:schemeClr>
                </a:solidFill>
              </a:rPr>
              <a:t> </a:t>
            </a:r>
          </a:p>
        </p:txBody>
      </p:sp>
      <p:sp>
        <p:nvSpPr>
          <p:cNvPr id="17" name="Rechteck: gefaltete Ecke 16">
            <a:extLst>
              <a:ext uri="{FF2B5EF4-FFF2-40B4-BE49-F238E27FC236}">
                <a16:creationId xmlns:a16="http://schemas.microsoft.com/office/drawing/2014/main" id="{FEA004A7-FE6C-4E18-8405-EA348F269FF1}"/>
              </a:ext>
            </a:extLst>
          </p:cNvPr>
          <p:cNvSpPr/>
          <p:nvPr/>
        </p:nvSpPr>
        <p:spPr>
          <a:xfrm>
            <a:off x="471488" y="4936225"/>
            <a:ext cx="2892198" cy="1904878"/>
          </a:xfrm>
          <a:prstGeom prst="foldedCorner">
            <a:avLst>
              <a:gd name="adj" fmla="val 0"/>
            </a:avLst>
          </a:prstGeom>
          <a:solidFill>
            <a:srgbClr val="E8F1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1200"/>
              </a:spcBef>
              <a:spcAft>
                <a:spcPts val="300"/>
              </a:spcAft>
            </a:pPr>
            <a:r>
              <a:rPr lang="de-AT" sz="1400" dirty="0">
                <a:solidFill>
                  <a:srgbClr val="E7E6E6">
                    <a:lumMod val="50000"/>
                  </a:srgbClr>
                </a:solidFill>
              </a:rPr>
              <a:t>Der Roboter soll sehen lernen</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Sichergehen, dass der Distanzsensor angeschlossen ist.</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Neue Befehle zum Programm hinzufügen (Distanzsensor) und Fehler korrigieren.</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Der Roboter soll vor Hindernissen anhalten.</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Welche Hindernisse gibt es in deiner Klasse?</a:t>
            </a:r>
          </a:p>
          <a:p>
            <a:pPr marL="179388" lvl="2" indent="-171450" defTabSz="685800">
              <a:lnSpc>
                <a:spcPct val="90000"/>
              </a:lnSpc>
              <a:buFont typeface="Wingdings" panose="05000000000000000000" pitchFamily="2" charset="2"/>
              <a:buChar char="ü"/>
            </a:pPr>
            <a:r>
              <a:rPr lang="de-AT" sz="1100" dirty="0">
                <a:solidFill>
                  <a:schemeClr val="bg2">
                    <a:lumMod val="50000"/>
                  </a:schemeClr>
                </a:solidFill>
              </a:rPr>
              <a:t>Präsentation und Feedback</a:t>
            </a:r>
          </a:p>
          <a:p>
            <a:pPr marL="7938" lvl="2" defTabSz="685800">
              <a:lnSpc>
                <a:spcPct val="90000"/>
              </a:lnSpc>
            </a:pPr>
            <a:r>
              <a:rPr lang="de-AT" sz="1100" b="1" dirty="0">
                <a:solidFill>
                  <a:schemeClr val="bg2">
                    <a:lumMod val="50000"/>
                  </a:schemeClr>
                </a:solidFill>
              </a:rPr>
              <a:t>Material</a:t>
            </a:r>
            <a:r>
              <a:rPr lang="de-AT" sz="1100" dirty="0">
                <a:solidFill>
                  <a:schemeClr val="bg2">
                    <a:lumMod val="50000"/>
                  </a:schemeClr>
                </a:solidFill>
              </a:rPr>
              <a:t>: Aufgabenkarte 2</a:t>
            </a:r>
          </a:p>
        </p:txBody>
      </p:sp>
      <p:sp>
        <p:nvSpPr>
          <p:cNvPr id="18" name="Rechteck: gefaltete Ecke 17">
            <a:extLst>
              <a:ext uri="{FF2B5EF4-FFF2-40B4-BE49-F238E27FC236}">
                <a16:creationId xmlns:a16="http://schemas.microsoft.com/office/drawing/2014/main" id="{6F2AE7F4-725C-4934-B906-92B7D8184578}"/>
              </a:ext>
            </a:extLst>
          </p:cNvPr>
          <p:cNvSpPr/>
          <p:nvPr/>
        </p:nvSpPr>
        <p:spPr>
          <a:xfrm>
            <a:off x="3515745" y="5947528"/>
            <a:ext cx="2892198" cy="2204178"/>
          </a:xfrm>
          <a:prstGeom prst="foldedCorner">
            <a:avLst>
              <a:gd name="adj" fmla="val 0"/>
            </a:avLst>
          </a:prstGeom>
          <a:solidFill>
            <a:srgbClr val="FAF0F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7938" lvl="3" defTabSz="685800">
              <a:lnSpc>
                <a:spcPct val="90000"/>
              </a:lnSpc>
              <a:spcBef>
                <a:spcPts val="600"/>
              </a:spcBef>
              <a:spcAft>
                <a:spcPts val="300"/>
              </a:spcAft>
            </a:pPr>
            <a:r>
              <a:rPr lang="de-AT" sz="1400" dirty="0">
                <a:solidFill>
                  <a:srgbClr val="E7E6E6">
                    <a:lumMod val="50000"/>
                  </a:srgbClr>
                </a:solidFill>
              </a:rPr>
              <a:t>NASA Mars-Missionen</a:t>
            </a:r>
          </a:p>
          <a:p>
            <a:pPr marL="171450" lvl="1" indent="-171450" defTabSz="685800">
              <a:lnSpc>
                <a:spcPct val="90000"/>
              </a:lnSpc>
              <a:buFont typeface="Wingdings" panose="05000000000000000000" pitchFamily="2" charset="2"/>
              <a:buChar char="ü"/>
            </a:pPr>
            <a:r>
              <a:rPr lang="de-AT" sz="1100" dirty="0">
                <a:solidFill>
                  <a:srgbClr val="E7E6E6">
                    <a:lumMod val="50000"/>
                  </a:srgbClr>
                </a:solidFill>
              </a:rPr>
              <a:t> Fotos der Mars-Missionen:</a:t>
            </a:r>
            <a:br>
              <a:rPr lang="de-AT" sz="1100" dirty="0">
                <a:solidFill>
                  <a:srgbClr val="E7E6E6">
                    <a:lumMod val="50000"/>
                  </a:srgbClr>
                </a:solidFill>
              </a:rPr>
            </a:br>
            <a:r>
              <a:rPr lang="de-AT" sz="1100" dirty="0">
                <a:solidFill>
                  <a:srgbClr val="E7E6E6">
                    <a:lumMod val="50000"/>
                  </a:srgbClr>
                </a:solidFill>
              </a:rPr>
              <a:t> </a:t>
            </a:r>
            <a:r>
              <a:rPr lang="de-AT" sz="1100" dirty="0">
                <a:solidFill>
                  <a:schemeClr val="bg1">
                    <a:lumMod val="50000"/>
                  </a:schemeClr>
                </a:solidFill>
                <a:hlinkClick r:id="rId7"/>
              </a:rPr>
              <a:t>https://goo.gl/2okuNT</a:t>
            </a:r>
            <a:br>
              <a:rPr lang="de-AT" sz="1100" dirty="0">
                <a:solidFill>
                  <a:schemeClr val="bg1">
                    <a:lumMod val="50000"/>
                  </a:schemeClr>
                </a:solidFill>
              </a:rPr>
            </a:br>
            <a:endParaRPr lang="de-AT" sz="1100" dirty="0">
              <a:solidFill>
                <a:schemeClr val="bg1">
                  <a:lumMod val="50000"/>
                </a:schemeClr>
              </a:solidFill>
            </a:endParaRPr>
          </a:p>
          <a:p>
            <a:pPr marL="171450" lvl="1" indent="-171450" defTabSz="685800">
              <a:lnSpc>
                <a:spcPct val="90000"/>
              </a:lnSpc>
              <a:buFont typeface="Wingdings" panose="05000000000000000000" pitchFamily="2" charset="2"/>
              <a:buChar char="ü"/>
            </a:pPr>
            <a:r>
              <a:rPr lang="de-AT" sz="1100" dirty="0">
                <a:solidFill>
                  <a:schemeClr val="bg1">
                    <a:lumMod val="50000"/>
                  </a:schemeClr>
                </a:solidFill>
              </a:rPr>
              <a:t>Informationsseite der NASA zu allen Marsmissionen:</a:t>
            </a:r>
            <a:br>
              <a:rPr lang="de-AT" sz="1100" dirty="0">
                <a:solidFill>
                  <a:schemeClr val="bg1">
                    <a:lumMod val="50000"/>
                  </a:schemeClr>
                </a:solidFill>
              </a:rPr>
            </a:br>
            <a:r>
              <a:rPr lang="de-AT" sz="1100" dirty="0">
                <a:solidFill>
                  <a:schemeClr val="bg1">
                    <a:lumMod val="50000"/>
                  </a:schemeClr>
                </a:solidFill>
                <a:hlinkClick r:id="rId8"/>
              </a:rPr>
              <a:t>https://goo.gl/kd11Q8</a:t>
            </a:r>
            <a:r>
              <a:rPr lang="de-AT" sz="1100" dirty="0">
                <a:solidFill>
                  <a:schemeClr val="bg1">
                    <a:lumMod val="50000"/>
                  </a:schemeClr>
                </a:solidFill>
              </a:rPr>
              <a:t> </a:t>
            </a:r>
          </a:p>
          <a:p>
            <a:pPr marL="171450" lvl="1" indent="-171450" defTabSz="685800">
              <a:lnSpc>
                <a:spcPct val="90000"/>
              </a:lnSpc>
              <a:spcBef>
                <a:spcPts val="600"/>
              </a:spcBef>
              <a:spcAft>
                <a:spcPts val="300"/>
              </a:spcAft>
              <a:buFont typeface="Wingdings" panose="05000000000000000000" pitchFamily="2" charset="2"/>
              <a:buChar char="ü"/>
            </a:pPr>
            <a:endParaRPr lang="de-AT" sz="1100" dirty="0">
              <a:solidFill>
                <a:srgbClr val="E7E6E6">
                  <a:lumMod val="50000"/>
                </a:srgbClr>
              </a:solidFill>
            </a:endParaRPr>
          </a:p>
          <a:p>
            <a:pPr marL="171450" lvl="1" indent="-171450" defTabSz="685800">
              <a:lnSpc>
                <a:spcPct val="90000"/>
              </a:lnSpc>
              <a:spcBef>
                <a:spcPts val="600"/>
              </a:spcBef>
              <a:spcAft>
                <a:spcPts val="300"/>
              </a:spcAft>
              <a:buFont typeface="Wingdings" panose="05000000000000000000" pitchFamily="2" charset="2"/>
              <a:buChar char="ü"/>
            </a:pPr>
            <a:endParaRPr lang="de-AT" sz="1100" dirty="0">
              <a:solidFill>
                <a:srgbClr val="E7E6E6">
                  <a:lumMod val="50000"/>
                </a:srgbClr>
              </a:solidFill>
            </a:endParaRPr>
          </a:p>
        </p:txBody>
      </p:sp>
      <p:sp>
        <p:nvSpPr>
          <p:cNvPr id="19" name="Rechteck: gefaltete Ecke 18">
            <a:extLst>
              <a:ext uri="{FF2B5EF4-FFF2-40B4-BE49-F238E27FC236}">
                <a16:creationId xmlns:a16="http://schemas.microsoft.com/office/drawing/2014/main" id="{880C66E3-FFE8-4548-B6C1-5220D1A0B257}"/>
              </a:ext>
            </a:extLst>
          </p:cNvPr>
          <p:cNvSpPr/>
          <p:nvPr/>
        </p:nvSpPr>
        <p:spPr>
          <a:xfrm>
            <a:off x="471488" y="6898820"/>
            <a:ext cx="2892198" cy="1252886"/>
          </a:xfrm>
          <a:prstGeom prst="foldedCorner">
            <a:avLst>
              <a:gd name="adj" fmla="val 0"/>
            </a:avLst>
          </a:prstGeom>
          <a:solidFill>
            <a:srgbClr val="E2EB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0" lvl="1" defTabSz="685800">
              <a:lnSpc>
                <a:spcPct val="90000"/>
              </a:lnSpc>
              <a:spcBef>
                <a:spcPts val="300"/>
              </a:spcBef>
              <a:spcAft>
                <a:spcPts val="300"/>
              </a:spcAft>
            </a:pPr>
            <a:r>
              <a:rPr lang="de-AT" sz="1400" dirty="0">
                <a:solidFill>
                  <a:srgbClr val="E7E6E6">
                    <a:lumMod val="50000"/>
                  </a:srgbClr>
                </a:solidFill>
              </a:rPr>
              <a:t>Nach dem Hindernis geht es weiter</a:t>
            </a:r>
          </a:p>
          <a:p>
            <a:pPr marL="179388" lvl="3" indent="-171450" defTabSz="685800">
              <a:lnSpc>
                <a:spcPct val="90000"/>
              </a:lnSpc>
              <a:buFont typeface="Wingdings" panose="05000000000000000000" pitchFamily="2" charset="2"/>
              <a:buChar char="ü"/>
            </a:pPr>
            <a:r>
              <a:rPr lang="de-AT" sz="1100" dirty="0">
                <a:solidFill>
                  <a:schemeClr val="bg2">
                    <a:lumMod val="50000"/>
                  </a:schemeClr>
                </a:solidFill>
              </a:rPr>
              <a:t>Einstieg: Landkarte vom Mars und Video</a:t>
            </a:r>
          </a:p>
          <a:p>
            <a:pPr marL="179388" lvl="3" indent="-171450" defTabSz="685800">
              <a:lnSpc>
                <a:spcPct val="90000"/>
              </a:lnSpc>
              <a:buFont typeface="Wingdings" panose="05000000000000000000" pitchFamily="2" charset="2"/>
              <a:buChar char="ü"/>
            </a:pPr>
            <a:r>
              <a:rPr lang="de-AT" sz="1100" dirty="0">
                <a:solidFill>
                  <a:schemeClr val="bg2">
                    <a:lumMod val="50000"/>
                  </a:schemeClr>
                </a:solidFill>
              </a:rPr>
              <a:t>Wenn das Hindernis verschwindet, soll der Roboter wieder weiterfahren.</a:t>
            </a:r>
          </a:p>
          <a:p>
            <a:pPr marL="179388" lvl="3" indent="-171450" defTabSz="685800">
              <a:lnSpc>
                <a:spcPct val="90000"/>
              </a:lnSpc>
              <a:buFont typeface="Wingdings" panose="05000000000000000000" pitchFamily="2" charset="2"/>
              <a:buChar char="ü"/>
            </a:pPr>
            <a:r>
              <a:rPr lang="de-AT" sz="1100" dirty="0">
                <a:solidFill>
                  <a:schemeClr val="bg2">
                    <a:lumMod val="50000"/>
                  </a:schemeClr>
                </a:solidFill>
              </a:rPr>
              <a:t>Programmierbefehle selbst anpassen</a:t>
            </a:r>
          </a:p>
          <a:p>
            <a:pPr marL="7938" lvl="3" defTabSz="685800">
              <a:lnSpc>
                <a:spcPct val="90000"/>
              </a:lnSpc>
            </a:pPr>
            <a:r>
              <a:rPr lang="de-AT" sz="1100" b="1" dirty="0">
                <a:solidFill>
                  <a:schemeClr val="bg2">
                    <a:lumMod val="50000"/>
                  </a:schemeClr>
                </a:solidFill>
              </a:rPr>
              <a:t>Material</a:t>
            </a:r>
            <a:r>
              <a:rPr lang="de-AT" sz="1100" dirty="0">
                <a:solidFill>
                  <a:schemeClr val="bg2">
                    <a:lumMod val="50000"/>
                  </a:schemeClr>
                </a:solidFill>
              </a:rPr>
              <a:t>: Aufgabenkarte 3</a:t>
            </a:r>
          </a:p>
        </p:txBody>
      </p:sp>
      <p:pic>
        <p:nvPicPr>
          <p:cNvPr id="22" name="Grafik 21" descr="Benutzer">
            <a:extLst>
              <a:ext uri="{FF2B5EF4-FFF2-40B4-BE49-F238E27FC236}">
                <a16:creationId xmlns:a16="http://schemas.microsoft.com/office/drawing/2014/main" id="{F83285ED-0323-4060-96E1-6D211E76916C}"/>
              </a:ext>
            </a:extLst>
          </p:cNvPr>
          <p:cNvPicPr/>
          <p:nvPr/>
        </p:nvPicPr>
        <p:blipFill>
          <a:blip r:embed="rId9">
            <a:extLst>
              <a:ext uri="{28A0092B-C50C-407E-A947-70E740481C1C}">
                <a14:useLocalDpi xmlns:a14="http://schemas.microsoft.com/office/drawing/2010/main" val="0"/>
              </a:ext>
            </a:extLst>
          </a:blip>
          <a:srcRect/>
          <a:stretch>
            <a:fillRect/>
          </a:stretch>
        </p:blipFill>
        <p:spPr bwMode="auto">
          <a:xfrm>
            <a:off x="562901" y="8317909"/>
            <a:ext cx="182245" cy="144145"/>
          </a:xfrm>
          <a:prstGeom prst="rect">
            <a:avLst/>
          </a:prstGeom>
          <a:noFill/>
          <a:ln>
            <a:noFill/>
          </a:ln>
        </p:spPr>
      </p:pic>
      <p:sp>
        <p:nvSpPr>
          <p:cNvPr id="23" name="Smiley 22">
            <a:extLst>
              <a:ext uri="{FF2B5EF4-FFF2-40B4-BE49-F238E27FC236}">
                <a16:creationId xmlns:a16="http://schemas.microsoft.com/office/drawing/2014/main" id="{7BC17753-7C8A-4EAF-AA42-BC653843E756}"/>
              </a:ext>
            </a:extLst>
          </p:cNvPr>
          <p:cNvSpPr/>
          <p:nvPr/>
        </p:nvSpPr>
        <p:spPr>
          <a:xfrm>
            <a:off x="551115" y="4692591"/>
            <a:ext cx="144586" cy="146010"/>
          </a:xfrm>
          <a:prstGeom prst="smileyFace">
            <a:avLst/>
          </a:prstGeom>
          <a:solidFill>
            <a:srgbClr val="6FA93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24" name="Smiley 23">
            <a:extLst>
              <a:ext uri="{FF2B5EF4-FFF2-40B4-BE49-F238E27FC236}">
                <a16:creationId xmlns:a16="http://schemas.microsoft.com/office/drawing/2014/main" id="{518D391A-F1D5-4CFD-9C2B-E2C6F32DAFD2}"/>
              </a:ext>
            </a:extLst>
          </p:cNvPr>
          <p:cNvSpPr/>
          <p:nvPr/>
        </p:nvSpPr>
        <p:spPr>
          <a:xfrm>
            <a:off x="1088503" y="4696046"/>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000000"/>
              </a:solidFill>
              <a:latin typeface="Corbel" panose="020B0503020204020204"/>
            </a:endParaRPr>
          </a:p>
        </p:txBody>
      </p:sp>
      <p:sp>
        <p:nvSpPr>
          <p:cNvPr id="25" name="Smiley 24">
            <a:extLst>
              <a:ext uri="{FF2B5EF4-FFF2-40B4-BE49-F238E27FC236}">
                <a16:creationId xmlns:a16="http://schemas.microsoft.com/office/drawing/2014/main" id="{B829B447-0719-495E-AEFE-8FFD6C2CB3CF}"/>
              </a:ext>
            </a:extLst>
          </p:cNvPr>
          <p:cNvSpPr/>
          <p:nvPr/>
        </p:nvSpPr>
        <p:spPr>
          <a:xfrm>
            <a:off x="819809" y="4692591"/>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000000"/>
              </a:solidFill>
              <a:latin typeface="Corbel" panose="020B0503020204020204"/>
            </a:endParaRPr>
          </a:p>
        </p:txBody>
      </p:sp>
      <p:sp>
        <p:nvSpPr>
          <p:cNvPr id="26" name="Smiley 25">
            <a:extLst>
              <a:ext uri="{FF2B5EF4-FFF2-40B4-BE49-F238E27FC236}">
                <a16:creationId xmlns:a16="http://schemas.microsoft.com/office/drawing/2014/main" id="{18AB9CFD-354F-4537-AAE1-AA7529755824}"/>
              </a:ext>
            </a:extLst>
          </p:cNvPr>
          <p:cNvSpPr/>
          <p:nvPr/>
        </p:nvSpPr>
        <p:spPr>
          <a:xfrm>
            <a:off x="551116" y="6643790"/>
            <a:ext cx="144586" cy="146010"/>
          </a:xfrm>
          <a:prstGeom prst="smileyFace">
            <a:avLst/>
          </a:prstGeom>
          <a:solidFill>
            <a:srgbClr val="6FA93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27" name="Smiley 26">
            <a:extLst>
              <a:ext uri="{FF2B5EF4-FFF2-40B4-BE49-F238E27FC236}">
                <a16:creationId xmlns:a16="http://schemas.microsoft.com/office/drawing/2014/main" id="{FC20DCB9-E15F-4EF1-AAA9-496FFFAF36E2}"/>
              </a:ext>
            </a:extLst>
          </p:cNvPr>
          <p:cNvSpPr/>
          <p:nvPr/>
        </p:nvSpPr>
        <p:spPr>
          <a:xfrm>
            <a:off x="1088503" y="6644564"/>
            <a:ext cx="144586" cy="145494"/>
          </a:xfrm>
          <a:prstGeom prst="smileyFace">
            <a:avLst/>
          </a:prstGeom>
          <a:solidFill>
            <a:srgbClr val="FFFFFF"/>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000000"/>
              </a:solidFill>
              <a:latin typeface="Corbel" panose="020B0503020204020204"/>
            </a:endParaRPr>
          </a:p>
        </p:txBody>
      </p:sp>
      <p:sp>
        <p:nvSpPr>
          <p:cNvPr id="28" name="Smiley 27">
            <a:extLst>
              <a:ext uri="{FF2B5EF4-FFF2-40B4-BE49-F238E27FC236}">
                <a16:creationId xmlns:a16="http://schemas.microsoft.com/office/drawing/2014/main" id="{16A000A8-4197-4295-9DAC-757976B82FFE}"/>
              </a:ext>
            </a:extLst>
          </p:cNvPr>
          <p:cNvSpPr/>
          <p:nvPr/>
        </p:nvSpPr>
        <p:spPr>
          <a:xfrm>
            <a:off x="819809" y="6643790"/>
            <a:ext cx="144586" cy="146010"/>
          </a:xfrm>
          <a:prstGeom prst="smileyFace">
            <a:avLst/>
          </a:prstGeom>
          <a:solidFill>
            <a:srgbClr val="6FA93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37" name="Smiley 36">
            <a:extLst>
              <a:ext uri="{FF2B5EF4-FFF2-40B4-BE49-F238E27FC236}">
                <a16:creationId xmlns:a16="http://schemas.microsoft.com/office/drawing/2014/main" id="{D56C8932-5E21-4044-B7F3-C28747926ED2}"/>
              </a:ext>
            </a:extLst>
          </p:cNvPr>
          <p:cNvSpPr/>
          <p:nvPr/>
        </p:nvSpPr>
        <p:spPr>
          <a:xfrm>
            <a:off x="551115" y="7969681"/>
            <a:ext cx="144586" cy="146010"/>
          </a:xfrm>
          <a:prstGeom prst="smileyFace">
            <a:avLst/>
          </a:prstGeom>
          <a:solidFill>
            <a:srgbClr val="6FA93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38" name="Smiley 37">
            <a:extLst>
              <a:ext uri="{FF2B5EF4-FFF2-40B4-BE49-F238E27FC236}">
                <a16:creationId xmlns:a16="http://schemas.microsoft.com/office/drawing/2014/main" id="{E88FC7B6-9D40-45B9-88CD-218ACE3C3869}"/>
              </a:ext>
            </a:extLst>
          </p:cNvPr>
          <p:cNvSpPr/>
          <p:nvPr/>
        </p:nvSpPr>
        <p:spPr>
          <a:xfrm>
            <a:off x="829759" y="7969681"/>
            <a:ext cx="144586" cy="146010"/>
          </a:xfrm>
          <a:prstGeom prst="smileyFace">
            <a:avLst/>
          </a:prstGeom>
          <a:solidFill>
            <a:srgbClr val="6FA93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39" name="Smiley 38">
            <a:extLst>
              <a:ext uri="{FF2B5EF4-FFF2-40B4-BE49-F238E27FC236}">
                <a16:creationId xmlns:a16="http://schemas.microsoft.com/office/drawing/2014/main" id="{9809F9A9-840E-4728-8C62-C56BE5A22783}"/>
              </a:ext>
            </a:extLst>
          </p:cNvPr>
          <p:cNvSpPr/>
          <p:nvPr/>
        </p:nvSpPr>
        <p:spPr>
          <a:xfrm>
            <a:off x="1088502" y="7969681"/>
            <a:ext cx="144586" cy="146010"/>
          </a:xfrm>
          <a:prstGeom prst="smileyFace">
            <a:avLst/>
          </a:prstGeom>
          <a:solidFill>
            <a:srgbClr val="6FA931"/>
          </a:solidFill>
          <a:ln w="12700" cap="flat" cmpd="sng" algn="ctr">
            <a:solidFill>
              <a:schemeClr val="bg2">
                <a:lumMod val="50000"/>
              </a:schemeClr>
            </a:solidFill>
            <a:prstDash val="solid"/>
          </a:ln>
          <a:effectLst/>
        </p:spPr>
        <p:txBody>
          <a:bodyPr rot="0" spcFirstLastPara="0" vert="horz" wrap="square" lIns="74295" tIns="37148" rIns="74295" bIns="37148" numCol="1" spcCol="0" rtlCol="0" fromWordArt="0" anchor="ctr" anchorCtr="0" forceAA="0" compatLnSpc="1">
            <a:prstTxWarp prst="textNoShape">
              <a:avLst/>
            </a:prstTxWarp>
            <a:noAutofit/>
          </a:bodyPr>
          <a:lstStyle/>
          <a:p>
            <a:pPr defTabSz="742950"/>
            <a:endParaRPr lang="de-AT" sz="1463" kern="0">
              <a:solidFill>
                <a:srgbClr val="FFFFFF"/>
              </a:solidFill>
              <a:latin typeface="Corbel" panose="020B0503020204020204"/>
            </a:endParaRPr>
          </a:p>
        </p:txBody>
      </p:sp>
      <p:sp>
        <p:nvSpPr>
          <p:cNvPr id="29" name="Foliennummernplatzhalter 1">
            <a:extLst>
              <a:ext uri="{FF2B5EF4-FFF2-40B4-BE49-F238E27FC236}">
                <a16:creationId xmlns:a16="http://schemas.microsoft.com/office/drawing/2014/main" id="{59BD0440-ADC3-4060-9DC7-030CECFAC80F}"/>
              </a:ext>
            </a:extLst>
          </p:cNvPr>
          <p:cNvSpPr>
            <a:spLocks noGrp="1"/>
          </p:cNvSpPr>
          <p:nvPr>
            <p:ph type="sldNum" sz="quarter" idx="4"/>
          </p:nvPr>
        </p:nvSpPr>
        <p:spPr>
          <a:xfrm>
            <a:off x="5570621" y="9423400"/>
            <a:ext cx="815892" cy="206162"/>
          </a:xfrm>
        </p:spPr>
        <p:txBody>
          <a:bodyPr/>
          <a:lstStyle/>
          <a:p>
            <a:fld id="{D339C3D5-FAB0-4FCA-8A0E-103AD83818A5}" type="slidenum">
              <a:rPr lang="de-AT" smtClean="0"/>
              <a:pPr/>
              <a:t>3</a:t>
            </a:fld>
            <a:endParaRPr lang="de-AT" dirty="0"/>
          </a:p>
        </p:txBody>
      </p:sp>
    </p:spTree>
    <p:extLst>
      <p:ext uri="{BB962C8B-B14F-4D97-AF65-F5344CB8AC3E}">
        <p14:creationId xmlns:p14="http://schemas.microsoft.com/office/powerpoint/2010/main" val="17805934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el 11">
            <a:extLst>
              <a:ext uri="{FF2B5EF4-FFF2-40B4-BE49-F238E27FC236}">
                <a16:creationId xmlns:a16="http://schemas.microsoft.com/office/drawing/2014/main" id="{9223763A-E675-402B-9911-22B4E8F44179}"/>
              </a:ext>
            </a:extLst>
          </p:cNvPr>
          <p:cNvSpPr>
            <a:spLocks noGrp="1"/>
          </p:cNvSpPr>
          <p:nvPr>
            <p:ph type="title"/>
          </p:nvPr>
        </p:nvSpPr>
        <p:spPr/>
        <p:txBody>
          <a:bodyPr/>
          <a:lstStyle/>
          <a:p>
            <a:r>
              <a:rPr lang="de-AT" dirty="0" err="1"/>
              <a:t>WeDo</a:t>
            </a:r>
            <a:r>
              <a:rPr lang="de-AT" dirty="0"/>
              <a:t> Lehr - </a:t>
            </a:r>
            <a:r>
              <a:rPr lang="de-AT" dirty="0" err="1"/>
              <a:t>Lernpfad</a:t>
            </a:r>
            <a:endParaRPr lang="de-AT" dirty="0"/>
          </a:p>
        </p:txBody>
      </p:sp>
      <p:graphicFrame>
        <p:nvGraphicFramePr>
          <p:cNvPr id="5" name="Tabelle 4">
            <a:extLst>
              <a:ext uri="{FF2B5EF4-FFF2-40B4-BE49-F238E27FC236}">
                <a16:creationId xmlns:a16="http://schemas.microsoft.com/office/drawing/2014/main" id="{767E5EFC-1F5D-4707-AE43-3E7C89498CE9}"/>
              </a:ext>
            </a:extLst>
          </p:cNvPr>
          <p:cNvGraphicFramePr>
            <a:graphicFrameLocks noGrp="1"/>
          </p:cNvGraphicFramePr>
          <p:nvPr>
            <p:extLst>
              <p:ext uri="{D42A27DB-BD31-4B8C-83A1-F6EECF244321}">
                <p14:modId xmlns:p14="http://schemas.microsoft.com/office/powerpoint/2010/main" val="3062303858"/>
              </p:ext>
            </p:extLst>
          </p:nvPr>
        </p:nvGraphicFramePr>
        <p:xfrm>
          <a:off x="316653" y="1723312"/>
          <a:ext cx="6236548" cy="7647531"/>
        </p:xfrm>
        <a:graphic>
          <a:graphicData uri="http://schemas.openxmlformats.org/drawingml/2006/table">
            <a:tbl>
              <a:tblPr firstRow="1" firstCol="1" bandRow="1">
                <a:tableStyleId>{93296810-A885-4BE3-A3E7-6D5BEEA58F35}</a:tableStyleId>
              </a:tblPr>
              <a:tblGrid>
                <a:gridCol w="1029690">
                  <a:extLst>
                    <a:ext uri="{9D8B030D-6E8A-4147-A177-3AD203B41FA5}">
                      <a16:colId xmlns:a16="http://schemas.microsoft.com/office/drawing/2014/main" val="453207136"/>
                    </a:ext>
                  </a:extLst>
                </a:gridCol>
                <a:gridCol w="403538">
                  <a:extLst>
                    <a:ext uri="{9D8B030D-6E8A-4147-A177-3AD203B41FA5}">
                      <a16:colId xmlns:a16="http://schemas.microsoft.com/office/drawing/2014/main" val="4218453584"/>
                    </a:ext>
                  </a:extLst>
                </a:gridCol>
                <a:gridCol w="1652812">
                  <a:extLst>
                    <a:ext uri="{9D8B030D-6E8A-4147-A177-3AD203B41FA5}">
                      <a16:colId xmlns:a16="http://schemas.microsoft.com/office/drawing/2014/main" val="2027485020"/>
                    </a:ext>
                  </a:extLst>
                </a:gridCol>
                <a:gridCol w="817498">
                  <a:extLst>
                    <a:ext uri="{9D8B030D-6E8A-4147-A177-3AD203B41FA5}">
                      <a16:colId xmlns:a16="http://schemas.microsoft.com/office/drawing/2014/main" val="3983695706"/>
                    </a:ext>
                  </a:extLst>
                </a:gridCol>
                <a:gridCol w="1385119">
                  <a:extLst>
                    <a:ext uri="{9D8B030D-6E8A-4147-A177-3AD203B41FA5}">
                      <a16:colId xmlns:a16="http://schemas.microsoft.com/office/drawing/2014/main" val="2959954465"/>
                    </a:ext>
                  </a:extLst>
                </a:gridCol>
                <a:gridCol w="947891">
                  <a:extLst>
                    <a:ext uri="{9D8B030D-6E8A-4147-A177-3AD203B41FA5}">
                      <a16:colId xmlns:a16="http://schemas.microsoft.com/office/drawing/2014/main" val="1317791140"/>
                    </a:ext>
                  </a:extLst>
                </a:gridCol>
              </a:tblGrid>
              <a:tr h="281927">
                <a:tc>
                  <a:txBody>
                    <a:bodyPr/>
                    <a:lstStyle/>
                    <a:p>
                      <a:pPr>
                        <a:lnSpc>
                          <a:spcPct val="107000"/>
                        </a:lnSpc>
                        <a:spcAft>
                          <a:spcPts val="0"/>
                        </a:spcAft>
                      </a:pPr>
                      <a:r>
                        <a:rPr lang="de-AT" sz="900" dirty="0">
                          <a:effectLst/>
                        </a:rPr>
                        <a:t>Phasen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Zeit </a:t>
                      </a:r>
                    </a:p>
                    <a:p>
                      <a:pPr>
                        <a:lnSpc>
                          <a:spcPct val="107000"/>
                        </a:lnSpc>
                        <a:spcAft>
                          <a:spcPts val="0"/>
                        </a:spcAft>
                      </a:pPr>
                      <a:r>
                        <a:rPr lang="de-AT" sz="900" dirty="0">
                          <a:effectLst/>
                        </a:rPr>
                        <a:t>in min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Anregungen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Interaktion</a:t>
                      </a:r>
                    </a:p>
                  </a:txBody>
                  <a:tcPr marL="42284" marR="42284" marT="0" marB="0"/>
                </a:tc>
                <a:tc>
                  <a:txBody>
                    <a:bodyPr/>
                    <a:lstStyle/>
                    <a:p>
                      <a:pPr>
                        <a:lnSpc>
                          <a:spcPct val="107000"/>
                        </a:lnSpc>
                        <a:spcAft>
                          <a:spcPts val="0"/>
                        </a:spcAft>
                      </a:pPr>
                      <a:r>
                        <a:rPr lang="de-AT" sz="900">
                          <a:effectLst/>
                        </a:rPr>
                        <a:t>Material</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Computational </a:t>
                      </a:r>
                      <a:r>
                        <a:rPr lang="de-AT" sz="900" dirty="0" err="1">
                          <a:effectLst/>
                        </a:rPr>
                        <a:t>Thinking</a:t>
                      </a:r>
                      <a:r>
                        <a:rPr lang="de-AT" sz="900" dirty="0">
                          <a:effectLst/>
                        </a:rPr>
                        <a:t> Phasen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2119312176"/>
                  </a:ext>
                </a:extLst>
              </a:tr>
              <a:tr h="620883">
                <a:tc>
                  <a:txBody>
                    <a:bodyPr/>
                    <a:lstStyle/>
                    <a:p>
                      <a:pPr>
                        <a:lnSpc>
                          <a:spcPct val="107000"/>
                        </a:lnSpc>
                        <a:spcAft>
                          <a:spcPts val="0"/>
                        </a:spcAft>
                      </a:pPr>
                      <a:r>
                        <a:rPr lang="de-AT" sz="900">
                          <a:effectLst/>
                        </a:rPr>
                        <a:t>Vorbereitung</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20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Vgl. Lehrangebot Blatt</a:t>
                      </a:r>
                    </a:p>
                    <a:p>
                      <a:pPr>
                        <a:lnSpc>
                          <a:spcPct val="107000"/>
                        </a:lnSpc>
                        <a:spcAft>
                          <a:spcPts val="0"/>
                        </a:spcAft>
                      </a:pPr>
                      <a:r>
                        <a:rPr lang="de-AT" sz="900" dirty="0">
                          <a:effectLst/>
                        </a:rPr>
                        <a:t>6 WeDo Kästen</a:t>
                      </a:r>
                    </a:p>
                    <a:p>
                      <a:pPr>
                        <a:lnSpc>
                          <a:spcPct val="107000"/>
                        </a:lnSpc>
                        <a:spcAft>
                          <a:spcPts val="0"/>
                        </a:spcAft>
                      </a:pPr>
                      <a:r>
                        <a:rPr lang="de-AT" sz="900" dirty="0">
                          <a:effectLst/>
                        </a:rPr>
                        <a:t>6 iPads aufladen</a:t>
                      </a:r>
                    </a:p>
                    <a:p>
                      <a:pPr>
                        <a:lnSpc>
                          <a:spcPct val="107000"/>
                        </a:lnSpc>
                        <a:spcAft>
                          <a:spcPts val="0"/>
                        </a:spcAft>
                      </a:pPr>
                      <a:r>
                        <a:rPr lang="de-AT" sz="900" dirty="0" err="1">
                          <a:effectLst/>
                        </a:rPr>
                        <a:t>Smarthubs</a:t>
                      </a:r>
                      <a:r>
                        <a:rPr lang="de-AT" sz="900" dirty="0">
                          <a:effectLst/>
                        </a:rPr>
                        <a:t> aufladen</a:t>
                      </a:r>
                    </a:p>
                  </a:txBody>
                  <a:tcPr marL="42284" marR="42284" marT="0" marB="0"/>
                </a:tc>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3324222887"/>
                  </a:ext>
                </a:extLst>
              </a:tr>
              <a:tr h="785446">
                <a:tc>
                  <a:txBody>
                    <a:bodyPr/>
                    <a:lstStyle/>
                    <a:p>
                      <a:pPr>
                        <a:lnSpc>
                          <a:spcPct val="107000"/>
                        </a:lnSpc>
                        <a:spcAft>
                          <a:spcPts val="0"/>
                        </a:spcAft>
                      </a:pPr>
                      <a:r>
                        <a:rPr lang="de-AT" sz="900">
                          <a:effectLst/>
                        </a:rPr>
                        <a:t>Erforschungsphase</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10-20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marL="0" algn="l" defTabSz="685800" rtl="0" eaLnBrk="1" latinLnBrk="0" hangingPunct="1">
                        <a:lnSpc>
                          <a:spcPct val="107000"/>
                        </a:lnSpc>
                        <a:spcAft>
                          <a:spcPts val="0"/>
                        </a:spcAft>
                      </a:pPr>
                      <a:r>
                        <a:rPr lang="de-AT" sz="800" kern="1200" dirty="0">
                          <a:solidFill>
                            <a:schemeClr val="dk1"/>
                          </a:solidFill>
                          <a:effectLst/>
                          <a:latin typeface="+mn-lt"/>
                          <a:ea typeface="+mn-ea"/>
                          <a:cs typeface="+mn-cs"/>
                        </a:rPr>
                        <a:t>B</a:t>
                      </a:r>
                      <a:r>
                        <a:rPr lang="de-AT" sz="900" kern="1200" dirty="0">
                          <a:solidFill>
                            <a:schemeClr val="dk1"/>
                          </a:solidFill>
                          <a:effectLst/>
                          <a:latin typeface="+mn-lt"/>
                          <a:ea typeface="+mn-ea"/>
                          <a:cs typeface="+mn-cs"/>
                        </a:rPr>
                        <a:t>esprechen Sie mit den </a:t>
                      </a:r>
                      <a:r>
                        <a:rPr lang="de-AT" sz="900" kern="1200" dirty="0" err="1">
                          <a:solidFill>
                            <a:schemeClr val="dk1"/>
                          </a:solidFill>
                          <a:effectLst/>
                          <a:latin typeface="+mn-lt"/>
                          <a:ea typeface="+mn-ea"/>
                          <a:cs typeface="+mn-cs"/>
                        </a:rPr>
                        <a:t>SuS</a:t>
                      </a:r>
                      <a:r>
                        <a:rPr lang="de-AT" sz="900" kern="1200" dirty="0">
                          <a:solidFill>
                            <a:schemeClr val="dk1"/>
                          </a:solidFill>
                          <a:effectLst/>
                          <a:latin typeface="+mn-lt"/>
                          <a:ea typeface="+mn-ea"/>
                          <a:cs typeface="+mn-cs"/>
                        </a:rPr>
                        <a:t>,</a:t>
                      </a:r>
                      <a:r>
                        <a:rPr lang="de-AT" sz="900" kern="1200" baseline="0" dirty="0">
                          <a:solidFill>
                            <a:schemeClr val="dk1"/>
                          </a:solidFill>
                          <a:effectLst/>
                          <a:latin typeface="+mn-lt"/>
                          <a:ea typeface="+mn-ea"/>
                          <a:cs typeface="+mn-cs"/>
                        </a:rPr>
                        <a:t> was sie über das Sonnensystem schon wissen und diskutieren Sie, was ein Roboter können muss, der den Mars erkundet.</a:t>
                      </a:r>
                      <a:endParaRPr lang="de-AT" sz="900" kern="1200" dirty="0">
                        <a:solidFill>
                          <a:schemeClr val="dk1"/>
                        </a:solidFill>
                        <a:effectLst/>
                        <a:latin typeface="+mn-lt"/>
                        <a:ea typeface="+mn-ea"/>
                        <a:cs typeface="+mn-cs"/>
                      </a:endParaRPr>
                    </a:p>
                  </a:txBody>
                  <a:tcPr marL="42284" marR="42284" marT="0" marB="0"/>
                </a:tc>
                <a:tc>
                  <a:txBody>
                    <a:bodyPr/>
                    <a:lstStyle/>
                    <a:p>
                      <a:pPr algn="l">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Plenum</a:t>
                      </a:r>
                    </a:p>
                    <a:p>
                      <a:pPr algn="l">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(Sitzkreis)</a:t>
                      </a:r>
                    </a:p>
                  </a:txBody>
                  <a:tcPr marL="42284" marR="42284" marT="0" marB="0"/>
                </a:tc>
                <a:tc>
                  <a:txBody>
                    <a:bodyPr/>
                    <a:lstStyle/>
                    <a:p>
                      <a:pPr marL="0" marR="0" indent="0" algn="l" defTabSz="685800" rtl="0" eaLnBrk="1" fontAlgn="auto" latinLnBrk="0" hangingPunct="1">
                        <a:lnSpc>
                          <a:spcPct val="107000"/>
                        </a:lnSpc>
                        <a:spcBef>
                          <a:spcPts val="0"/>
                        </a:spcBef>
                        <a:spcAft>
                          <a:spcPts val="0"/>
                        </a:spcAft>
                        <a:buClrTx/>
                        <a:buSzTx/>
                        <a:buFontTx/>
                        <a:buNone/>
                        <a:tabLst/>
                        <a:defRPr/>
                      </a:pPr>
                      <a:r>
                        <a:rPr lang="de-AT" sz="900" dirty="0">
                          <a:effectLst/>
                        </a:rPr>
                        <a:t>Video </a:t>
                      </a:r>
                      <a:r>
                        <a:rPr lang="de-AT" sz="900" kern="1200" baseline="0" dirty="0">
                          <a:solidFill>
                            <a:schemeClr val="dk1"/>
                          </a:solidFill>
                          <a:effectLst/>
                          <a:latin typeface="+mn-lt"/>
                          <a:ea typeface="+mn-ea"/>
                          <a:cs typeface="+mn-cs"/>
                        </a:rPr>
                        <a:t>„</a:t>
                      </a:r>
                      <a:r>
                        <a:rPr lang="de-AT" sz="900" kern="1200" baseline="0" dirty="0" err="1">
                          <a:solidFill>
                            <a:schemeClr val="dk1"/>
                          </a:solidFill>
                          <a:effectLst/>
                          <a:latin typeface="+mn-lt"/>
                          <a:ea typeface="+mn-ea"/>
                          <a:cs typeface="+mn-cs"/>
                        </a:rPr>
                        <a:t>Five</a:t>
                      </a:r>
                      <a:r>
                        <a:rPr lang="de-AT" sz="900" kern="1200" baseline="0" dirty="0">
                          <a:solidFill>
                            <a:schemeClr val="dk1"/>
                          </a:solidFill>
                          <a:effectLst/>
                          <a:latin typeface="+mn-lt"/>
                          <a:ea typeface="+mn-ea"/>
                          <a:cs typeface="+mn-cs"/>
                        </a:rPr>
                        <a:t> </a:t>
                      </a:r>
                      <a:r>
                        <a:rPr lang="de-AT" sz="900" kern="1200" baseline="0" dirty="0" err="1">
                          <a:solidFill>
                            <a:schemeClr val="dk1"/>
                          </a:solidFill>
                          <a:effectLst/>
                          <a:latin typeface="+mn-lt"/>
                          <a:ea typeface="+mn-ea"/>
                          <a:cs typeface="+mn-cs"/>
                        </a:rPr>
                        <a:t>Years</a:t>
                      </a:r>
                      <a:r>
                        <a:rPr lang="de-AT" sz="900" kern="1200" baseline="0" dirty="0">
                          <a:solidFill>
                            <a:schemeClr val="dk1"/>
                          </a:solidFill>
                          <a:effectLst/>
                          <a:latin typeface="+mn-lt"/>
                          <a:ea typeface="+mn-ea"/>
                          <a:cs typeface="+mn-cs"/>
                        </a:rPr>
                        <a:t> </a:t>
                      </a:r>
                      <a:r>
                        <a:rPr lang="de-AT" sz="900" kern="1200" baseline="0" dirty="0" err="1">
                          <a:solidFill>
                            <a:schemeClr val="dk1"/>
                          </a:solidFill>
                          <a:effectLst/>
                          <a:latin typeface="+mn-lt"/>
                          <a:ea typeface="+mn-ea"/>
                          <a:cs typeface="+mn-cs"/>
                        </a:rPr>
                        <a:t>of</a:t>
                      </a:r>
                      <a:r>
                        <a:rPr lang="de-AT" sz="900" kern="1200" baseline="0" dirty="0">
                          <a:solidFill>
                            <a:schemeClr val="dk1"/>
                          </a:solidFill>
                          <a:effectLst/>
                          <a:latin typeface="+mn-lt"/>
                          <a:ea typeface="+mn-ea"/>
                          <a:cs typeface="+mn-cs"/>
                        </a:rPr>
                        <a:t> Discovery“</a:t>
                      </a:r>
                      <a:endParaRPr lang="de-AT" sz="900" kern="1200" dirty="0">
                        <a:solidFill>
                          <a:schemeClr val="dk1"/>
                        </a:solidFill>
                        <a:effectLst/>
                        <a:latin typeface="+mn-lt"/>
                        <a:ea typeface="+mn-ea"/>
                        <a:cs typeface="+mn-cs"/>
                      </a:endParaRPr>
                    </a:p>
                    <a:p>
                      <a:pPr>
                        <a:lnSpc>
                          <a:spcPct val="107000"/>
                        </a:lnSpc>
                        <a:spcAft>
                          <a:spcPts val="0"/>
                        </a:spcAft>
                      </a:pPr>
                      <a:endParaRPr lang="de-AT" sz="900" dirty="0">
                        <a:effectLst/>
                      </a:endParaRPr>
                    </a:p>
                    <a:p>
                      <a:pPr>
                        <a:lnSpc>
                          <a:spcPct val="107000"/>
                        </a:lnSpc>
                        <a:spcAft>
                          <a:spcPts val="0"/>
                        </a:spcAft>
                      </a:pPr>
                      <a:r>
                        <a:rPr lang="de-AT" sz="900" dirty="0" err="1">
                          <a:effectLst/>
                        </a:rPr>
                        <a:t>Padlet</a:t>
                      </a:r>
                      <a:r>
                        <a:rPr lang="de-AT" sz="900" dirty="0">
                          <a:effectLst/>
                        </a:rPr>
                        <a:t> Pinnwand</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b="1" dirty="0">
                          <a:effectLst/>
                        </a:rPr>
                        <a:t>Zerlegen </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3857681499"/>
                  </a:ext>
                </a:extLst>
              </a:tr>
              <a:tr h="658766">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r>
                        <a:rPr lang="de-AT" sz="900" dirty="0"/>
                        <a:t>Erforschen Sie anhand der Landkarte vom Mars und des Videos, auf welche Hindernisse ein </a:t>
                      </a:r>
                      <a:r>
                        <a:rPr lang="de-AT" sz="900" dirty="0" err="1"/>
                        <a:t>Marsrover</a:t>
                      </a:r>
                      <a:r>
                        <a:rPr lang="de-AT" sz="900" dirty="0"/>
                        <a:t> stoßen könnte und wie er ausweichen kann</a:t>
                      </a:r>
                    </a:p>
                  </a:txBody>
                  <a:tcPr marL="42284" marR="42284" marT="0" marB="0"/>
                </a:tc>
                <a:tc>
                  <a:txBody>
                    <a:bodyPr/>
                    <a:lstStyle/>
                    <a:p>
                      <a:pPr algn="l">
                        <a:lnSpc>
                          <a:spcPct val="107000"/>
                        </a:lnSpc>
                        <a:spcAft>
                          <a:spcPts val="0"/>
                        </a:spcAft>
                      </a:pP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Video</a:t>
                      </a:r>
                      <a:br>
                        <a:rPr lang="de-AT" sz="900" dirty="0">
                          <a:effectLst/>
                        </a:rPr>
                      </a:br>
                      <a:r>
                        <a:rPr lang="de-AT" sz="900" dirty="0">
                          <a:effectLst/>
                        </a:rPr>
                        <a:t>Landkarte</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b="1" dirty="0">
                          <a:effectLst/>
                        </a:rPr>
                        <a:t>Muster entdecken</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1406951174"/>
                  </a:ext>
                </a:extLst>
              </a:tr>
              <a:tr h="563855">
                <a:tc>
                  <a:txBody>
                    <a:bodyPr/>
                    <a:lstStyle/>
                    <a:p>
                      <a:pPr>
                        <a:lnSpc>
                          <a:spcPct val="107000"/>
                        </a:lnSpc>
                        <a:spcAft>
                          <a:spcPts val="0"/>
                        </a:spcAft>
                      </a:pPr>
                      <a:r>
                        <a:rPr lang="de-AT" sz="900" dirty="0">
                          <a:effectLst/>
                        </a:rPr>
                        <a:t>Entwicklungsphase</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45</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Geben Sie den Schüler*innen Zeit das Modell zu verstehen und die Lösungsschritte zu planen.</a:t>
                      </a:r>
                    </a:p>
                  </a:txBody>
                  <a:tcPr marL="42284" marR="42284" marT="0" marB="0"/>
                </a:tc>
                <a:tc>
                  <a:txBody>
                    <a:bodyPr/>
                    <a:lstStyle/>
                    <a:p>
                      <a:pPr algn="l">
                        <a:lnSpc>
                          <a:spcPct val="107000"/>
                        </a:lnSpc>
                        <a:spcAft>
                          <a:spcPts val="0"/>
                        </a:spcAft>
                      </a:pPr>
                      <a:r>
                        <a:rPr lang="de-AT" sz="900" dirty="0">
                          <a:effectLst/>
                        </a:rPr>
                        <a:t>1 </a:t>
                      </a:r>
                      <a:r>
                        <a:rPr lang="de-AT" sz="900" dirty="0" err="1">
                          <a:effectLst/>
                        </a:rPr>
                        <a:t>WeDo</a:t>
                      </a:r>
                      <a:r>
                        <a:rPr lang="de-AT" sz="900" dirty="0">
                          <a:effectLst/>
                        </a:rPr>
                        <a:t> Kasten für 2 </a:t>
                      </a:r>
                      <a:r>
                        <a:rPr lang="de-AT" sz="900" dirty="0" err="1">
                          <a:effectLst/>
                        </a:rPr>
                        <a:t>SuS</a:t>
                      </a:r>
                      <a:r>
                        <a:rPr lang="de-AT" sz="900" dirty="0">
                          <a:effectLst/>
                        </a:rPr>
                        <a:t> (PA)</a:t>
                      </a:r>
                    </a:p>
                    <a:p>
                      <a:pPr algn="l">
                        <a:lnSpc>
                          <a:spcPct val="107000"/>
                        </a:lnSpc>
                        <a:spcAft>
                          <a:spcPts val="0"/>
                        </a:spcAft>
                      </a:pPr>
                      <a:r>
                        <a:rPr lang="de-AT" sz="900" dirty="0">
                          <a:effectLst/>
                        </a:rPr>
                        <a:t>Im Team zu 4 </a:t>
                      </a:r>
                      <a:r>
                        <a:rPr lang="de-AT" sz="900" dirty="0" err="1">
                          <a:effectLst/>
                        </a:rPr>
                        <a:t>SuS</a:t>
                      </a:r>
                      <a:r>
                        <a:rPr lang="de-AT" sz="900" dirty="0">
                          <a:effectLst/>
                        </a:rPr>
                        <a:t> (GA)</a:t>
                      </a:r>
                    </a:p>
                  </a:txBody>
                  <a:tcPr marL="42284" marR="42284" marT="0" marB="0"/>
                </a:tc>
                <a:tc>
                  <a:txBody>
                    <a:bodyPr/>
                    <a:lstStyle/>
                    <a:p>
                      <a:pPr>
                        <a:lnSpc>
                          <a:spcPct val="107000"/>
                        </a:lnSpc>
                        <a:spcAft>
                          <a:spcPts val="0"/>
                        </a:spcAft>
                      </a:pPr>
                      <a:r>
                        <a:rPr lang="de-AT" sz="900" dirty="0">
                          <a:effectLst/>
                        </a:rPr>
                        <a:t>QUEST 1</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b="1" dirty="0">
                          <a:effectLst/>
                        </a:rPr>
                        <a:t>Lösungsschritte entwickeln</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2291715945"/>
                  </a:ext>
                </a:extLst>
              </a:tr>
              <a:tr h="424976">
                <a:tc>
                  <a:txBody>
                    <a:bodyPr/>
                    <a:lstStyle/>
                    <a:p>
                      <a:pPr>
                        <a:lnSpc>
                          <a:spcPct val="107000"/>
                        </a:lnSpc>
                        <a:spcAft>
                          <a:spcPts val="0"/>
                        </a:spcAft>
                      </a:pPr>
                      <a:r>
                        <a:rPr lang="de-AT" sz="900">
                          <a:effectLst/>
                        </a:rPr>
                        <a:t>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Lassen Sie die Schüler*innen in Gruppen das Modell (nach Bauanleitung) entwickeln</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err="1">
                          <a:effectLst/>
                        </a:rPr>
                        <a:t>WeDo</a:t>
                      </a:r>
                      <a:r>
                        <a:rPr lang="de-AT" sz="900" baseline="0" dirty="0">
                          <a:effectLst/>
                        </a:rPr>
                        <a:t> Modellbibliothek</a:t>
                      </a:r>
                      <a:br>
                        <a:rPr lang="de-AT" sz="900" baseline="0" dirty="0">
                          <a:effectLst/>
                        </a:rPr>
                      </a:br>
                      <a:r>
                        <a:rPr lang="de-AT" sz="900" baseline="0" dirty="0">
                          <a:effectLst/>
                        </a:rPr>
                        <a:t>2b: Geländefahrzeug</a:t>
                      </a:r>
                      <a:br>
                        <a:rPr lang="de-AT" sz="900" baseline="0" dirty="0">
                          <a:effectLst/>
                        </a:rPr>
                      </a:b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3842649762"/>
                  </a:ext>
                </a:extLst>
              </a:tr>
              <a:tr h="424976">
                <a:tc>
                  <a:txBody>
                    <a:bodyPr/>
                    <a:lstStyle/>
                    <a:p>
                      <a:pPr>
                        <a:lnSpc>
                          <a:spcPct val="107000"/>
                        </a:lnSpc>
                        <a:spcAft>
                          <a:spcPts val="0"/>
                        </a:spcAft>
                      </a:pPr>
                      <a:r>
                        <a:rPr lang="de-AT" sz="900">
                          <a:effectLst/>
                        </a:rPr>
                        <a:t>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 </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Lassen Sie die Schüler*innen in Gruppen das Beispielprogramm (nach Anleitung) umsetzen.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b="1" dirty="0">
                          <a:effectLst/>
                        </a:rPr>
                        <a:t>Algorithmisches Denken umsetzen</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4197867061"/>
                  </a:ext>
                </a:extLst>
              </a:tr>
              <a:tr h="422891">
                <a:tc>
                  <a:txBody>
                    <a:bodyPr/>
                    <a:lstStyle/>
                    <a:p>
                      <a:pPr>
                        <a:lnSpc>
                          <a:spcPct val="107000"/>
                        </a:lnSpc>
                        <a:spcAft>
                          <a:spcPts val="0"/>
                        </a:spcAft>
                      </a:pPr>
                      <a:r>
                        <a:rPr lang="de-AT" sz="900" dirty="0">
                          <a:effectLst/>
                        </a:rPr>
                        <a:t>Testphase</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20</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Lassen Sie die Schüler*innen das Modell verbessern und erweitern.</a:t>
                      </a:r>
                    </a:p>
                  </a:txBody>
                  <a:tcPr marL="42284" marR="42284" marT="0" marB="0"/>
                </a:tc>
                <a:tc>
                  <a:txBody>
                    <a:bodyPr/>
                    <a:lstStyle/>
                    <a:p>
                      <a:pPr algn="l">
                        <a:lnSpc>
                          <a:spcPct val="107000"/>
                        </a:lnSpc>
                        <a:spcAft>
                          <a:spcPts val="0"/>
                        </a:spcAft>
                      </a:pPr>
                      <a:endParaRPr lang="de-AT" sz="900" dirty="0">
                        <a:effectLst/>
                      </a:endParaRPr>
                    </a:p>
                  </a:txBody>
                  <a:tcPr marL="42284" marR="42284" marT="0" marB="0"/>
                </a:tc>
                <a:tc>
                  <a:txBody>
                    <a:bodyPr/>
                    <a:lstStyle/>
                    <a:p>
                      <a:pPr>
                        <a:lnSpc>
                          <a:spcPct val="107000"/>
                        </a:lnSpc>
                        <a:spcAft>
                          <a:spcPts val="0"/>
                        </a:spcAft>
                      </a:pPr>
                      <a:r>
                        <a:rPr lang="de-AT" sz="900" dirty="0">
                          <a:effectLst/>
                        </a:rPr>
                        <a:t>QUEST 2</a:t>
                      </a:r>
                      <a:br>
                        <a:rPr lang="de-AT" sz="900" dirty="0">
                          <a:effectLst/>
                        </a:rPr>
                      </a:br>
                      <a:r>
                        <a:rPr lang="de-AT" sz="900" dirty="0">
                          <a:effectLst/>
                        </a:rPr>
                        <a:t>Landkarte und Video von galileo.tv</a:t>
                      </a:r>
                    </a:p>
                  </a:txBody>
                  <a:tcPr marL="42284" marR="42284" marT="0" marB="0"/>
                </a:tc>
                <a:tc>
                  <a:txBody>
                    <a:bodyPr/>
                    <a:lstStyle/>
                    <a:p>
                      <a:pPr>
                        <a:lnSpc>
                          <a:spcPct val="107000"/>
                        </a:lnSpc>
                        <a:spcAft>
                          <a:spcPts val="0"/>
                        </a:spcAft>
                      </a:pPr>
                      <a:r>
                        <a:rPr lang="de-AT" sz="900" b="1" dirty="0">
                          <a:effectLst/>
                        </a:rPr>
                        <a:t>Testen</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1605162669"/>
                  </a:ext>
                </a:extLst>
              </a:tr>
              <a:tr h="1127709">
                <a:tc>
                  <a:txBody>
                    <a:bodyPr/>
                    <a:lstStyle/>
                    <a:p>
                      <a:pPr>
                        <a:lnSpc>
                          <a:spcPct val="107000"/>
                        </a:lnSpc>
                        <a:spcAft>
                          <a:spcPts val="0"/>
                        </a:spcAft>
                      </a:pPr>
                      <a:r>
                        <a:rPr lang="de-AT" sz="900" dirty="0">
                          <a:effectLst/>
                        </a:rPr>
                        <a:t>Erweiterungsphase</a:t>
                      </a:r>
                    </a:p>
                    <a:p>
                      <a:pPr>
                        <a:lnSpc>
                          <a:spcPct val="107000"/>
                        </a:lnSpc>
                        <a:spcAft>
                          <a:spcPts val="0"/>
                        </a:spcAft>
                      </a:pPr>
                      <a:r>
                        <a:rPr lang="de-AT" sz="900" dirty="0">
                          <a:effectLst/>
                        </a:rPr>
                        <a:t>(transformieren)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25</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Der Roboter soll nun</a:t>
                      </a:r>
                      <a:r>
                        <a:rPr lang="de-AT" sz="900" baseline="0" dirty="0">
                          <a:effectLst/>
                        </a:rPr>
                        <a:t> weiterfahren</a:t>
                      </a:r>
                      <a:r>
                        <a:rPr lang="de-AT" sz="900" dirty="0">
                          <a:effectLst/>
                        </a:rPr>
                        <a:t>, sobald das Hindernis verschwindet?</a:t>
                      </a:r>
                      <a:r>
                        <a:rPr lang="de-AT" sz="900" baseline="0" dirty="0">
                          <a:effectLst/>
                        </a:rPr>
                        <a:t> Welche zusätzlichen Fähigkeiten bräuchte der Roboter, um Hindernissen auszuweichen oder diese zu beseitigen?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GA zur möglichen Erweiterung und Differenzierung</a:t>
                      </a:r>
                    </a:p>
                  </a:txBody>
                  <a:tcPr marL="42284" marR="42284" marT="0" marB="0"/>
                </a:tc>
                <a:tc>
                  <a:txBody>
                    <a:bodyPr/>
                    <a:lstStyle/>
                    <a:p>
                      <a:pPr>
                        <a:lnSpc>
                          <a:spcPct val="107000"/>
                        </a:lnSpc>
                        <a:spcAft>
                          <a:spcPts val="0"/>
                        </a:spcAft>
                      </a:pPr>
                      <a:r>
                        <a:rPr lang="de-AT" sz="900" dirty="0">
                          <a:effectLst/>
                        </a:rPr>
                        <a:t>QUEST 3</a:t>
                      </a:r>
                    </a:p>
                    <a:p>
                      <a:pPr marL="0" marR="0" lvl="0" indent="0" algn="l" defTabSz="685800" rtl="0" eaLnBrk="1" fontAlgn="auto" latinLnBrk="0" hangingPunct="1">
                        <a:lnSpc>
                          <a:spcPct val="107000"/>
                        </a:lnSpc>
                        <a:spcBef>
                          <a:spcPts val="0"/>
                        </a:spcBef>
                        <a:spcAft>
                          <a:spcPts val="0"/>
                        </a:spcAft>
                        <a:buClrTx/>
                        <a:buSzTx/>
                        <a:buFontTx/>
                        <a:buNone/>
                        <a:tabLst/>
                        <a:defRPr/>
                      </a:pPr>
                      <a:r>
                        <a:rPr lang="de-AT" sz="900" dirty="0">
                          <a:effectLst/>
                        </a:rPr>
                        <a:t>Vgl. auch Modellbibliothek von </a:t>
                      </a:r>
                      <a:r>
                        <a:rPr lang="de-AT" sz="900" dirty="0" err="1">
                          <a:effectLst/>
                        </a:rPr>
                        <a:t>WeDo</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0"/>
                        </a:spcAft>
                      </a:pPr>
                      <a:endParaRPr lang="de-AT" sz="900" dirty="0">
                        <a:effectLst/>
                      </a:endParaRPr>
                    </a:p>
                  </a:txBody>
                  <a:tcPr marL="42284" marR="42284" marT="0" marB="0"/>
                </a:tc>
                <a:tc>
                  <a:txBody>
                    <a:bodyPr/>
                    <a:lstStyle/>
                    <a:p>
                      <a:pPr>
                        <a:lnSpc>
                          <a:spcPct val="107000"/>
                        </a:lnSpc>
                        <a:spcAft>
                          <a:spcPts val="0"/>
                        </a:spcAft>
                      </a:pPr>
                      <a:r>
                        <a:rPr lang="de-AT" sz="900" dirty="0">
                          <a:effectLst/>
                        </a:rPr>
                        <a:t> </a:t>
                      </a:r>
                      <a:r>
                        <a:rPr lang="de-AT" sz="900" b="1" dirty="0">
                          <a:effectLst/>
                        </a:rPr>
                        <a:t>Transformieren</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10008"/>
                  </a:ext>
                </a:extLst>
              </a:tr>
              <a:tr h="318733">
                <a:tc>
                  <a:txBody>
                    <a:bodyPr/>
                    <a:lstStyle/>
                    <a:p>
                      <a:pPr>
                        <a:lnSpc>
                          <a:spcPct val="107000"/>
                        </a:lnSpc>
                        <a:spcAft>
                          <a:spcPts val="0"/>
                        </a:spcAft>
                      </a:pPr>
                      <a:r>
                        <a:rPr lang="de-AT" sz="900">
                          <a:effectLst/>
                        </a:rPr>
                        <a:t>Ergebnisphase</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30</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Lassen Sie die Planung und die Ergebnisse dokumentieren</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Dokumentations-tool</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b="1" dirty="0">
                          <a:effectLst/>
                        </a:rPr>
                        <a:t>Abstrahieren</a:t>
                      </a:r>
                      <a:endParaRPr lang="de-AT" sz="900" b="1"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4143333905"/>
                  </a:ext>
                </a:extLst>
              </a:tr>
              <a:tr h="1127709">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Nutzen Sie Methoden die Ergebnisse zu präsentieren und Ideen auszutauschen, was sie gelernt und welche Erfahrungen sie gemacht haben.</a:t>
                      </a:r>
                    </a:p>
                    <a:p>
                      <a:pPr>
                        <a:lnSpc>
                          <a:spcPct val="107000"/>
                        </a:lnSpc>
                        <a:spcAft>
                          <a:spcPts val="0"/>
                        </a:spcAft>
                      </a:pPr>
                      <a:r>
                        <a:rPr lang="de-AT" sz="900" dirty="0">
                          <a:effectLst/>
                        </a:rPr>
                        <a:t>Besprechen sie weitere Einsatzmöglichkeiten von Robotern.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Plenum</a:t>
                      </a:r>
                    </a:p>
                  </a:txBody>
                  <a:tcPr marL="42284" marR="42284" marT="0" marB="0"/>
                </a:tc>
                <a:tc>
                  <a:txBody>
                    <a:bodyPr/>
                    <a:lstStyle/>
                    <a:p>
                      <a:pPr>
                        <a:lnSpc>
                          <a:spcPct val="107000"/>
                        </a:lnSpc>
                        <a:spcAft>
                          <a:spcPts val="0"/>
                        </a:spcAft>
                      </a:pPr>
                      <a:r>
                        <a:rPr lang="de-AT" sz="900" dirty="0">
                          <a:effectLst/>
                        </a:rPr>
                        <a:t>Vgl. Feedback Fragen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2466915426"/>
                  </a:ext>
                </a:extLst>
              </a:tr>
              <a:tr h="704819">
                <a:tc>
                  <a:txBody>
                    <a:bodyPr/>
                    <a:lstStyle/>
                    <a:p>
                      <a:pPr>
                        <a:lnSpc>
                          <a:spcPct val="107000"/>
                        </a:lnSpc>
                        <a:spcAft>
                          <a:spcPts val="0"/>
                        </a:spcAft>
                      </a:pPr>
                      <a:r>
                        <a:rPr lang="de-AT" sz="900" dirty="0">
                          <a:effectLst/>
                        </a:rPr>
                        <a:t>Abschlussarbeiten</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a:effectLst/>
                        </a:rPr>
                        <a:t>20</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Modelle zerlegen</a:t>
                      </a:r>
                    </a:p>
                    <a:p>
                      <a:pPr>
                        <a:lnSpc>
                          <a:spcPct val="107000"/>
                        </a:lnSpc>
                        <a:spcAft>
                          <a:spcPts val="0"/>
                        </a:spcAft>
                      </a:pPr>
                      <a:r>
                        <a:rPr lang="de-AT" sz="900" dirty="0">
                          <a:effectLst/>
                        </a:rPr>
                        <a:t>WeDo Kästen einräumen</a:t>
                      </a:r>
                    </a:p>
                    <a:p>
                      <a:pPr>
                        <a:lnSpc>
                          <a:spcPct val="107000"/>
                        </a:lnSpc>
                        <a:spcAft>
                          <a:spcPts val="0"/>
                        </a:spcAft>
                      </a:pPr>
                      <a:r>
                        <a:rPr lang="de-AT" sz="900" dirty="0">
                          <a:effectLst/>
                        </a:rPr>
                        <a:t>Auf Vollständigkeit prüfen</a:t>
                      </a:r>
                    </a:p>
                    <a:p>
                      <a:pPr>
                        <a:lnSpc>
                          <a:spcPct val="107000"/>
                        </a:lnSpc>
                        <a:spcAft>
                          <a:spcPts val="0"/>
                        </a:spcAft>
                      </a:pPr>
                      <a:r>
                        <a:rPr lang="de-AT" sz="900" dirty="0">
                          <a:effectLst/>
                        </a:rPr>
                        <a:t>iPads abgeben</a:t>
                      </a:r>
                    </a:p>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gn="l">
                        <a:lnSpc>
                          <a:spcPct val="107000"/>
                        </a:lnSpc>
                        <a:spcAft>
                          <a:spcPts val="0"/>
                        </a:spcAft>
                      </a:pPr>
                      <a:r>
                        <a:rPr lang="de-AT" sz="900" dirty="0">
                          <a:effectLst/>
                          <a:latin typeface="Calibri" panose="020F0502020204030204" pitchFamily="34" charset="0"/>
                          <a:ea typeface="Calibri" panose="020F0502020204030204" pitchFamily="34" charset="0"/>
                          <a:cs typeface="Times New Roman" panose="02020603050405020304" pitchFamily="18" charset="0"/>
                        </a:rPr>
                        <a:t>PA</a:t>
                      </a:r>
                    </a:p>
                  </a:txBody>
                  <a:tcPr marL="42284" marR="42284" marT="0" marB="0"/>
                </a:tc>
                <a:tc>
                  <a:txBody>
                    <a:bodyPr/>
                    <a:lstStyle/>
                    <a:p>
                      <a:pPr>
                        <a:lnSpc>
                          <a:spcPct val="107000"/>
                        </a:lnSpc>
                        <a:spcAft>
                          <a:spcPts val="0"/>
                        </a:spcAft>
                      </a:pPr>
                      <a:r>
                        <a:rPr lang="de-AT" sz="900">
                          <a:effectLst/>
                        </a:rPr>
                        <a:t>Vgl. Checkliste</a:t>
                      </a:r>
                      <a:endParaRPr lang="de-AT" sz="90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tc>
                  <a:txBody>
                    <a:bodyPr/>
                    <a:lstStyle/>
                    <a:p>
                      <a:pPr>
                        <a:lnSpc>
                          <a:spcPct val="107000"/>
                        </a:lnSpc>
                        <a:spcAft>
                          <a:spcPts val="0"/>
                        </a:spcAft>
                      </a:pPr>
                      <a:r>
                        <a:rPr lang="de-AT" sz="900" dirty="0">
                          <a:effectLst/>
                        </a:rPr>
                        <a:t> </a:t>
                      </a:r>
                      <a:endParaRPr lang="de-AT" sz="900" dirty="0">
                        <a:effectLst/>
                        <a:latin typeface="Calibri" panose="020F0502020204030204" pitchFamily="34" charset="0"/>
                        <a:ea typeface="Calibri" panose="020F0502020204030204" pitchFamily="34" charset="0"/>
                        <a:cs typeface="Times New Roman" panose="02020603050405020304" pitchFamily="18" charset="0"/>
                      </a:endParaRPr>
                    </a:p>
                  </a:txBody>
                  <a:tcPr marL="42284" marR="42284" marT="0" marB="0"/>
                </a:tc>
                <a:extLst>
                  <a:ext uri="{0D108BD9-81ED-4DB2-BD59-A6C34878D82A}">
                    <a16:rowId xmlns:a16="http://schemas.microsoft.com/office/drawing/2014/main" val="4146007231"/>
                  </a:ext>
                </a:extLst>
              </a:tr>
            </a:tbl>
          </a:graphicData>
        </a:graphic>
      </p:graphicFrame>
      <p:sp>
        <p:nvSpPr>
          <p:cNvPr id="6" name="Foliennummernplatzhalter 1">
            <a:extLst>
              <a:ext uri="{FF2B5EF4-FFF2-40B4-BE49-F238E27FC236}">
                <a16:creationId xmlns:a16="http://schemas.microsoft.com/office/drawing/2014/main" id="{BF3AD04C-1A83-4BF9-AFC8-49E80E202FAC}"/>
              </a:ext>
            </a:extLst>
          </p:cNvPr>
          <p:cNvSpPr>
            <a:spLocks noGrp="1"/>
          </p:cNvSpPr>
          <p:nvPr>
            <p:ph type="sldNum" sz="quarter" idx="4"/>
          </p:nvPr>
        </p:nvSpPr>
        <p:spPr>
          <a:xfrm>
            <a:off x="5570621" y="9423400"/>
            <a:ext cx="815892" cy="206162"/>
          </a:xfrm>
        </p:spPr>
        <p:txBody>
          <a:bodyPr/>
          <a:lstStyle/>
          <a:p>
            <a:fld id="{D339C3D5-FAB0-4FCA-8A0E-103AD83818A5}" type="slidenum">
              <a:rPr lang="de-AT" smtClean="0"/>
              <a:pPr/>
              <a:t>4</a:t>
            </a:fld>
            <a:endParaRPr lang="de-AT" dirty="0"/>
          </a:p>
        </p:txBody>
      </p:sp>
    </p:spTree>
    <p:extLst>
      <p:ext uri="{BB962C8B-B14F-4D97-AF65-F5344CB8AC3E}">
        <p14:creationId xmlns:p14="http://schemas.microsoft.com/office/powerpoint/2010/main" val="3209722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Inhaltsplatzhalter 4">
            <a:extLst>
              <a:ext uri="{FF2B5EF4-FFF2-40B4-BE49-F238E27FC236}">
                <a16:creationId xmlns:a16="http://schemas.microsoft.com/office/drawing/2014/main" id="{2A15A4B3-BE80-4143-9C2E-6D519B32BE34}"/>
              </a:ext>
            </a:extLst>
          </p:cNvPr>
          <p:cNvSpPr>
            <a:spLocks noGrp="1"/>
          </p:cNvSpPr>
          <p:nvPr>
            <p:ph idx="1"/>
          </p:nvPr>
        </p:nvSpPr>
        <p:spPr/>
        <p:txBody>
          <a:bodyPr>
            <a:normAutofit fontScale="70000" lnSpcReduction="20000"/>
          </a:bodyPr>
          <a:lstStyle/>
          <a:p>
            <a:r>
              <a:rPr lang="de-AT" dirty="0">
                <a:solidFill>
                  <a:schemeClr val="bg2">
                    <a:lumMod val="50000"/>
                  </a:schemeClr>
                </a:solidFill>
              </a:rPr>
              <a:t>Die Aufgaben in dem </a:t>
            </a:r>
            <a:r>
              <a:rPr lang="de-AT" dirty="0" err="1">
                <a:solidFill>
                  <a:schemeClr val="bg2">
                    <a:lumMod val="50000"/>
                  </a:schemeClr>
                </a:solidFill>
              </a:rPr>
              <a:t>WeDo</a:t>
            </a:r>
            <a:r>
              <a:rPr lang="de-AT" dirty="0">
                <a:solidFill>
                  <a:schemeClr val="bg2">
                    <a:lumMod val="50000"/>
                  </a:schemeClr>
                </a:solidFill>
              </a:rPr>
              <a:t> Projekt fördern 6 Kompetenzbereiche des informatischen Denkens </a:t>
            </a:r>
            <a:br>
              <a:rPr lang="de-AT" dirty="0">
                <a:solidFill>
                  <a:schemeClr val="bg2">
                    <a:lumMod val="50000"/>
                  </a:schemeClr>
                </a:solidFill>
              </a:rPr>
            </a:br>
            <a:r>
              <a:rPr lang="de-AT" dirty="0">
                <a:solidFill>
                  <a:schemeClr val="bg2">
                    <a:lumMod val="50000"/>
                  </a:schemeClr>
                </a:solidFill>
              </a:rPr>
              <a:t>(</a:t>
            </a:r>
            <a:r>
              <a:rPr lang="de-AT" dirty="0" err="1">
                <a:solidFill>
                  <a:schemeClr val="bg2">
                    <a:lumMod val="50000"/>
                  </a:schemeClr>
                </a:solidFill>
              </a:rPr>
              <a:t>Computational</a:t>
            </a:r>
            <a:r>
              <a:rPr lang="de-AT" dirty="0">
                <a:solidFill>
                  <a:schemeClr val="bg2">
                    <a:lumMod val="50000"/>
                  </a:schemeClr>
                </a:solidFill>
              </a:rPr>
              <a:t> </a:t>
            </a:r>
            <a:r>
              <a:rPr lang="de-AT" dirty="0" err="1">
                <a:solidFill>
                  <a:schemeClr val="bg2">
                    <a:lumMod val="50000"/>
                  </a:schemeClr>
                </a:solidFill>
              </a:rPr>
              <a:t>Thinking</a:t>
            </a:r>
            <a:r>
              <a:rPr lang="de-AT" dirty="0">
                <a:solidFill>
                  <a:schemeClr val="bg2">
                    <a:lumMod val="50000"/>
                  </a:schemeClr>
                </a:solidFill>
              </a:rPr>
              <a:t>).</a:t>
            </a:r>
          </a:p>
          <a:p>
            <a:r>
              <a:rPr lang="de-AT" b="1" dirty="0">
                <a:solidFill>
                  <a:schemeClr val="bg2">
                    <a:lumMod val="50000"/>
                  </a:schemeClr>
                </a:solidFill>
              </a:rPr>
              <a:t>Zerlegen</a:t>
            </a:r>
            <a:r>
              <a:rPr lang="de-AT" dirty="0">
                <a:solidFill>
                  <a:schemeClr val="bg2">
                    <a:lumMod val="50000"/>
                  </a:schemeClr>
                </a:solidFill>
              </a:rPr>
              <a:t> (</a:t>
            </a:r>
            <a:r>
              <a:rPr lang="de-AT" dirty="0" err="1">
                <a:solidFill>
                  <a:schemeClr val="bg2">
                    <a:lumMod val="50000"/>
                  </a:schemeClr>
                </a:solidFill>
              </a:rPr>
              <a:t>Decomposition</a:t>
            </a:r>
            <a:r>
              <a:rPr lang="de-AT" dirty="0">
                <a:solidFill>
                  <a:schemeClr val="bg2">
                    <a:lumMod val="50000"/>
                  </a:schemeClr>
                </a:solidFill>
              </a:rPr>
              <a:t>) </a:t>
            </a:r>
          </a:p>
          <a:p>
            <a:r>
              <a:rPr lang="de-AT" dirty="0">
                <a:solidFill>
                  <a:schemeClr val="bg2">
                    <a:lumMod val="50000"/>
                  </a:schemeClr>
                </a:solidFill>
              </a:rPr>
              <a:t>Die Ziele und Aufgaben eines Erkundungsroboters aufzählen. Die nötigen Fähigkeiten eines solchen Roboters nennen können: </a:t>
            </a:r>
          </a:p>
          <a:p>
            <a:pPr marL="285750" lvl="1" indent="-285750">
              <a:buFont typeface="Wingdings" panose="05000000000000000000" pitchFamily="2" charset="2"/>
              <a:buChar char="ü"/>
            </a:pPr>
            <a:r>
              <a:rPr lang="de-AT" dirty="0"/>
              <a:t>Fahren</a:t>
            </a:r>
          </a:p>
          <a:p>
            <a:pPr marL="285750" lvl="1" indent="-285750">
              <a:buFont typeface="Wingdings" panose="05000000000000000000" pitchFamily="2" charset="2"/>
              <a:buChar char="ü"/>
            </a:pPr>
            <a:r>
              <a:rPr lang="de-AT" dirty="0"/>
              <a:t>Hindernisse erkennen</a:t>
            </a:r>
          </a:p>
          <a:p>
            <a:pPr marL="285750" lvl="1" indent="-285750">
              <a:buFont typeface="Wingdings" panose="05000000000000000000" pitchFamily="2" charset="2"/>
              <a:buChar char="ü"/>
            </a:pPr>
            <a:r>
              <a:rPr lang="de-AT" dirty="0"/>
              <a:t>Informationen auswerten und/oder senden</a:t>
            </a:r>
            <a:endParaRPr lang="de-AT" dirty="0">
              <a:solidFill>
                <a:schemeClr val="bg2">
                  <a:lumMod val="50000"/>
                </a:schemeClr>
              </a:solidFill>
            </a:endParaRPr>
          </a:p>
          <a:p>
            <a:r>
              <a:rPr lang="de-AT" b="1" dirty="0">
                <a:solidFill>
                  <a:schemeClr val="bg2">
                    <a:lumMod val="50000"/>
                  </a:schemeClr>
                </a:solidFill>
              </a:rPr>
              <a:t>Muster entdecken</a:t>
            </a:r>
            <a:r>
              <a:rPr lang="de-AT" dirty="0">
                <a:solidFill>
                  <a:schemeClr val="bg2">
                    <a:lumMod val="50000"/>
                  </a:schemeClr>
                </a:solidFill>
              </a:rPr>
              <a:t> (Pattern Recognition)</a:t>
            </a:r>
          </a:p>
          <a:p>
            <a:r>
              <a:rPr lang="de-AT" dirty="0">
                <a:solidFill>
                  <a:schemeClr val="bg2">
                    <a:lumMod val="50000"/>
                  </a:schemeClr>
                </a:solidFill>
              </a:rPr>
              <a:t>Muster und Abläufe finden, wie der Roboter vorgegebene Strecken selbstständig zurücklegen kann.</a:t>
            </a:r>
          </a:p>
          <a:p>
            <a:pPr marL="285750" lvl="1" indent="-285750">
              <a:buFont typeface="Wingdings" panose="05000000000000000000" pitchFamily="2" charset="2"/>
              <a:buChar char="ü"/>
            </a:pPr>
            <a:r>
              <a:rPr lang="de-AT" dirty="0">
                <a:solidFill>
                  <a:schemeClr val="bg2">
                    <a:lumMod val="50000"/>
                  </a:schemeClr>
                </a:solidFill>
              </a:rPr>
              <a:t>Am Beispiel einer Landkarte</a:t>
            </a:r>
          </a:p>
          <a:p>
            <a:pPr marL="285750" lvl="1" indent="-285750">
              <a:buFont typeface="Wingdings" panose="05000000000000000000" pitchFamily="2" charset="2"/>
              <a:buChar char="ü"/>
            </a:pPr>
            <a:r>
              <a:rPr lang="de-AT" dirty="0"/>
              <a:t>Was passiert bei einem Hindernis?</a:t>
            </a:r>
            <a:endParaRPr lang="de-AT" dirty="0">
              <a:solidFill>
                <a:schemeClr val="bg2">
                  <a:lumMod val="50000"/>
                </a:schemeClr>
              </a:solidFill>
            </a:endParaRPr>
          </a:p>
          <a:p>
            <a:r>
              <a:rPr lang="de-AT" b="1" dirty="0">
                <a:solidFill>
                  <a:schemeClr val="bg2">
                    <a:lumMod val="50000"/>
                  </a:schemeClr>
                </a:solidFill>
              </a:rPr>
              <a:t>Lösungsschritte entwickeln</a:t>
            </a:r>
            <a:r>
              <a:rPr lang="de-AT" dirty="0">
                <a:solidFill>
                  <a:schemeClr val="bg2">
                    <a:lumMod val="50000"/>
                  </a:schemeClr>
                </a:solidFill>
              </a:rPr>
              <a:t> (</a:t>
            </a:r>
            <a:r>
              <a:rPr lang="de-AT" dirty="0" err="1">
                <a:solidFill>
                  <a:schemeClr val="bg2">
                    <a:lumMod val="50000"/>
                  </a:schemeClr>
                </a:solidFill>
              </a:rPr>
              <a:t>identifying</a:t>
            </a:r>
            <a:r>
              <a:rPr lang="de-AT" dirty="0">
                <a:solidFill>
                  <a:schemeClr val="bg2">
                    <a:lumMod val="50000"/>
                  </a:schemeClr>
                </a:solidFill>
              </a:rPr>
              <a:t> </a:t>
            </a:r>
            <a:r>
              <a:rPr lang="de-AT" dirty="0" err="1">
                <a:solidFill>
                  <a:schemeClr val="bg2">
                    <a:lumMod val="50000"/>
                  </a:schemeClr>
                </a:solidFill>
              </a:rPr>
              <a:t>possible</a:t>
            </a:r>
            <a:r>
              <a:rPr lang="de-AT" dirty="0">
                <a:solidFill>
                  <a:schemeClr val="bg2">
                    <a:lumMod val="50000"/>
                  </a:schemeClr>
                </a:solidFill>
              </a:rPr>
              <a:t> </a:t>
            </a:r>
            <a:r>
              <a:rPr lang="de-AT" dirty="0" err="1">
                <a:solidFill>
                  <a:schemeClr val="bg2">
                    <a:lumMod val="50000"/>
                  </a:schemeClr>
                </a:solidFill>
              </a:rPr>
              <a:t>solutions</a:t>
            </a:r>
            <a:r>
              <a:rPr lang="de-AT" dirty="0">
                <a:solidFill>
                  <a:schemeClr val="bg2">
                    <a:lumMod val="50000"/>
                  </a:schemeClr>
                </a:solidFill>
              </a:rPr>
              <a:t>)</a:t>
            </a:r>
          </a:p>
          <a:p>
            <a:pPr lvl="0"/>
            <a:r>
              <a:rPr lang="de-AT" dirty="0">
                <a:solidFill>
                  <a:schemeClr val="bg2">
                    <a:lumMod val="50000"/>
                  </a:schemeClr>
                </a:solidFill>
              </a:rPr>
              <a:t>Lösungsschritte überlegen</a:t>
            </a:r>
          </a:p>
          <a:p>
            <a:pPr marL="285750" lvl="1" indent="-285750">
              <a:buFont typeface="Wingdings" panose="05000000000000000000" pitchFamily="2" charset="2"/>
              <a:buChar char="ü"/>
            </a:pPr>
            <a:r>
              <a:rPr lang="de-AT" dirty="0">
                <a:solidFill>
                  <a:schemeClr val="bg2">
                    <a:lumMod val="50000"/>
                  </a:schemeClr>
                </a:solidFill>
              </a:rPr>
              <a:t>Das Erkundungsfahrzeug (nach Anleitung) konstruieren 	(QUEST 1)</a:t>
            </a:r>
          </a:p>
          <a:p>
            <a:r>
              <a:rPr lang="de-AT" b="1" dirty="0">
                <a:solidFill>
                  <a:schemeClr val="bg2">
                    <a:lumMod val="50000"/>
                  </a:schemeClr>
                </a:solidFill>
              </a:rPr>
              <a:t>Algorithmisches Denken umsetzen</a:t>
            </a:r>
            <a:r>
              <a:rPr lang="de-AT" dirty="0">
                <a:solidFill>
                  <a:schemeClr val="bg2">
                    <a:lumMod val="50000"/>
                  </a:schemeClr>
                </a:solidFill>
              </a:rPr>
              <a:t> (</a:t>
            </a:r>
            <a:r>
              <a:rPr lang="en-US" dirty="0">
                <a:solidFill>
                  <a:schemeClr val="bg2">
                    <a:lumMod val="50000"/>
                  </a:schemeClr>
                </a:solidFill>
              </a:rPr>
              <a:t>Algorithm</a:t>
            </a:r>
            <a:r>
              <a:rPr lang="de-AT" dirty="0">
                <a:solidFill>
                  <a:schemeClr val="bg2">
                    <a:lumMod val="50000"/>
                  </a:schemeClr>
                </a:solidFill>
              </a:rPr>
              <a:t> Design)</a:t>
            </a:r>
          </a:p>
          <a:p>
            <a:pPr lvl="0"/>
            <a:r>
              <a:rPr lang="de-AT" dirty="0">
                <a:solidFill>
                  <a:schemeClr val="bg2">
                    <a:lumMod val="50000"/>
                  </a:schemeClr>
                </a:solidFill>
              </a:rPr>
              <a:t>Ein Programm erstellen, das die Lösungsschritte umsetzt. </a:t>
            </a:r>
          </a:p>
          <a:p>
            <a:pPr marL="285750" lvl="1" indent="-285750">
              <a:buFont typeface="Wingdings" panose="05000000000000000000" pitchFamily="2" charset="2"/>
              <a:buChar char="ü"/>
            </a:pPr>
            <a:r>
              <a:rPr lang="de-AT" dirty="0">
                <a:solidFill>
                  <a:schemeClr val="bg2">
                    <a:lumMod val="50000"/>
                  </a:schemeClr>
                </a:solidFill>
              </a:rPr>
              <a:t>Den Roboter eine vorgegebene Entfernung vor und zurück fahren lassen</a:t>
            </a:r>
          </a:p>
          <a:p>
            <a:pPr marL="285750" lvl="1" indent="-285750">
              <a:buFont typeface="Wingdings" panose="05000000000000000000" pitchFamily="2" charset="2"/>
              <a:buChar char="ü"/>
            </a:pPr>
            <a:r>
              <a:rPr lang="de-AT" dirty="0"/>
              <a:t>Arbeiten mit Motorsteuerung und Distanzsensor 		(QUEST 2)</a:t>
            </a:r>
          </a:p>
          <a:p>
            <a:pPr marL="285750" lvl="1" indent="-285750">
              <a:buFont typeface="Wingdings" panose="05000000000000000000" pitchFamily="2" charset="2"/>
              <a:buChar char="ü"/>
            </a:pPr>
            <a:r>
              <a:rPr lang="de-AT" dirty="0">
                <a:solidFill>
                  <a:schemeClr val="bg2">
                    <a:lumMod val="50000"/>
                  </a:schemeClr>
                </a:solidFill>
              </a:rPr>
              <a:t>Arbeiten mit Schleifen und Fehlerkorrektur (Debugging) 	</a:t>
            </a:r>
            <a:r>
              <a:rPr lang="de-AT" dirty="0"/>
              <a:t>(QUEST </a:t>
            </a:r>
            <a:r>
              <a:rPr lang="de-AT" dirty="0">
                <a:solidFill>
                  <a:schemeClr val="bg2">
                    <a:lumMod val="50000"/>
                  </a:schemeClr>
                </a:solidFill>
              </a:rPr>
              <a:t>3)</a:t>
            </a:r>
          </a:p>
          <a:p>
            <a:r>
              <a:rPr lang="de-AT" b="1" dirty="0">
                <a:solidFill>
                  <a:schemeClr val="bg2">
                    <a:lumMod val="50000"/>
                  </a:schemeClr>
                </a:solidFill>
              </a:rPr>
              <a:t>Testen</a:t>
            </a:r>
            <a:r>
              <a:rPr lang="de-AT" dirty="0">
                <a:solidFill>
                  <a:schemeClr val="bg2">
                    <a:lumMod val="50000"/>
                  </a:schemeClr>
                </a:solidFill>
              </a:rPr>
              <a:t> (Evaluation)</a:t>
            </a:r>
          </a:p>
          <a:p>
            <a:pPr marL="285750" lvl="1" indent="-285750">
              <a:buFont typeface="Wingdings" panose="05000000000000000000" pitchFamily="2" charset="2"/>
              <a:buChar char="ü"/>
            </a:pPr>
            <a:r>
              <a:rPr lang="de-AT" dirty="0">
                <a:solidFill>
                  <a:schemeClr val="bg2">
                    <a:lumMod val="50000"/>
                  </a:schemeClr>
                </a:solidFill>
              </a:rPr>
              <a:t>Das Programm testen und verbessern 			</a:t>
            </a:r>
            <a:r>
              <a:rPr lang="de-AT" dirty="0"/>
              <a:t>(QUEST </a:t>
            </a:r>
            <a:r>
              <a:rPr lang="de-AT" dirty="0">
                <a:solidFill>
                  <a:schemeClr val="bg2">
                    <a:lumMod val="50000"/>
                  </a:schemeClr>
                </a:solidFill>
              </a:rPr>
              <a:t>1 &amp; 2)</a:t>
            </a:r>
          </a:p>
          <a:p>
            <a:pPr marL="285750" lvl="1" indent="-285750">
              <a:buFont typeface="Wingdings" panose="05000000000000000000" pitchFamily="2" charset="2"/>
              <a:buChar char="ü"/>
            </a:pPr>
            <a:r>
              <a:rPr lang="de-AT" dirty="0">
                <a:solidFill>
                  <a:schemeClr val="bg2">
                    <a:lumMod val="50000"/>
                  </a:schemeClr>
                </a:solidFill>
              </a:rPr>
              <a:t>Das Programm erweitern				</a:t>
            </a:r>
            <a:r>
              <a:rPr lang="de-AT" dirty="0"/>
              <a:t>(QUEST </a:t>
            </a:r>
            <a:r>
              <a:rPr lang="de-AT" dirty="0">
                <a:solidFill>
                  <a:schemeClr val="bg2">
                    <a:lumMod val="50000"/>
                  </a:schemeClr>
                </a:solidFill>
              </a:rPr>
              <a:t>2 &amp; 3)</a:t>
            </a:r>
          </a:p>
          <a:p>
            <a:r>
              <a:rPr lang="de-AT" b="1" dirty="0">
                <a:solidFill>
                  <a:schemeClr val="bg2">
                    <a:lumMod val="50000"/>
                  </a:schemeClr>
                </a:solidFill>
              </a:rPr>
              <a:t>Abstrahieren und Transformieren </a:t>
            </a:r>
            <a:r>
              <a:rPr lang="en-US" dirty="0">
                <a:solidFill>
                  <a:schemeClr val="bg2">
                    <a:lumMod val="50000"/>
                  </a:schemeClr>
                </a:solidFill>
              </a:rPr>
              <a:t>(Abstraction, Generalize patterns and trends into rules and insights)</a:t>
            </a:r>
            <a:endParaRPr lang="de-AT" dirty="0">
              <a:solidFill>
                <a:schemeClr val="bg2">
                  <a:lumMod val="50000"/>
                </a:schemeClr>
              </a:solidFill>
            </a:endParaRPr>
          </a:p>
          <a:p>
            <a:pPr marL="285750" lvl="1" indent="-285750">
              <a:buFont typeface="Wingdings" panose="05000000000000000000" pitchFamily="2" charset="2"/>
              <a:buChar char="ü"/>
            </a:pPr>
            <a:r>
              <a:rPr lang="de-AT" dirty="0">
                <a:solidFill>
                  <a:schemeClr val="bg2">
                    <a:lumMod val="50000"/>
                  </a:schemeClr>
                </a:solidFill>
              </a:rPr>
              <a:t>Allgemeine Erkenntnisse präsentieren.</a:t>
            </a:r>
          </a:p>
          <a:p>
            <a:pPr marL="285750" lvl="1" indent="-285750">
              <a:buFont typeface="Wingdings" panose="05000000000000000000" pitchFamily="2" charset="2"/>
              <a:buChar char="ü"/>
            </a:pPr>
            <a:r>
              <a:rPr lang="de-AT" dirty="0">
                <a:solidFill>
                  <a:schemeClr val="bg2">
                    <a:lumMod val="50000"/>
                  </a:schemeClr>
                </a:solidFill>
              </a:rPr>
              <a:t>Weitere Ideen und Anwendungsmöglichkeiten erläutern</a:t>
            </a:r>
          </a:p>
          <a:p>
            <a:pPr marL="285750" lvl="1" indent="-285750">
              <a:buFont typeface="Wingdings" panose="05000000000000000000" pitchFamily="2" charset="2"/>
              <a:buChar char="ü"/>
            </a:pPr>
            <a:r>
              <a:rPr lang="de-AT" dirty="0">
                <a:solidFill>
                  <a:schemeClr val="bg2">
                    <a:lumMod val="50000"/>
                  </a:schemeClr>
                </a:solidFill>
              </a:rPr>
              <a:t>Tipps &amp; Tricks festhalten</a:t>
            </a:r>
          </a:p>
          <a:p>
            <a:r>
              <a:rPr lang="de-AT" dirty="0">
                <a:solidFill>
                  <a:schemeClr val="bg2">
                    <a:lumMod val="50000"/>
                  </a:schemeClr>
                </a:solidFill>
              </a:rPr>
              <a:t>Die Gewichtung der Schwerpunkte obliegt der Lehrperson.</a:t>
            </a:r>
          </a:p>
          <a:p>
            <a:endParaRPr lang="de-AT" dirty="0">
              <a:solidFill>
                <a:schemeClr val="bg2">
                  <a:lumMod val="50000"/>
                </a:schemeClr>
              </a:solidFill>
            </a:endParaRPr>
          </a:p>
          <a:p>
            <a:r>
              <a:rPr lang="de-AT" sz="1900" dirty="0"/>
              <a:t>Tipps zum Einstieg in den </a:t>
            </a:r>
            <a:r>
              <a:rPr lang="de-AT" sz="1900" dirty="0" err="1"/>
              <a:t>Lernpfad</a:t>
            </a:r>
            <a:r>
              <a:rPr lang="de-AT" sz="1900" dirty="0"/>
              <a:t> und dem Schwerpunkt Zerlegen des Problems</a:t>
            </a:r>
          </a:p>
          <a:p>
            <a:pPr marL="171450" lvl="2" indent="-171450">
              <a:buFont typeface="Wingdings" panose="05000000000000000000" pitchFamily="2" charset="2"/>
              <a:buChar char="ü"/>
            </a:pPr>
            <a:r>
              <a:rPr lang="de-AT" sz="1600" dirty="0"/>
              <a:t>Anknüpfen an eines der Einstiegsvideos</a:t>
            </a:r>
          </a:p>
          <a:p>
            <a:pPr marL="171450" lvl="2" indent="-171450">
              <a:buFont typeface="Wingdings" panose="05000000000000000000" pitchFamily="2" charset="2"/>
              <a:buChar char="ü"/>
            </a:pPr>
            <a:r>
              <a:rPr lang="de-AT" sz="1600" dirty="0"/>
              <a:t>Lego-Modell zum Vorzeigen</a:t>
            </a:r>
          </a:p>
          <a:p>
            <a:pPr lvl="2"/>
            <a:r>
              <a:rPr lang="de-AT" sz="1600" dirty="0"/>
              <a:t>Mögliche Fragen:</a:t>
            </a:r>
          </a:p>
          <a:p>
            <a:pPr marL="171450" lvl="2" indent="-171450">
              <a:buFont typeface="Wingdings" panose="05000000000000000000" pitchFamily="2" charset="2"/>
              <a:buChar char="ü"/>
            </a:pPr>
            <a:r>
              <a:rPr lang="de-AT" sz="1600" dirty="0"/>
              <a:t>Warum können wir auf dem Mars nicht einfach so spazieren gehen?</a:t>
            </a:r>
          </a:p>
          <a:p>
            <a:pPr marL="171450" lvl="2" indent="-171450">
              <a:buFont typeface="Wingdings" panose="05000000000000000000" pitchFamily="2" charset="2"/>
              <a:buChar char="ü"/>
            </a:pPr>
            <a:r>
              <a:rPr lang="de-AT" sz="1600" dirty="0"/>
              <a:t>Was ist auf dem Mars anders als auf der Erde?</a:t>
            </a:r>
            <a:br>
              <a:rPr lang="de-AT" sz="1600" dirty="0"/>
            </a:br>
            <a:r>
              <a:rPr lang="de-AT" sz="1600" dirty="0"/>
              <a:t>	Schreibt Stichwörter auf!</a:t>
            </a:r>
          </a:p>
          <a:p>
            <a:pPr marL="171450" lvl="2" indent="-171450">
              <a:buFont typeface="Wingdings" panose="05000000000000000000" pitchFamily="2" charset="2"/>
              <a:buChar char="ü"/>
            </a:pPr>
            <a:r>
              <a:rPr lang="de-AT" sz="1600" dirty="0"/>
              <a:t>Was muss ein Roboter können, der den Mars erkunden soll?</a:t>
            </a:r>
          </a:p>
          <a:p>
            <a:pPr marL="171450" lvl="2" indent="-171450">
              <a:buFont typeface="Wingdings" panose="05000000000000000000" pitchFamily="2" charset="2"/>
              <a:buChar char="ü"/>
            </a:pPr>
            <a:r>
              <a:rPr lang="de-AT" sz="1600" dirty="0"/>
              <a:t>Wie können wir dem Roboter Befehle geben?</a:t>
            </a:r>
          </a:p>
          <a:p>
            <a:endParaRPr lang="de-AT" dirty="0">
              <a:solidFill>
                <a:schemeClr val="bg2">
                  <a:lumMod val="50000"/>
                </a:schemeClr>
              </a:solidFill>
            </a:endParaRPr>
          </a:p>
          <a:p>
            <a:endParaRPr lang="de-AT" sz="1800" dirty="0">
              <a:solidFill>
                <a:schemeClr val="bg2">
                  <a:lumMod val="50000"/>
                </a:schemeClr>
              </a:solidFill>
            </a:endParaRPr>
          </a:p>
        </p:txBody>
      </p:sp>
      <p:sp>
        <p:nvSpPr>
          <p:cNvPr id="4" name="Titel 3">
            <a:extLst>
              <a:ext uri="{FF2B5EF4-FFF2-40B4-BE49-F238E27FC236}">
                <a16:creationId xmlns:a16="http://schemas.microsoft.com/office/drawing/2014/main" id="{9AD71779-EF5C-486F-A7FC-2143223F2805}"/>
              </a:ext>
            </a:extLst>
          </p:cNvPr>
          <p:cNvSpPr>
            <a:spLocks noGrp="1"/>
          </p:cNvSpPr>
          <p:nvPr>
            <p:ph type="title"/>
          </p:nvPr>
        </p:nvSpPr>
        <p:spPr/>
        <p:txBody>
          <a:bodyPr/>
          <a:lstStyle/>
          <a:p>
            <a:r>
              <a:rPr lang="de-AT" dirty="0"/>
              <a:t>Mögliche informatische  Schwerpunkte in dem Projekt</a:t>
            </a:r>
          </a:p>
        </p:txBody>
      </p:sp>
      <p:sp>
        <p:nvSpPr>
          <p:cNvPr id="2" name="Foliennummernplatzhalter 1">
            <a:extLst>
              <a:ext uri="{FF2B5EF4-FFF2-40B4-BE49-F238E27FC236}">
                <a16:creationId xmlns:a16="http://schemas.microsoft.com/office/drawing/2014/main" id="{314AB728-5261-4972-9742-1980FAD45A67}"/>
              </a:ext>
            </a:extLst>
          </p:cNvPr>
          <p:cNvSpPr>
            <a:spLocks noGrp="1"/>
          </p:cNvSpPr>
          <p:nvPr>
            <p:ph type="sldNum" sz="quarter" idx="4"/>
          </p:nvPr>
        </p:nvSpPr>
        <p:spPr/>
        <p:txBody>
          <a:bodyPr/>
          <a:lstStyle/>
          <a:p>
            <a:fld id="{D339C3D5-FAB0-4FCA-8A0E-103AD83818A5}" type="slidenum">
              <a:rPr lang="de-AT" smtClean="0"/>
              <a:pPr/>
              <a:t>5</a:t>
            </a:fld>
            <a:endParaRPr lang="de-AT" dirty="0"/>
          </a:p>
        </p:txBody>
      </p:sp>
    </p:spTree>
    <p:extLst>
      <p:ext uri="{BB962C8B-B14F-4D97-AF65-F5344CB8AC3E}">
        <p14:creationId xmlns:p14="http://schemas.microsoft.com/office/powerpoint/2010/main" val="27044258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nhaltsplatzhalter 1">
            <a:extLst>
              <a:ext uri="{FF2B5EF4-FFF2-40B4-BE49-F238E27FC236}">
                <a16:creationId xmlns:a16="http://schemas.microsoft.com/office/drawing/2014/main" id="{8D0D9490-8169-47F9-A37B-62FDC087915C}"/>
              </a:ext>
            </a:extLst>
          </p:cNvPr>
          <p:cNvSpPr>
            <a:spLocks noGrp="1"/>
          </p:cNvSpPr>
          <p:nvPr>
            <p:ph idx="1"/>
          </p:nvPr>
        </p:nvSpPr>
        <p:spPr/>
        <p:txBody>
          <a:bodyPr>
            <a:normAutofit fontScale="92500" lnSpcReduction="20000"/>
          </a:bodyPr>
          <a:lstStyle/>
          <a:p>
            <a:pPr lvl="0" fontAlgn="base">
              <a:lnSpc>
                <a:spcPct val="100000"/>
              </a:lnSpc>
              <a:spcBef>
                <a:spcPct val="0"/>
              </a:spcBef>
              <a:spcAft>
                <a:spcPts val="600"/>
              </a:spcAft>
            </a:pPr>
            <a:r>
              <a:rPr lang="de-AT" altLang="de-DE" sz="1800" dirty="0"/>
              <a:t>Grundstufe 1</a:t>
            </a:r>
          </a:p>
          <a:p>
            <a:pPr lvl="0" defTabSz="914400" eaLnBrk="0" fontAlgn="base" hangingPunct="0">
              <a:lnSpc>
                <a:spcPct val="100000"/>
              </a:lnSpc>
              <a:spcBef>
                <a:spcPct val="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Gemeinschaft</a:t>
            </a:r>
          </a:p>
          <a:p>
            <a:pPr marL="360363" indent="-182563" defTabSz="914400" eaLnBrk="0" fontAlgn="base" hangingPunct="0">
              <a:lnSpc>
                <a:spcPct val="120000"/>
              </a:lnSpc>
              <a:spcBef>
                <a:spcPct val="0"/>
              </a:spcBef>
              <a:spcAft>
                <a:spcPct val="0"/>
              </a:spcAft>
              <a:buFont typeface="Wingdings" panose="05000000000000000000" pitchFamily="2" charset="2"/>
              <a:buChar char="ü"/>
            </a:pPr>
            <a:r>
              <a:rPr lang="de-AT" altLang="de-DE" sz="1100" dirty="0">
                <a:solidFill>
                  <a:schemeClr val="bg2">
                    <a:lumMod val="50000"/>
                  </a:schemeClr>
                </a:solidFill>
              </a:rPr>
              <a:t>Sich selbst und andere kennen lernen</a:t>
            </a:r>
          </a:p>
          <a:p>
            <a:pPr marL="360363" lvl="0" indent="-182563" defTabSz="914400" eaLnBrk="0" fontAlgn="base" hangingPunct="0">
              <a:lnSpc>
                <a:spcPct val="120000"/>
              </a:lnSpc>
              <a:spcBef>
                <a:spcPct val="0"/>
              </a:spcBef>
              <a:spcAft>
                <a:spcPct val="0"/>
              </a:spcAft>
              <a:buFont typeface="Wingdings" panose="05000000000000000000" pitchFamily="2" charset="2"/>
              <a:buChar char="ü"/>
            </a:pPr>
            <a:r>
              <a:rPr lang="de-AT" altLang="de-DE" sz="1100" dirty="0">
                <a:solidFill>
                  <a:schemeClr val="bg2">
                    <a:lumMod val="50000"/>
                  </a:schemeClr>
                </a:solidFill>
              </a:rPr>
              <a:t>Die Schulklasse als neue Gemeinschaft erleben</a:t>
            </a:r>
          </a:p>
          <a:p>
            <a:pPr lvl="0" defTabSz="914400" eaLnBrk="0" fontAlgn="base" hangingPunct="0">
              <a:lnSpc>
                <a:spcPct val="100000"/>
              </a:lnSpc>
              <a:spcBef>
                <a:spcPts val="60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Raum</a:t>
            </a:r>
          </a:p>
          <a:p>
            <a:pPr marL="342900" lvl="1" indent="-171450" defTabSz="914400">
              <a:lnSpc>
                <a:spcPct val="100000"/>
              </a:lnSpc>
              <a:buFont typeface="Wingdings" panose="05000000000000000000" pitchFamily="2" charset="2"/>
              <a:buChar char="ü"/>
            </a:pPr>
            <a:r>
              <a:rPr lang="de-AT" sz="1100" dirty="0"/>
              <a:t>in der unmittelbaren Umgebung (einfache Skizzen anfertigen)</a:t>
            </a:r>
          </a:p>
          <a:p>
            <a:pPr marL="342900" lvl="1" indent="-171450" defTabSz="914400">
              <a:lnSpc>
                <a:spcPct val="100000"/>
              </a:lnSpc>
              <a:buFont typeface="Wingdings" panose="05000000000000000000" pitchFamily="2" charset="2"/>
              <a:buChar char="ü"/>
            </a:pPr>
            <a:r>
              <a:rPr lang="de-AT" sz="1050" dirty="0"/>
              <a:t>Einfache geographische Gegebenheiten der näheren Umgebung kennen und benennen</a:t>
            </a:r>
            <a:endParaRPr lang="de-AT" sz="1100" dirty="0"/>
          </a:p>
          <a:p>
            <a:pPr lvl="1" defTabSz="914400">
              <a:lnSpc>
                <a:spcPct val="100000"/>
              </a:lnSpc>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Technik</a:t>
            </a:r>
          </a:p>
          <a:p>
            <a:pPr marL="342900" lvl="1" indent="-171450" defTabSz="914400">
              <a:lnSpc>
                <a:spcPct val="100000"/>
              </a:lnSpc>
              <a:buFont typeface="Wingdings" panose="05000000000000000000" pitchFamily="2" charset="2"/>
              <a:buChar char="ü"/>
            </a:pPr>
            <a:r>
              <a:rPr lang="de-AT" altLang="de-DE" sz="1200" dirty="0">
                <a:latin typeface="Calibri" panose="020F0502020204030204" pitchFamily="34" charset="0"/>
                <a:ea typeface="Times New Roman" panose="02020603050405020304" pitchFamily="18" charset="0"/>
                <a:cs typeface="Calibri" panose="020F0502020204030204" pitchFamily="34" charset="0"/>
              </a:rPr>
              <a:t>Technische Gegebenheiten in der Umwelt des Kindes</a:t>
            </a:r>
            <a:endParaRPr lang="de-AT" altLang="de-DE" sz="12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Umgang mit Objekten</a:t>
            </a:r>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dabei spezifische</a:t>
            </a:r>
            <a:r>
              <a:rPr lang="de-AT" altLang="de-DE" dirty="0"/>
              <a:t> </a:t>
            </a:r>
            <a:r>
              <a:rPr lang="de-AT" altLang="de-DE" dirty="0">
                <a:latin typeface="Calibri" panose="020F0502020204030204" pitchFamily="34" charset="0"/>
                <a:ea typeface="Times New Roman" panose="02020603050405020304" pitchFamily="18" charset="0"/>
                <a:cs typeface="Calibri" panose="020F0502020204030204" pitchFamily="34" charset="0"/>
              </a:rPr>
              <a:t>Arbeitsweisen kennen lernen</a:t>
            </a:r>
            <a:endParaRPr lang="de-AT" altLang="de-DE"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Verantwortungsbewusstes Handeln beim Gebrauch technischer </a:t>
            </a:r>
            <a:r>
              <a:rPr lang="de-AT" altLang="de-DE" dirty="0">
                <a:cs typeface="Calibri" panose="020F0502020204030204" pitchFamily="34" charset="0"/>
              </a:rPr>
              <a:t>Geräte</a:t>
            </a:r>
            <a:r>
              <a:rPr lang="de-AT" altLang="de-DE" dirty="0">
                <a:ea typeface="Times New Roman" panose="02020603050405020304" pitchFamily="18" charset="0"/>
                <a:cs typeface="Calibri" panose="020F0502020204030204" pitchFamily="34" charset="0"/>
              </a:rPr>
              <a:t> </a:t>
            </a:r>
            <a:r>
              <a:rPr lang="de-AT" altLang="de-DE" dirty="0">
                <a:latin typeface="Calibri" panose="020F0502020204030204" pitchFamily="34" charset="0"/>
                <a:ea typeface="Times New Roman" panose="02020603050405020304" pitchFamily="18" charset="0"/>
                <a:cs typeface="Calibri" panose="020F0502020204030204" pitchFamily="34" charset="0"/>
              </a:rPr>
              <a:t>entwickeln</a:t>
            </a:r>
            <a:endParaRPr lang="de-AT" altLang="de-DE" sz="300" dirty="0"/>
          </a:p>
          <a:p>
            <a:pPr lvl="1" defTabSz="914400">
              <a:lnSpc>
                <a:spcPct val="100000"/>
              </a:lnSpc>
            </a:pPr>
            <a:r>
              <a:rPr lang="de-AT" altLang="de-DE" dirty="0">
                <a:latin typeface="Calibri" panose="020F0502020204030204" pitchFamily="34" charset="0"/>
                <a:ea typeface="Times New Roman" panose="02020603050405020304" pitchFamily="18" charset="0"/>
                <a:cs typeface="Calibri" panose="020F0502020204030204" pitchFamily="34" charset="0"/>
              </a:rPr>
              <a:t>Kr</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fte und ihre Wirkungen</a:t>
            </a:r>
            <a:endParaRPr lang="de-AT" altLang="de-DE" sz="4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Erste Erkenntnisse </a:t>
            </a:r>
            <a:r>
              <a:rPr lang="de-AT" altLang="de-DE" dirty="0">
                <a:latin typeface="Corbel" panose="020B0503020204020204" pitchFamily="34" charset="0"/>
                <a:ea typeface="Times New Roman" panose="02020603050405020304" pitchFamily="18" charset="0"/>
                <a:cs typeface="Calibri" panose="020F0502020204030204" pitchFamily="34" charset="0"/>
              </a:rPr>
              <a:t>ü</a:t>
            </a:r>
            <a:r>
              <a:rPr lang="de-AT" altLang="de-DE" dirty="0">
                <a:latin typeface="Calibri" panose="020F0502020204030204" pitchFamily="34" charset="0"/>
                <a:ea typeface="Times New Roman" panose="02020603050405020304" pitchFamily="18" charset="0"/>
                <a:cs typeface="Calibri" panose="020F0502020204030204" pitchFamily="34" charset="0"/>
              </a:rPr>
              <a:t>ber Kr</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fte und ihre Wirkungen erwerben</a:t>
            </a:r>
            <a:endParaRPr lang="de-AT" altLang="de-DE" sz="300" dirty="0"/>
          </a:p>
          <a:p>
            <a:pPr>
              <a:lnSpc>
                <a:spcPct val="100000"/>
              </a:lnSpc>
              <a:spcBef>
                <a:spcPts val="1200"/>
              </a:spcBef>
              <a:spcAft>
                <a:spcPts val="600"/>
              </a:spcAft>
            </a:pPr>
            <a:r>
              <a:rPr lang="de-AT" altLang="de-DE" sz="1800" dirty="0"/>
              <a:t>Grundstufe 2</a:t>
            </a:r>
          </a:p>
          <a:p>
            <a:pPr lvl="0" defTabSz="914400" eaLnBrk="0" fontAlgn="base" hangingPunct="0">
              <a:lnSpc>
                <a:spcPct val="100000"/>
              </a:lnSpc>
              <a:spcBef>
                <a:spcPct val="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Gemeinschaft</a:t>
            </a:r>
          </a:p>
          <a:p>
            <a:pPr marL="457200" lvl="1" indent="-285750" defTabSz="914400">
              <a:lnSpc>
                <a:spcPct val="100000"/>
              </a:lnSpc>
              <a:buFont typeface="Wingdings" panose="05000000000000000000" pitchFamily="2" charset="2"/>
              <a:buChar char="ü"/>
            </a:pPr>
            <a:r>
              <a:rPr lang="de-AT" altLang="de-DE" sz="1200" dirty="0">
                <a:latin typeface="Calibri" panose="020F0502020204030204" pitchFamily="34" charset="0"/>
                <a:ea typeface="Times New Roman" panose="02020603050405020304" pitchFamily="18" charset="0"/>
                <a:cs typeface="Calibri" panose="020F0502020204030204" pitchFamily="34" charset="0"/>
              </a:rPr>
              <a:t>Das Zusammenleben in der Schule verstehen und mitgestalten</a:t>
            </a:r>
            <a:endParaRPr lang="de-AT" altLang="de-DE" sz="1200" dirty="0"/>
          </a:p>
          <a:p>
            <a:pPr marL="457200" lvl="1" indent="-285750" defTabSz="914400">
              <a:lnSpc>
                <a:spcPct val="100000"/>
              </a:lnSpc>
              <a:buFont typeface="Wingdings" panose="05000000000000000000" pitchFamily="2" charset="2"/>
              <a:buChar char="ü"/>
            </a:pPr>
            <a:r>
              <a:rPr lang="de-AT" altLang="de-DE" sz="1200" dirty="0">
                <a:latin typeface="Calibri" panose="020F0502020204030204" pitchFamily="34" charset="0"/>
                <a:ea typeface="Times New Roman" panose="02020603050405020304" pitchFamily="18" charset="0"/>
                <a:cs typeface="Calibri" panose="020F0502020204030204" pitchFamily="34" charset="0"/>
              </a:rPr>
              <a:t>Sich selbst und andere verstehen</a:t>
            </a:r>
          </a:p>
          <a:p>
            <a:pPr marL="457200" lvl="1" indent="-285750" defTabSz="914400">
              <a:lnSpc>
                <a:spcPct val="100000"/>
              </a:lnSpc>
              <a:buFont typeface="Wingdings" panose="05000000000000000000" pitchFamily="2" charset="2"/>
              <a:buChar char="ü"/>
            </a:pPr>
            <a:r>
              <a:rPr lang="de-AT" altLang="de-DE" sz="1200" dirty="0">
                <a:cs typeface="Calibri" panose="020F0502020204030204" pitchFamily="34" charset="0"/>
              </a:rPr>
              <a:t>Die Vielfalt des Zusammenlebens in Gemeinschaften außerhalb der Schule kennen lernen und mitgestalten</a:t>
            </a:r>
            <a:endParaRPr lang="de-AT" altLang="de-DE" sz="1200" dirty="0">
              <a:latin typeface="Calibri" panose="020F0502020204030204" pitchFamily="34" charset="0"/>
              <a:ea typeface="Times New Roman" panose="02020603050405020304" pitchFamily="18" charset="0"/>
              <a:cs typeface="Calibri" panose="020F0502020204030204" pitchFamily="34" charset="0"/>
            </a:endParaRPr>
          </a:p>
          <a:p>
            <a:pPr lvl="0" defTabSz="914400" eaLnBrk="0" fontAlgn="base" hangingPunct="0">
              <a:lnSpc>
                <a:spcPct val="100000"/>
              </a:lnSpc>
              <a:spcBef>
                <a:spcPts val="60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Raum</a:t>
            </a:r>
          </a:p>
          <a:p>
            <a:pPr marL="342900" lvl="1" indent="-171450" defTabSz="914400">
              <a:lnSpc>
                <a:spcPct val="100000"/>
              </a:lnSpc>
              <a:buFont typeface="Wingdings" panose="05000000000000000000" pitchFamily="2" charset="2"/>
              <a:buChar char="ü"/>
            </a:pPr>
            <a:r>
              <a:rPr lang="de-AT" altLang="de-DE" sz="1200" dirty="0">
                <a:ea typeface="Times New Roman" panose="02020603050405020304" pitchFamily="18" charset="0"/>
                <a:cs typeface="Calibri" panose="020F0502020204030204" pitchFamily="34" charset="0"/>
              </a:rPr>
              <a:t> </a:t>
            </a:r>
            <a:r>
              <a:rPr lang="de-AT" altLang="de-DE" sz="1200" dirty="0">
                <a:latin typeface="Calibri" panose="020F0502020204030204" pitchFamily="34" charset="0"/>
                <a:cs typeface="Calibri" panose="020F0502020204030204" pitchFamily="34" charset="0"/>
              </a:rPr>
              <a:t>A</a:t>
            </a:r>
            <a:r>
              <a:rPr lang="de-AT" sz="1200" dirty="0">
                <a:latin typeface="Calibri" panose="020F0502020204030204" pitchFamily="34" charset="0"/>
                <a:cs typeface="Calibri" panose="020F0502020204030204" pitchFamily="34" charset="0"/>
              </a:rPr>
              <a:t>nhand von Abbildungen (</a:t>
            </a:r>
            <a:r>
              <a:rPr lang="de-AT" sz="1200" dirty="0" err="1">
                <a:latin typeface="Calibri" panose="020F0502020204030204" pitchFamily="34" charset="0"/>
                <a:cs typeface="Calibri" panose="020F0502020204030204" pitchFamily="34" charset="0"/>
              </a:rPr>
              <a:t>zB</a:t>
            </a:r>
            <a:r>
              <a:rPr lang="de-AT" sz="1200" dirty="0">
                <a:latin typeface="Calibri" panose="020F0502020204030204" pitchFamily="34" charset="0"/>
                <a:cs typeface="Calibri" panose="020F0502020204030204" pitchFamily="34" charset="0"/>
              </a:rPr>
              <a:t> Landschaftsfoto) Landschaft und Siedlung der näheren besprechen</a:t>
            </a:r>
          </a:p>
          <a:p>
            <a:pPr marL="360363" lvl="1" indent="-182563" defTabSz="914400">
              <a:lnSpc>
                <a:spcPct val="100000"/>
              </a:lnSpc>
              <a:buFont typeface="Wingdings" panose="05000000000000000000" pitchFamily="2" charset="2"/>
              <a:buChar char="ü"/>
            </a:pPr>
            <a:r>
              <a:rPr lang="de-AT" altLang="de-DE" sz="1200" dirty="0">
                <a:latin typeface="Calibri" panose="020F0502020204030204" pitchFamily="34" charset="0"/>
                <a:cs typeface="Calibri" panose="020F0502020204030204" pitchFamily="34" charset="0"/>
              </a:rPr>
              <a:t>Hilfen zur Orientierung im Raum kennen und anwenden</a:t>
            </a:r>
          </a:p>
          <a:p>
            <a:pPr marL="360363" lvl="1" indent="-182563" defTabSz="914400">
              <a:lnSpc>
                <a:spcPct val="100000"/>
              </a:lnSpc>
              <a:buFont typeface="Wingdings" panose="05000000000000000000" pitchFamily="2" charset="2"/>
              <a:buChar char="ü"/>
            </a:pPr>
            <a:r>
              <a:rPr lang="de-AT" altLang="de-DE" sz="1200" dirty="0">
                <a:latin typeface="Calibri" panose="020F0502020204030204" pitchFamily="34" charset="0"/>
                <a:cs typeface="Calibri" panose="020F0502020204030204" pitchFamily="34" charset="0"/>
              </a:rPr>
              <a:t>Die Wirklichkeit modellhaft darstellen</a:t>
            </a:r>
            <a:endParaRPr lang="de-AT" altLang="de-DE" sz="1200" dirty="0">
              <a:ea typeface="Times New Roman" panose="02020603050405020304" pitchFamily="18" charset="0"/>
              <a:cs typeface="Times New Roman" panose="02020603050405020304" pitchFamily="18" charset="0"/>
            </a:endParaRPr>
          </a:p>
          <a:p>
            <a:pPr lvl="1" defTabSz="914400">
              <a:lnSpc>
                <a:spcPct val="100000"/>
              </a:lnSpc>
            </a:pPr>
            <a:br>
              <a:rPr lang="de-AT" altLang="de-DE" sz="600" dirty="0">
                <a:latin typeface="Calibri" panose="020F0502020204030204" pitchFamily="34" charset="0"/>
                <a:ea typeface="Times New Roman" panose="02020603050405020304" pitchFamily="18" charset="0"/>
                <a:cs typeface="Calibri" panose="020F0502020204030204" pitchFamily="34" charset="0"/>
              </a:rPr>
            </a:br>
            <a:endParaRPr lang="de-AT" altLang="de-DE" sz="700" dirty="0">
              <a:latin typeface="Corbel" panose="020B0503020204020204" pitchFamily="34" charset="0"/>
              <a:ea typeface="Times New Roman" panose="02020603050405020304" pitchFamily="18" charset="0"/>
              <a:cs typeface="Times New Roman" panose="02020603050405020304" pitchFamily="18" charset="0"/>
            </a:endParaRPr>
          </a:p>
          <a:p>
            <a:pPr lvl="0" defTabSz="914400" eaLnBrk="0" fontAlgn="base" hangingPunct="0">
              <a:lnSpc>
                <a:spcPct val="100000"/>
              </a:lnSpc>
              <a:spcBef>
                <a:spcPct val="0"/>
              </a:spcBef>
              <a:spcAft>
                <a:spcPct val="0"/>
              </a:spcAft>
            </a:pPr>
            <a:r>
              <a:rPr lang="de-AT" altLang="de-DE" sz="1500" dirty="0">
                <a:solidFill>
                  <a:schemeClr val="bg2">
                    <a:lumMod val="50000"/>
                  </a:schemeClr>
                </a:solidFill>
                <a:latin typeface="Corbel" panose="020B0503020204020204" pitchFamily="34" charset="0"/>
                <a:ea typeface="Times New Roman" panose="02020603050405020304" pitchFamily="18" charset="0"/>
                <a:cs typeface="Times New Roman" panose="02020603050405020304" pitchFamily="18" charset="0"/>
              </a:rPr>
              <a:t>Erfahrungs- und Lernbereich Technik</a:t>
            </a:r>
          </a:p>
          <a:p>
            <a:pPr marL="457200" lvl="1" indent="-285750" defTabSz="914400">
              <a:lnSpc>
                <a:spcPct val="100000"/>
              </a:lnSpc>
              <a:buFont typeface="Wingdings" panose="05000000000000000000" pitchFamily="2" charset="2"/>
              <a:buChar char="ü"/>
            </a:pPr>
            <a:r>
              <a:rPr lang="de-AT" altLang="de-DE" sz="1200" dirty="0">
                <a:latin typeface="Calibri" panose="020F0502020204030204" pitchFamily="34" charset="0"/>
                <a:ea typeface="Times New Roman" panose="02020603050405020304" pitchFamily="18" charset="0"/>
                <a:cs typeface="Calibri" panose="020F0502020204030204" pitchFamily="34" charset="0"/>
              </a:rPr>
              <a:t>Technische Gegebenheiten in der Umwelt des Kindes</a:t>
            </a:r>
            <a:endParaRPr lang="de-AT" altLang="de-DE" sz="12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Kenntnisse </a:t>
            </a:r>
            <a:r>
              <a:rPr lang="de-AT" altLang="de-DE" dirty="0">
                <a:latin typeface="Corbel" panose="020B0503020204020204" pitchFamily="34" charset="0"/>
                <a:ea typeface="Times New Roman" panose="02020603050405020304" pitchFamily="18" charset="0"/>
                <a:cs typeface="Calibri" panose="020F0502020204030204" pitchFamily="34" charset="0"/>
              </a:rPr>
              <a:t>ü</a:t>
            </a:r>
            <a:r>
              <a:rPr lang="de-AT" altLang="de-DE" dirty="0">
                <a:latin typeface="Calibri" panose="020F0502020204030204" pitchFamily="34" charset="0"/>
                <a:ea typeface="Times New Roman" panose="02020603050405020304" pitchFamily="18" charset="0"/>
                <a:cs typeface="Calibri" panose="020F0502020204030204" pitchFamily="34" charset="0"/>
              </a:rPr>
              <a:t>ber technische Gegebenheiten in der Umwelt des Kindes erwerben</a:t>
            </a:r>
            <a:endParaRPr lang="de-AT" altLang="de-DE" sz="3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Spezifische Arbeitstechniken anwenden; Experimentieren</a:t>
            </a:r>
            <a:endParaRPr lang="de-AT" altLang="de-DE" sz="3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Sachgem</a:t>
            </a:r>
            <a:r>
              <a:rPr lang="de-AT" altLang="de-DE" dirty="0">
                <a:latin typeface="Corbel" panose="020B0503020204020204" pitchFamily="34" charset="0"/>
                <a:ea typeface="Times New Roman" panose="02020603050405020304" pitchFamily="18" charset="0"/>
                <a:cs typeface="Calibri" panose="020F0502020204030204" pitchFamily="34" charset="0"/>
              </a:rPr>
              <a:t>äß</a:t>
            </a:r>
            <a:r>
              <a:rPr lang="de-AT" altLang="de-DE" dirty="0">
                <a:latin typeface="Calibri" panose="020F0502020204030204" pitchFamily="34" charset="0"/>
                <a:ea typeface="Times New Roman" panose="02020603050405020304" pitchFamily="18" charset="0"/>
                <a:cs typeface="Calibri" panose="020F0502020204030204" pitchFamily="34" charset="0"/>
              </a:rPr>
              <a:t>es und verantwortungsbewusstes</a:t>
            </a:r>
            <a:endParaRPr lang="de-AT" altLang="de-DE" sz="3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Handeln beim Gebrauch der Technik vertiefen</a:t>
            </a:r>
            <a:endParaRPr lang="de-AT" altLang="de-DE" sz="300" dirty="0"/>
          </a:p>
          <a:p>
            <a:pPr marL="457200" lvl="1" indent="-285750" defTabSz="914400">
              <a:lnSpc>
                <a:spcPct val="100000"/>
              </a:lnSpc>
              <a:buFont typeface="Wingdings" panose="05000000000000000000" pitchFamily="2" charset="2"/>
              <a:buChar char="ü"/>
            </a:pPr>
            <a:r>
              <a:rPr lang="de-AT" altLang="de-DE" sz="1200" dirty="0">
                <a:latin typeface="Calibri" panose="020F0502020204030204" pitchFamily="34" charset="0"/>
                <a:ea typeface="Times New Roman" panose="02020603050405020304" pitchFamily="18" charset="0"/>
                <a:cs typeface="Calibri" panose="020F0502020204030204" pitchFamily="34" charset="0"/>
              </a:rPr>
              <a:t>Kr</a:t>
            </a:r>
            <a:r>
              <a:rPr lang="de-AT" altLang="de-DE" sz="1200" dirty="0">
                <a:latin typeface="Corbel" panose="020B0503020204020204" pitchFamily="34" charset="0"/>
                <a:ea typeface="Times New Roman" panose="02020603050405020304" pitchFamily="18" charset="0"/>
                <a:cs typeface="Calibri" panose="020F0502020204030204" pitchFamily="34" charset="0"/>
              </a:rPr>
              <a:t>ä</a:t>
            </a:r>
            <a:r>
              <a:rPr lang="de-AT" altLang="de-DE" sz="1200" dirty="0">
                <a:latin typeface="Calibri" panose="020F0502020204030204" pitchFamily="34" charset="0"/>
                <a:ea typeface="Times New Roman" panose="02020603050405020304" pitchFamily="18" charset="0"/>
                <a:cs typeface="Calibri" panose="020F0502020204030204" pitchFamily="34" charset="0"/>
              </a:rPr>
              <a:t>fte und Wirkungen</a:t>
            </a:r>
            <a:endParaRPr lang="de-AT" altLang="de-DE" sz="12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Kenntnisse </a:t>
            </a:r>
            <a:r>
              <a:rPr lang="de-AT" altLang="de-DE" dirty="0">
                <a:latin typeface="Corbel" panose="020B0503020204020204" pitchFamily="34" charset="0"/>
                <a:ea typeface="Times New Roman" panose="02020603050405020304" pitchFamily="18" charset="0"/>
                <a:cs typeface="Calibri" panose="020F0502020204030204" pitchFamily="34" charset="0"/>
              </a:rPr>
              <a:t>ü</a:t>
            </a:r>
            <a:r>
              <a:rPr lang="de-AT" altLang="de-DE" dirty="0">
                <a:latin typeface="Calibri" panose="020F0502020204030204" pitchFamily="34" charset="0"/>
                <a:ea typeface="Times New Roman" panose="02020603050405020304" pitchFamily="18" charset="0"/>
                <a:cs typeface="Calibri" panose="020F0502020204030204" pitchFamily="34" charset="0"/>
              </a:rPr>
              <a:t>ber Kr</a:t>
            </a:r>
            <a:r>
              <a:rPr lang="de-AT" altLang="de-DE" dirty="0">
                <a:latin typeface="Corbel" panose="020B0503020204020204" pitchFamily="34" charset="0"/>
                <a:ea typeface="Times New Roman" panose="02020603050405020304" pitchFamily="18" charset="0"/>
                <a:cs typeface="Calibri" panose="020F0502020204030204" pitchFamily="34" charset="0"/>
              </a:rPr>
              <a:t>ä</a:t>
            </a:r>
            <a:r>
              <a:rPr lang="de-AT" altLang="de-DE" dirty="0">
                <a:latin typeface="Calibri" panose="020F0502020204030204" pitchFamily="34" charset="0"/>
                <a:ea typeface="Times New Roman" panose="02020603050405020304" pitchFamily="18" charset="0"/>
                <a:cs typeface="Calibri" panose="020F0502020204030204" pitchFamily="34" charset="0"/>
              </a:rPr>
              <a:t>fte und ihre Wirkungen erwerben</a:t>
            </a:r>
            <a:endParaRPr lang="de-AT" altLang="de-DE" sz="300" dirty="0"/>
          </a:p>
          <a:p>
            <a:pPr marL="971550" lvl="2" indent="-171450" defTabSz="914400">
              <a:lnSpc>
                <a:spcPct val="100000"/>
              </a:lnSpc>
              <a:buFont typeface="Symbol" panose="05050102010706020507" pitchFamily="18" charset="2"/>
              <a:buChar char="-"/>
            </a:pPr>
            <a:r>
              <a:rPr lang="de-AT" altLang="de-DE" dirty="0">
                <a:latin typeface="Calibri" panose="020F0502020204030204" pitchFamily="34" charset="0"/>
                <a:ea typeface="Times New Roman" panose="02020603050405020304" pitchFamily="18" charset="0"/>
                <a:cs typeface="Calibri" panose="020F0502020204030204" pitchFamily="34" charset="0"/>
              </a:rPr>
              <a:t>Spezifische Arbeitstechniken anwenden</a:t>
            </a:r>
            <a:endParaRPr lang="de-AT" altLang="de-DE" sz="1800" dirty="0"/>
          </a:p>
        </p:txBody>
      </p:sp>
      <p:sp>
        <p:nvSpPr>
          <p:cNvPr id="4" name="Titel 3">
            <a:extLst>
              <a:ext uri="{FF2B5EF4-FFF2-40B4-BE49-F238E27FC236}">
                <a16:creationId xmlns:a16="http://schemas.microsoft.com/office/drawing/2014/main" id="{FE9EE361-AF0C-41B4-8E2C-896E01A80216}"/>
              </a:ext>
            </a:extLst>
          </p:cNvPr>
          <p:cNvSpPr>
            <a:spLocks noGrp="1"/>
          </p:cNvSpPr>
          <p:nvPr>
            <p:ph type="title"/>
          </p:nvPr>
        </p:nvSpPr>
        <p:spPr/>
        <p:txBody>
          <a:bodyPr/>
          <a:lstStyle/>
          <a:p>
            <a:r>
              <a:rPr lang="de-AT" dirty="0"/>
              <a:t>Lehrplanbezug Sachunterricht</a:t>
            </a:r>
          </a:p>
        </p:txBody>
      </p:sp>
      <p:sp>
        <p:nvSpPr>
          <p:cNvPr id="5" name="Foliennummernplatzhalter 4">
            <a:extLst>
              <a:ext uri="{FF2B5EF4-FFF2-40B4-BE49-F238E27FC236}">
                <a16:creationId xmlns:a16="http://schemas.microsoft.com/office/drawing/2014/main" id="{69F9181D-D379-410E-903C-82F0C367B309}"/>
              </a:ext>
            </a:extLst>
          </p:cNvPr>
          <p:cNvSpPr>
            <a:spLocks noGrp="1"/>
          </p:cNvSpPr>
          <p:nvPr>
            <p:ph type="sldNum" sz="quarter" idx="4"/>
          </p:nvPr>
        </p:nvSpPr>
        <p:spPr/>
        <p:txBody>
          <a:bodyPr/>
          <a:lstStyle/>
          <a:p>
            <a:fld id="{D339C3D5-FAB0-4FCA-8A0E-103AD83818A5}" type="slidenum">
              <a:rPr lang="de-AT" smtClean="0"/>
              <a:pPr/>
              <a:t>6</a:t>
            </a:fld>
            <a:endParaRPr lang="de-AT" dirty="0"/>
          </a:p>
        </p:txBody>
      </p:sp>
    </p:spTree>
    <p:extLst>
      <p:ext uri="{BB962C8B-B14F-4D97-AF65-F5344CB8AC3E}">
        <p14:creationId xmlns:p14="http://schemas.microsoft.com/office/powerpoint/2010/main" val="263395921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776</Words>
  <Application>Microsoft Office PowerPoint</Application>
  <PresentationFormat>A4-Papier (210 x 297 mm)</PresentationFormat>
  <Paragraphs>249</Paragraphs>
  <Slides>6</Slides>
  <Notes>0</Notes>
  <HiddenSlides>0</HiddenSlides>
  <MMClips>0</MMClips>
  <ScaleCrop>false</ScaleCrop>
  <HeadingPairs>
    <vt:vector size="6" baseType="variant">
      <vt:variant>
        <vt:lpstr>Verwendete Schriftarten</vt:lpstr>
      </vt:variant>
      <vt:variant>
        <vt:i4>7</vt:i4>
      </vt:variant>
      <vt:variant>
        <vt:lpstr>Design</vt:lpstr>
      </vt:variant>
      <vt:variant>
        <vt:i4>1</vt:i4>
      </vt:variant>
      <vt:variant>
        <vt:lpstr>Folientitel</vt:lpstr>
      </vt:variant>
      <vt:variant>
        <vt:i4>6</vt:i4>
      </vt:variant>
    </vt:vector>
  </HeadingPairs>
  <TitlesOfParts>
    <vt:vector size="14" baseType="lpstr">
      <vt:lpstr>Arial</vt:lpstr>
      <vt:lpstr>Calibri</vt:lpstr>
      <vt:lpstr>Calibri Light</vt:lpstr>
      <vt:lpstr>Corbel</vt:lpstr>
      <vt:lpstr>Symbol</vt:lpstr>
      <vt:lpstr>Times New Roman</vt:lpstr>
      <vt:lpstr>Wingdings</vt:lpstr>
      <vt:lpstr>Office</vt:lpstr>
      <vt:lpstr>PowerPoint-Präsentation</vt:lpstr>
      <vt:lpstr>Workshop Information</vt:lpstr>
      <vt:lpstr>Workshop mit WeDo 2.0 Erkundung ferner Planeten</vt:lpstr>
      <vt:lpstr>WeDo Lehr - Lernpfad</vt:lpstr>
      <vt:lpstr>Mögliche informatische  Schwerpunkte in dem Projekt</vt:lpstr>
      <vt:lpstr>Lehrplanbezug Sachunterricht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Erkundung ferner Planeten</dc:title>
  <dc:creator>DaVinciLab</dc:creator>
  <cp:lastModifiedBy>klemens.frick</cp:lastModifiedBy>
  <cp:revision>216</cp:revision>
  <cp:lastPrinted>2017-07-11T18:48:43Z</cp:lastPrinted>
  <dcterms:created xsi:type="dcterms:W3CDTF">2017-06-26T06:57:54Z</dcterms:created>
  <dcterms:modified xsi:type="dcterms:W3CDTF">2017-11-10T13:05:30Z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bschlussdatum">
    <vt:filetime>2017-10-26T22:00:00Z</vt:filetime>
  </property>
</Properties>
</file>