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8"/>
  </p:notesMasterIdLst>
  <p:sldIdLst>
    <p:sldId id="281" r:id="rId2"/>
    <p:sldId id="282" r:id="rId3"/>
    <p:sldId id="277" r:id="rId4"/>
    <p:sldId id="278" r:id="rId5"/>
    <p:sldId id="279" r:id="rId6"/>
    <p:sldId id="280" r:id="rId7"/>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A931"/>
    <a:srgbClr val="9CD161"/>
    <a:srgbClr val="BEE197"/>
    <a:srgbClr val="E1F1CF"/>
    <a:srgbClr val="D8EDC1"/>
    <a:srgbClr val="F6FBEF"/>
    <a:srgbClr val="EBF6DE"/>
    <a:srgbClr val="E8F1CB"/>
    <a:srgbClr val="7B881D"/>
    <a:srgbClr val="FAF0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ittlere Formatvorlage 1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1" autoAdjust="0"/>
    <p:restoredTop sz="94660"/>
  </p:normalViewPr>
  <p:slideViewPr>
    <p:cSldViewPr snapToGrid="0">
      <p:cViewPr varScale="1">
        <p:scale>
          <a:sx n="72" d="100"/>
          <a:sy n="72" d="100"/>
        </p:scale>
        <p:origin x="13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AT" dirty="0"/>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583BADF-AAE7-40EC-B395-47721074E56A}" type="datetimeFigureOut">
              <a:rPr lang="de-AT" smtClean="0"/>
              <a:t>10.11.2017</a:t>
            </a:fld>
            <a:endParaRPr lang="de-AT" dirty="0"/>
          </a:p>
        </p:txBody>
      </p:sp>
      <p:sp>
        <p:nvSpPr>
          <p:cNvPr id="4" name="Folienbildplatzhalt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de-AT" dirty="0"/>
          </a:p>
        </p:txBody>
      </p:sp>
      <p:sp>
        <p:nvSpPr>
          <p:cNvPr id="5" name="Notizenplatzhalt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de-AT" dirty="0"/>
          </a:p>
        </p:txBody>
      </p:sp>
      <p:sp>
        <p:nvSpPr>
          <p:cNvPr id="7" name="Foliennummernplatzhalt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2227199-BF50-4DB2-BECA-AF9AA8E41625}" type="slidenum">
              <a:rPr lang="de-AT" smtClean="0"/>
              <a:t>‹Nr.›</a:t>
            </a:fld>
            <a:endParaRPr lang="de-AT" dirty="0"/>
          </a:p>
        </p:txBody>
      </p:sp>
    </p:spTree>
    <p:extLst>
      <p:ext uri="{BB962C8B-B14F-4D97-AF65-F5344CB8AC3E}">
        <p14:creationId xmlns:p14="http://schemas.microsoft.com/office/powerpoint/2010/main" val="1443266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 Id="rId9" Type="http://schemas.openxmlformats.org/officeDocument/2006/relationships/image" Target="../media/image1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57213" y="4498521"/>
            <a:ext cx="5829300" cy="3035652"/>
          </a:xfrm>
          <a:prstGeom prst="rect">
            <a:avLst/>
          </a:prstGeom>
        </p:spPr>
        <p:txBody>
          <a:bodyPr anchor="b">
            <a:normAutofit/>
          </a:bodyPr>
          <a:lstStyle>
            <a:lvl1pPr algn="ctr">
              <a:defRPr sz="3200">
                <a:solidFill>
                  <a:schemeClr val="bg2">
                    <a:lumMod val="50000"/>
                  </a:schemeClr>
                </a:solidFill>
                <a:latin typeface="+mn-lt"/>
              </a:defRPr>
            </a:lvl1pPr>
          </a:lstStyle>
          <a:p>
            <a:r>
              <a:rPr lang="de-DE" dirty="0"/>
              <a:t>Titelmasterformat durch Klicken bearbeiten</a:t>
            </a:r>
            <a:endParaRPr lang="en-US" dirty="0"/>
          </a:p>
        </p:txBody>
      </p:sp>
      <p:sp>
        <p:nvSpPr>
          <p:cNvPr id="3" name="Subtitle 2"/>
          <p:cNvSpPr>
            <a:spLocks noGrp="1"/>
          </p:cNvSpPr>
          <p:nvPr>
            <p:ph type="subTitle" idx="1"/>
          </p:nvPr>
        </p:nvSpPr>
        <p:spPr>
          <a:xfrm>
            <a:off x="857250" y="8085419"/>
            <a:ext cx="5143500" cy="834571"/>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dirty="0"/>
              <a:t>Formatvorlage des Untertitelmasters durch Klicken bearbeiten</a:t>
            </a:r>
            <a:endParaRPr lang="en-US" dirty="0"/>
          </a:p>
        </p:txBody>
      </p:sp>
      <p:sp>
        <p:nvSpPr>
          <p:cNvPr id="5" name="Rechteck 4">
            <a:extLst>
              <a:ext uri="{FF2B5EF4-FFF2-40B4-BE49-F238E27FC236}">
                <a16:creationId xmlns:a16="http://schemas.microsoft.com/office/drawing/2014/main" id="{1ECB34AD-9280-4F82-9D35-C2A439C03B6D}"/>
              </a:ext>
            </a:extLst>
          </p:cNvPr>
          <p:cNvSpPr/>
          <p:nvPr userDrawn="1"/>
        </p:nvSpPr>
        <p:spPr>
          <a:xfrm>
            <a:off x="395184" y="9366765"/>
            <a:ext cx="6061512" cy="439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6" name="Gruppieren 15">
            <a:extLst>
              <a:ext uri="{FF2B5EF4-FFF2-40B4-BE49-F238E27FC236}">
                <a16:creationId xmlns:a16="http://schemas.microsoft.com/office/drawing/2014/main" id="{0512F988-5AE2-41CB-9BFB-B8E51E80E358}"/>
              </a:ext>
            </a:extLst>
          </p:cNvPr>
          <p:cNvGrpSpPr/>
          <p:nvPr userDrawn="1"/>
        </p:nvGrpSpPr>
        <p:grpSpPr>
          <a:xfrm>
            <a:off x="453588" y="9405762"/>
            <a:ext cx="5869232" cy="288000"/>
            <a:chOff x="453588" y="9405762"/>
            <a:chExt cx="5869232" cy="288000"/>
          </a:xfrm>
          <a:noFill/>
        </p:grpSpPr>
        <p:grpSp>
          <p:nvGrpSpPr>
            <p:cNvPr id="17" name="Gruppieren 16">
              <a:extLst>
                <a:ext uri="{FF2B5EF4-FFF2-40B4-BE49-F238E27FC236}">
                  <a16:creationId xmlns:a16="http://schemas.microsoft.com/office/drawing/2014/main" id="{4F48B6C9-C19C-4A6B-B603-42D588C4EF4E}"/>
                </a:ext>
              </a:extLst>
            </p:cNvPr>
            <p:cNvGrpSpPr>
              <a:grpSpLocks noChangeAspect="1"/>
            </p:cNvGrpSpPr>
            <p:nvPr userDrawn="1"/>
          </p:nvGrpSpPr>
          <p:grpSpPr>
            <a:xfrm>
              <a:off x="453588" y="9466670"/>
              <a:ext cx="5869232" cy="217826"/>
              <a:chOff x="-1032536" y="6306453"/>
              <a:chExt cx="8249924" cy="373678"/>
            </a:xfrm>
            <a:grpFill/>
          </p:grpSpPr>
          <p:pic>
            <p:nvPicPr>
              <p:cNvPr id="20" name="Picture 2" descr="Bildergebnis für PH Wien">
                <a:extLst>
                  <a:ext uri="{FF2B5EF4-FFF2-40B4-BE49-F238E27FC236}">
                    <a16:creationId xmlns:a16="http://schemas.microsoft.com/office/drawing/2014/main" id="{25091C97-86E8-4A20-A1CC-9B5E569B9F9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041296" y="6433607"/>
                <a:ext cx="236108" cy="245013"/>
              </a:xfrm>
              <a:prstGeom prst="rect">
                <a:avLst/>
              </a:prstGeom>
              <a:grpFill/>
              <a:extLst/>
            </p:spPr>
          </p:pic>
          <p:pic>
            <p:nvPicPr>
              <p:cNvPr id="21" name="Picture 4" descr="Bildergebnis für PH Wien">
                <a:extLst>
                  <a:ext uri="{FF2B5EF4-FFF2-40B4-BE49-F238E27FC236}">
                    <a16:creationId xmlns:a16="http://schemas.microsoft.com/office/drawing/2014/main" id="{B4F7BC21-362F-48A3-B315-129FC42AC66A}"/>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413807" y="6435118"/>
                <a:ext cx="245013" cy="245013"/>
              </a:xfrm>
              <a:prstGeom prst="rect">
                <a:avLst/>
              </a:prstGeom>
              <a:grpFill/>
              <a:extLst/>
            </p:spPr>
          </p:pic>
          <p:pic>
            <p:nvPicPr>
              <p:cNvPr id="22" name="Picture 6" descr="Bildergebnis für PH NÖ">
                <a:extLst>
                  <a:ext uri="{FF2B5EF4-FFF2-40B4-BE49-F238E27FC236}">
                    <a16:creationId xmlns:a16="http://schemas.microsoft.com/office/drawing/2014/main" id="{0F62B7AC-52A5-4149-911E-E9E044391942}"/>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006011" y="6434971"/>
                <a:ext cx="466690" cy="245012"/>
              </a:xfrm>
              <a:prstGeom prst="rect">
                <a:avLst/>
              </a:prstGeom>
              <a:grpFill/>
              <a:extLst/>
            </p:spPr>
          </p:pic>
          <p:pic>
            <p:nvPicPr>
              <p:cNvPr id="23" name="Grafik 22" descr="Ein Bild, das Objekt, Uhr enthält.&#10;&#10;Mit hoher Zuverlässigkeit generierte Beschreibung">
                <a:extLst>
                  <a:ext uri="{FF2B5EF4-FFF2-40B4-BE49-F238E27FC236}">
                    <a16:creationId xmlns:a16="http://schemas.microsoft.com/office/drawing/2014/main" id="{C3FD93C6-C022-4996-A8F5-25D4D74CB0F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922072" y="6433607"/>
                <a:ext cx="1295316" cy="156591"/>
              </a:xfrm>
              <a:prstGeom prst="rect">
                <a:avLst/>
              </a:prstGeom>
              <a:grpFill/>
            </p:spPr>
          </p:pic>
          <p:pic>
            <p:nvPicPr>
              <p:cNvPr id="24" name="Picture 2" descr="cropped-phelsqu.png">
                <a:extLst>
                  <a:ext uri="{FF2B5EF4-FFF2-40B4-BE49-F238E27FC236}">
                    <a16:creationId xmlns:a16="http://schemas.microsoft.com/office/drawing/2014/main" id="{D1BF70A1-500F-4827-ABC3-96814251DD7D}"/>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2814984" y="6392457"/>
                <a:ext cx="955544" cy="238887"/>
              </a:xfrm>
              <a:prstGeom prst="rect">
                <a:avLst/>
              </a:prstGeom>
              <a:grpFill/>
              <a:extLst/>
            </p:spPr>
          </p:pic>
          <p:pic>
            <p:nvPicPr>
              <p:cNvPr id="25" name="Grafik 24">
                <a:extLst>
                  <a:ext uri="{FF2B5EF4-FFF2-40B4-BE49-F238E27FC236}">
                    <a16:creationId xmlns:a16="http://schemas.microsoft.com/office/drawing/2014/main" id="{E67EC89C-24C7-4250-AC99-DFD41F7DA728}"/>
                  </a:ext>
                </a:extLst>
              </p:cNvPr>
              <p:cNvPicPr>
                <a:picLocks noChangeAspect="1"/>
              </p:cNvPicPr>
              <p:nvPr userDrawn="1"/>
            </p:nvPicPr>
            <p:blipFill>
              <a:blip r:embed="rId7">
                <a:clrChange>
                  <a:clrFrom>
                    <a:srgbClr val="FFFFFF"/>
                  </a:clrFrom>
                  <a:clrTo>
                    <a:srgbClr val="FFFFFF">
                      <a:alpha val="0"/>
                    </a:srgbClr>
                  </a:clrTo>
                </a:clrChange>
              </a:blip>
              <a:stretch>
                <a:fillRect/>
              </a:stretch>
            </p:blipFill>
            <p:spPr>
              <a:xfrm>
                <a:off x="-1032536" y="6306453"/>
                <a:ext cx="1637451" cy="373530"/>
              </a:xfrm>
              <a:prstGeom prst="rect">
                <a:avLst/>
              </a:prstGeom>
              <a:grpFill/>
            </p:spPr>
          </p:pic>
        </p:grpSp>
        <p:pic>
          <p:nvPicPr>
            <p:cNvPr id="18" name="Grafik 17">
              <a:extLst>
                <a:ext uri="{FF2B5EF4-FFF2-40B4-BE49-F238E27FC236}">
                  <a16:creationId xmlns:a16="http://schemas.microsoft.com/office/drawing/2014/main" id="{96C1CB3A-F2F3-4338-9859-00FD0BF2BBC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49099" y="9503300"/>
              <a:ext cx="870657" cy="184684"/>
            </a:xfrm>
            <a:prstGeom prst="rect">
              <a:avLst/>
            </a:prstGeom>
            <a:grpFill/>
          </p:spPr>
        </p:pic>
        <p:pic>
          <p:nvPicPr>
            <p:cNvPr id="19" name="Grafik 18">
              <a:extLst>
                <a:ext uri="{FF2B5EF4-FFF2-40B4-BE49-F238E27FC236}">
                  <a16:creationId xmlns:a16="http://schemas.microsoft.com/office/drawing/2014/main" id="{F9559EED-4AFD-4E84-9ECC-5D9829192F05}"/>
                </a:ext>
              </a:extLst>
            </p:cNvPr>
            <p:cNvPicPr>
              <a:picLocks noChangeAspect="1"/>
            </p:cNvPicPr>
            <p:nvPr userDrawn="1"/>
          </p:nvPicPr>
          <p:blipFill>
            <a:blip r:embed="rId9"/>
            <a:stretch>
              <a:fillRect/>
            </a:stretch>
          </p:blipFill>
          <p:spPr>
            <a:xfrm>
              <a:off x="1613072" y="9405762"/>
              <a:ext cx="396542" cy="288000"/>
            </a:xfrm>
            <a:prstGeom prst="rect">
              <a:avLst/>
            </a:prstGeom>
            <a:grpFill/>
          </p:spPr>
        </p:pic>
      </p:grpSp>
    </p:spTree>
    <p:extLst>
      <p:ext uri="{BB962C8B-B14F-4D97-AF65-F5344CB8AC3E}">
        <p14:creationId xmlns:p14="http://schemas.microsoft.com/office/powerpoint/2010/main" val="2046890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488" y="2171700"/>
            <a:ext cx="5915025" cy="7141633"/>
          </a:xfrm>
        </p:spPr>
        <p:txBody>
          <a:bodyPr/>
          <a:lstStyle>
            <a:lvl1pPr>
              <a:defRPr sz="1600"/>
            </a:lvl1pPr>
            <a:lvl2pPr marL="0" indent="0">
              <a:buFont typeface="Arial" panose="020B0604020202020204" pitchFamily="34" charset="0"/>
              <a:buNone/>
              <a:defRPr sz="1500"/>
            </a:lvl2pPr>
            <a:lvl3pPr marL="0" indent="0">
              <a:buFont typeface="Arial" panose="020B0604020202020204" pitchFamily="34" charset="0"/>
              <a:buNone/>
              <a:defRPr sz="1100"/>
            </a:lvl3pPr>
            <a:lvl4pPr marL="179388" indent="-171450">
              <a:buFont typeface="Wingdings" panose="05000000000000000000" pitchFamily="2" charset="2"/>
              <a:buChar char="ü"/>
              <a:defRPr sz="1100"/>
            </a:lvl4pPr>
            <a:lvl5pPr marL="187325" indent="0">
              <a:buFont typeface="Wingdings" panose="05000000000000000000" pitchFamily="2" charset="2"/>
              <a:buNone/>
              <a:defRPr sz="11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10"/>
          </p:nvPr>
        </p:nvSpPr>
        <p:spPr>
          <a:xfrm>
            <a:off x="471488" y="9471237"/>
            <a:ext cx="1543050" cy="237563"/>
          </a:xfrm>
          <a:prstGeom prst="rect">
            <a:avLst/>
          </a:prstGeom>
        </p:spPr>
        <p:txBody>
          <a:bodyPr/>
          <a:lstStyle/>
          <a:p>
            <a:endParaRPr lang="de-AT" dirty="0"/>
          </a:p>
        </p:txBody>
      </p:sp>
      <p:sp>
        <p:nvSpPr>
          <p:cNvPr id="7" name="Titel 6">
            <a:extLst>
              <a:ext uri="{FF2B5EF4-FFF2-40B4-BE49-F238E27FC236}">
                <a16:creationId xmlns:a16="http://schemas.microsoft.com/office/drawing/2014/main" id="{74CCF409-D291-4728-9313-29B6476F21C6}"/>
              </a:ext>
            </a:extLst>
          </p:cNvPr>
          <p:cNvSpPr>
            <a:spLocks noGrp="1"/>
          </p:cNvSpPr>
          <p:nvPr>
            <p:ph type="title"/>
          </p:nvPr>
        </p:nvSpPr>
        <p:spPr>
          <a:xfrm>
            <a:off x="471488" y="927947"/>
            <a:ext cx="5915025" cy="1085849"/>
          </a:xfrm>
        </p:spPr>
        <p:txBody>
          <a:bodyPr/>
          <a:lstStyle>
            <a:lvl1pPr>
              <a:defRPr b="0"/>
            </a:lvl1pPr>
          </a:lstStyle>
          <a:p>
            <a:r>
              <a:rPr lang="de-DE" dirty="0"/>
              <a:t>Titelmasterformat durch Klicken bearbeiten</a:t>
            </a:r>
            <a:endParaRPr lang="de-AT" dirty="0"/>
          </a:p>
        </p:txBody>
      </p:sp>
    </p:spTree>
    <p:extLst>
      <p:ext uri="{BB962C8B-B14F-4D97-AF65-F5344CB8AC3E}">
        <p14:creationId xmlns:p14="http://schemas.microsoft.com/office/powerpoint/2010/main" val="1683829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Überblick">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9A1A-1A32-42BA-B7F9-8E8C5517D7AD}"/>
              </a:ext>
            </a:extLst>
          </p:cNvPr>
          <p:cNvSpPr>
            <a:spLocks noGrp="1"/>
          </p:cNvSpPr>
          <p:nvPr>
            <p:ph type="title"/>
          </p:nvPr>
        </p:nvSpPr>
        <p:spPr>
          <a:xfrm>
            <a:off x="471488" y="927947"/>
            <a:ext cx="5915025" cy="904240"/>
          </a:xfrm>
        </p:spPr>
        <p:txBody>
          <a:bodyPr/>
          <a:lstStyle/>
          <a:p>
            <a:r>
              <a:rPr lang="de-DE" dirty="0"/>
              <a:t>Titelmasterformat durch Klicken bearbeiten</a:t>
            </a:r>
            <a:endParaRPr lang="de-AT" dirty="0"/>
          </a:p>
        </p:txBody>
      </p:sp>
      <p:sp>
        <p:nvSpPr>
          <p:cNvPr id="3" name="Datumsplatzhalter 2">
            <a:extLst>
              <a:ext uri="{FF2B5EF4-FFF2-40B4-BE49-F238E27FC236}">
                <a16:creationId xmlns:a16="http://schemas.microsoft.com/office/drawing/2014/main" id="{A73B7C2E-79A2-4439-8240-A2C41A79D838}"/>
              </a:ext>
            </a:extLst>
          </p:cNvPr>
          <p:cNvSpPr>
            <a:spLocks noGrp="1"/>
          </p:cNvSpPr>
          <p:nvPr>
            <p:ph type="dt" sz="half" idx="10"/>
          </p:nvPr>
        </p:nvSpPr>
        <p:spPr>
          <a:xfrm>
            <a:off x="471488" y="9471237"/>
            <a:ext cx="1543050" cy="237563"/>
          </a:xfrm>
          <a:prstGeom prst="rect">
            <a:avLst/>
          </a:prstGeom>
        </p:spPr>
        <p:txBody>
          <a:bodyPr/>
          <a:lstStyle/>
          <a:p>
            <a:endParaRPr lang="de-AT" dirty="0"/>
          </a:p>
        </p:txBody>
      </p:sp>
      <p:sp>
        <p:nvSpPr>
          <p:cNvPr id="5" name="Inhaltsplatzhalter 4">
            <a:extLst>
              <a:ext uri="{FF2B5EF4-FFF2-40B4-BE49-F238E27FC236}">
                <a16:creationId xmlns:a16="http://schemas.microsoft.com/office/drawing/2014/main" id="{2FBDA4C9-64E1-4D82-ADCB-100BC2577F64}"/>
              </a:ext>
            </a:extLst>
          </p:cNvPr>
          <p:cNvSpPr>
            <a:spLocks noGrp="1"/>
          </p:cNvSpPr>
          <p:nvPr>
            <p:ph sz="quarter" idx="11"/>
          </p:nvPr>
        </p:nvSpPr>
        <p:spPr>
          <a:xfrm>
            <a:off x="471488" y="1947862"/>
            <a:ext cx="5929312" cy="1191577"/>
          </a:xfrm>
        </p:spPr>
        <p:txBody>
          <a:bodyPr/>
          <a:lstStyle>
            <a:lvl1pPr marL="0" indent="0" algn="ctr">
              <a:spcBef>
                <a:spcPts val="600"/>
              </a:spcBef>
              <a:spcAft>
                <a:spcPts val="600"/>
              </a:spcAft>
              <a:buNone/>
              <a:defRPr sz="1600"/>
            </a:lvl1pPr>
            <a:lvl2pPr marL="0" indent="0">
              <a:spcBef>
                <a:spcPts val="300"/>
              </a:spcBef>
              <a:spcAft>
                <a:spcPts val="300"/>
              </a:spcAft>
              <a:buNone/>
              <a:defRPr sz="1400">
                <a:solidFill>
                  <a:schemeClr val="bg2">
                    <a:lumMod val="50000"/>
                  </a:schemeClr>
                </a:solidFill>
              </a:defRPr>
            </a:lvl2pPr>
            <a:lvl3pPr marL="0" indent="0">
              <a:spcBef>
                <a:spcPts val="0"/>
              </a:spcBef>
              <a:buFont typeface="Wingdings" panose="05000000000000000000" pitchFamily="2" charset="2"/>
              <a:buNone/>
              <a:defRPr lang="de-DE" sz="1100" kern="1200" dirty="0" smtClean="0">
                <a:solidFill>
                  <a:schemeClr val="bg2">
                    <a:lumMod val="25000"/>
                  </a:schemeClr>
                </a:solidFill>
                <a:latin typeface="+mn-lt"/>
                <a:ea typeface="+mn-ea"/>
                <a:cs typeface="+mn-cs"/>
              </a:defRPr>
            </a:lvl3pPr>
            <a:lvl4pPr marL="358775" indent="-171450">
              <a:spcBef>
                <a:spcPts val="0"/>
              </a:spcBef>
              <a:defRPr lang="de-DE" sz="1100" kern="1200" dirty="0" smtClean="0">
                <a:solidFill>
                  <a:schemeClr val="bg2">
                    <a:lumMod val="25000"/>
                  </a:schemeClr>
                </a:solidFill>
                <a:latin typeface="+mn-lt"/>
                <a:ea typeface="+mn-ea"/>
                <a:cs typeface="+mn-cs"/>
              </a:defRPr>
            </a:lvl4pPr>
            <a:lvl5pPr marL="538163" indent="-171450">
              <a:spcBef>
                <a:spcPts val="0"/>
              </a:spcBef>
              <a:defRPr lang="de-AT" sz="1100" kern="1200" dirty="0">
                <a:solidFill>
                  <a:schemeClr val="bg2">
                    <a:lumMod val="25000"/>
                  </a:schemeClr>
                </a:solidFill>
                <a:latin typeface="+mn-lt"/>
                <a:ea typeface="+mn-ea"/>
                <a:cs typeface="+mn-cs"/>
              </a:defRPr>
            </a:lvl5pPr>
          </a:lstStyle>
          <a:p>
            <a:pPr lvl="0"/>
            <a:r>
              <a:rPr lang="de-DE" dirty="0"/>
              <a:t>Formatvorlagen des Textmasters bearbeiten</a:t>
            </a:r>
          </a:p>
          <a:p>
            <a:pPr lvl="1"/>
            <a:r>
              <a:rPr lang="de-DE" dirty="0"/>
              <a:t>Zweite Ebene</a:t>
            </a:r>
          </a:p>
          <a:p>
            <a:pPr lvl="2"/>
            <a:r>
              <a:rPr lang="de-DE" dirty="0"/>
              <a:t>Dritte Ebene</a:t>
            </a:r>
          </a:p>
          <a:p>
            <a:pPr marL="179388" lvl="3" indent="-171450" algn="l" defTabSz="685800" rtl="0" eaLnBrk="1" latinLnBrk="0" hangingPunct="1">
              <a:lnSpc>
                <a:spcPct val="90000"/>
              </a:lnSpc>
              <a:spcBef>
                <a:spcPts val="0"/>
              </a:spcBef>
              <a:buFont typeface="Wingdings" panose="05000000000000000000" pitchFamily="2" charset="2"/>
              <a:buChar char="ü"/>
            </a:pPr>
            <a:r>
              <a:rPr lang="de-DE" dirty="0"/>
              <a:t>Vierte Ebene</a:t>
            </a:r>
          </a:p>
          <a:p>
            <a:pPr marL="179388" lvl="4" indent="0" algn="l" defTabSz="685800" rtl="0" eaLnBrk="1" latinLnBrk="0" hangingPunct="1">
              <a:lnSpc>
                <a:spcPct val="90000"/>
              </a:lnSpc>
              <a:spcBef>
                <a:spcPts val="0"/>
              </a:spcBef>
              <a:buFont typeface="Arial" panose="020B0604020202020204" pitchFamily="34" charset="0"/>
              <a:buNone/>
            </a:pPr>
            <a:r>
              <a:rPr lang="de-DE" dirty="0"/>
              <a:t>Fünfte Ebene</a:t>
            </a:r>
            <a:endParaRPr lang="de-AT" dirty="0"/>
          </a:p>
        </p:txBody>
      </p:sp>
      <p:sp>
        <p:nvSpPr>
          <p:cNvPr id="7" name="Textplatzhalter 6">
            <a:extLst>
              <a:ext uri="{FF2B5EF4-FFF2-40B4-BE49-F238E27FC236}">
                <a16:creationId xmlns:a16="http://schemas.microsoft.com/office/drawing/2014/main" id="{3817F955-E77B-48B9-866E-49231166A506}"/>
              </a:ext>
            </a:extLst>
          </p:cNvPr>
          <p:cNvSpPr>
            <a:spLocks noGrp="1"/>
          </p:cNvSpPr>
          <p:nvPr>
            <p:ph type="body" sz="quarter" idx="12"/>
          </p:nvPr>
        </p:nvSpPr>
        <p:spPr>
          <a:xfrm>
            <a:off x="3451226" y="3224848"/>
            <a:ext cx="2935287" cy="4777845"/>
          </a:xfrm>
        </p:spPr>
        <p:txBody>
          <a:bodyPr/>
          <a:lstStyle>
            <a:lvl1pPr marL="0" indent="0">
              <a:buNone/>
              <a:defRPr lang="de-DE" sz="1600" kern="1200" dirty="0" smtClean="0">
                <a:solidFill>
                  <a:srgbClr val="6FA931"/>
                </a:solidFill>
                <a:latin typeface="+mn-lt"/>
                <a:ea typeface="+mn-ea"/>
                <a:cs typeface="+mn-cs"/>
              </a:defRPr>
            </a:lvl1pPr>
            <a:lvl2pPr>
              <a:defRPr lang="de-DE" sz="1400" kern="1200" dirty="0" smtClean="0">
                <a:solidFill>
                  <a:schemeClr val="bg2">
                    <a:lumMod val="50000"/>
                  </a:schemeClr>
                </a:solidFill>
                <a:latin typeface="+mn-lt"/>
                <a:ea typeface="+mn-ea"/>
                <a:cs typeface="+mn-cs"/>
              </a:defRPr>
            </a:lvl2pPr>
            <a:lvl3pPr algn="l" defTabSz="685800" rtl="0" eaLnBrk="1" latinLnBrk="0" hangingPunct="1">
              <a:lnSpc>
                <a:spcPct val="90000"/>
              </a:lnSpc>
              <a:spcBef>
                <a:spcPts val="0"/>
              </a:spcBef>
              <a:defRPr lang="de-DE" sz="1100" kern="1200" dirty="0" smtClean="0">
                <a:solidFill>
                  <a:schemeClr val="bg2">
                    <a:lumMod val="25000"/>
                  </a:schemeClr>
                </a:solidFill>
                <a:latin typeface="+mn-lt"/>
                <a:ea typeface="+mn-ea"/>
                <a:cs typeface="+mn-cs"/>
              </a:defRPr>
            </a:lvl3pPr>
            <a:lvl4pPr marL="293688" indent="-285750" algn="l" defTabSz="685800" rtl="0" eaLnBrk="1" latinLnBrk="0" hangingPunct="1">
              <a:lnSpc>
                <a:spcPct val="90000"/>
              </a:lnSpc>
              <a:spcBef>
                <a:spcPts val="0"/>
              </a:spcBef>
              <a:defRPr lang="de-DE" sz="1100" kern="1200" dirty="0" smtClean="0">
                <a:solidFill>
                  <a:schemeClr val="bg2">
                    <a:lumMod val="25000"/>
                  </a:schemeClr>
                </a:solidFill>
                <a:latin typeface="+mn-lt"/>
                <a:ea typeface="+mn-ea"/>
                <a:cs typeface="+mn-cs"/>
              </a:defRPr>
            </a:lvl4pPr>
            <a:lvl5pPr marL="350838" indent="-171450" algn="l" defTabSz="685800" rtl="0" eaLnBrk="1" latinLnBrk="0" hangingPunct="1">
              <a:lnSpc>
                <a:spcPct val="90000"/>
              </a:lnSpc>
              <a:spcBef>
                <a:spcPts val="0"/>
              </a:spcBef>
              <a:buFont typeface="Wingdings" panose="05000000000000000000" pitchFamily="2" charset="2"/>
              <a:buChar char="ü"/>
              <a:defRPr lang="de-AT" sz="1100" kern="1200" dirty="0">
                <a:solidFill>
                  <a:schemeClr val="bg2">
                    <a:lumMod val="25000"/>
                  </a:schemeClr>
                </a:solidFill>
                <a:latin typeface="+mn-lt"/>
                <a:ea typeface="+mn-ea"/>
                <a:cs typeface="+mn-cs"/>
              </a:defRPr>
            </a:lvl5pPr>
          </a:lstStyle>
          <a:p>
            <a:pPr marL="0" lvl="0" indent="0" algn="l" defTabSz="685800" rtl="0" eaLnBrk="1" latinLnBrk="0" hangingPunct="1">
              <a:lnSpc>
                <a:spcPct val="90000"/>
              </a:lnSpc>
              <a:spcBef>
                <a:spcPts val="600"/>
              </a:spcBef>
              <a:spcAft>
                <a:spcPts val="300"/>
              </a:spcAft>
              <a:buFont typeface="Arial" panose="020B0604020202020204" pitchFamily="34" charset="0"/>
              <a:buNone/>
            </a:pPr>
            <a:r>
              <a:rPr lang="de-DE" dirty="0"/>
              <a:t>Formatvorlagen des Textmasters bearbeiten</a:t>
            </a:r>
          </a:p>
          <a:p>
            <a:pPr marL="0" lvl="1" indent="0" algn="l" defTabSz="685800" rtl="0" eaLnBrk="1" latinLnBrk="0" hangingPunct="1">
              <a:lnSpc>
                <a:spcPct val="90000"/>
              </a:lnSpc>
              <a:spcBef>
                <a:spcPts val="375"/>
              </a:spcBef>
              <a:spcAft>
                <a:spcPts val="300"/>
              </a:spcAft>
              <a:buFont typeface="Arial" panose="020B0604020202020204" pitchFamily="34" charset="0"/>
              <a:buNone/>
            </a:pPr>
            <a:r>
              <a:rPr lang="de-DE" dirty="0"/>
              <a:t>Zweite Ebene</a:t>
            </a:r>
          </a:p>
          <a:p>
            <a:pPr marL="0" lvl="2" indent="0" algn="l" defTabSz="685800" rtl="0" eaLnBrk="1" latinLnBrk="0" hangingPunct="1">
              <a:lnSpc>
                <a:spcPct val="90000"/>
              </a:lnSpc>
              <a:spcBef>
                <a:spcPts val="0"/>
              </a:spcBef>
              <a:spcAft>
                <a:spcPts val="0"/>
              </a:spcAft>
              <a:buFont typeface="Wingdings" panose="05000000000000000000" pitchFamily="2" charset="2"/>
              <a:buNone/>
            </a:pPr>
            <a:r>
              <a:rPr lang="de-DE" dirty="0"/>
              <a:t>Dritte Ebene</a:t>
            </a:r>
          </a:p>
          <a:p>
            <a:pPr marL="179388" lvl="3" indent="-171450" algn="l" defTabSz="685800" rtl="0" eaLnBrk="1" latinLnBrk="0" hangingPunct="1">
              <a:lnSpc>
                <a:spcPct val="90000"/>
              </a:lnSpc>
              <a:spcBef>
                <a:spcPts val="0"/>
              </a:spcBef>
              <a:buFont typeface="Wingdings" panose="05000000000000000000" pitchFamily="2" charset="2"/>
              <a:buChar char="ü"/>
            </a:pPr>
            <a:r>
              <a:rPr lang="de-DE" dirty="0"/>
              <a:t>Vierte Ebene</a:t>
            </a:r>
          </a:p>
          <a:p>
            <a:pPr marL="179388" lvl="4" indent="0" algn="l" defTabSz="685800" rtl="0" eaLnBrk="1" latinLnBrk="0" hangingPunct="1">
              <a:lnSpc>
                <a:spcPct val="90000"/>
              </a:lnSpc>
              <a:spcBef>
                <a:spcPts val="0"/>
              </a:spcBef>
              <a:buFont typeface="Arial" panose="020B0604020202020204" pitchFamily="34" charset="0"/>
              <a:buNone/>
            </a:pPr>
            <a:r>
              <a:rPr lang="de-DE" dirty="0"/>
              <a:t>Fünfte Ebene</a:t>
            </a:r>
            <a:endParaRPr lang="de-AT" dirty="0"/>
          </a:p>
        </p:txBody>
      </p:sp>
      <p:sp>
        <p:nvSpPr>
          <p:cNvPr id="8" name="Textplatzhalter 6">
            <a:extLst>
              <a:ext uri="{FF2B5EF4-FFF2-40B4-BE49-F238E27FC236}">
                <a16:creationId xmlns:a16="http://schemas.microsoft.com/office/drawing/2014/main" id="{3925893A-EEDE-43D7-9E67-862C792EA859}"/>
              </a:ext>
            </a:extLst>
          </p:cNvPr>
          <p:cNvSpPr>
            <a:spLocks noGrp="1"/>
          </p:cNvSpPr>
          <p:nvPr>
            <p:ph type="body" sz="quarter" idx="13"/>
          </p:nvPr>
        </p:nvSpPr>
        <p:spPr>
          <a:xfrm>
            <a:off x="471488" y="3224848"/>
            <a:ext cx="2935287" cy="4777845"/>
          </a:xfrm>
        </p:spPr>
        <p:txBody>
          <a:bodyPr/>
          <a:lstStyle>
            <a:lvl1pPr marL="0" indent="0">
              <a:spcBef>
                <a:spcPts val="600"/>
              </a:spcBef>
              <a:spcAft>
                <a:spcPts val="300"/>
              </a:spcAft>
              <a:buNone/>
              <a:defRPr lang="de-DE" sz="1600" kern="1200" dirty="0" smtClean="0">
                <a:solidFill>
                  <a:srgbClr val="6FA931"/>
                </a:solidFill>
                <a:latin typeface="+mn-lt"/>
                <a:ea typeface="+mn-ea"/>
                <a:cs typeface="+mn-cs"/>
              </a:defRPr>
            </a:lvl1pPr>
            <a:lvl2pPr>
              <a:spcBef>
                <a:spcPts val="300"/>
              </a:spcBef>
              <a:spcAft>
                <a:spcPts val="300"/>
              </a:spcAft>
              <a:defRPr lang="de-DE" sz="1400" kern="1200" dirty="0" smtClean="0">
                <a:solidFill>
                  <a:schemeClr val="bg2">
                    <a:lumMod val="50000"/>
                  </a:schemeClr>
                </a:solidFill>
                <a:latin typeface="+mn-lt"/>
                <a:ea typeface="+mn-ea"/>
                <a:cs typeface="+mn-cs"/>
              </a:defRPr>
            </a:lvl2pPr>
            <a:lvl3pPr marL="7938" indent="0" algn="l" defTabSz="685800" rtl="0" eaLnBrk="1" latinLnBrk="0" hangingPunct="1">
              <a:lnSpc>
                <a:spcPct val="90000"/>
              </a:lnSpc>
              <a:spcBef>
                <a:spcPts val="0"/>
              </a:spcBef>
              <a:spcAft>
                <a:spcPts val="0"/>
              </a:spcAft>
              <a:buNone/>
              <a:defRPr lang="de-DE" sz="1100" kern="1200" dirty="0" smtClean="0">
                <a:solidFill>
                  <a:schemeClr val="bg2">
                    <a:lumMod val="25000"/>
                  </a:schemeClr>
                </a:solidFill>
                <a:latin typeface="+mn-lt"/>
                <a:ea typeface="+mn-ea"/>
                <a:cs typeface="+mn-cs"/>
              </a:defRPr>
            </a:lvl3pPr>
            <a:lvl4pPr marL="179388" indent="-171450" algn="l" defTabSz="685800" rtl="0" eaLnBrk="1" latinLnBrk="0" hangingPunct="1">
              <a:lnSpc>
                <a:spcPct val="90000"/>
              </a:lnSpc>
              <a:spcBef>
                <a:spcPts val="0"/>
              </a:spcBef>
              <a:buFont typeface="Wingdings" panose="05000000000000000000" pitchFamily="2" charset="2"/>
              <a:buChar char="ü"/>
              <a:defRPr lang="de-DE" sz="1100" kern="1200" dirty="0" smtClean="0">
                <a:solidFill>
                  <a:schemeClr val="bg2">
                    <a:lumMod val="25000"/>
                  </a:schemeClr>
                </a:solidFill>
                <a:latin typeface="+mn-lt"/>
                <a:ea typeface="+mn-ea"/>
                <a:cs typeface="+mn-cs"/>
              </a:defRPr>
            </a:lvl4pPr>
            <a:lvl5pPr marL="179388" indent="0" algn="l" defTabSz="685800" rtl="0" eaLnBrk="1" latinLnBrk="0" hangingPunct="1">
              <a:lnSpc>
                <a:spcPct val="90000"/>
              </a:lnSpc>
              <a:spcBef>
                <a:spcPts val="0"/>
              </a:spcBef>
              <a:buNone/>
              <a:defRPr lang="de-AT" sz="1100" kern="1200" dirty="0">
                <a:solidFill>
                  <a:schemeClr val="bg2">
                    <a:lumMod val="25000"/>
                  </a:schemeClr>
                </a:solidFill>
                <a:latin typeface="+mn-lt"/>
                <a:ea typeface="+mn-ea"/>
                <a:cs typeface="+mn-cs"/>
              </a:defRPr>
            </a:lvl5pPr>
          </a:lstStyle>
          <a:p>
            <a:pPr lvl="0"/>
            <a:r>
              <a:rPr lang="de-DE" dirty="0"/>
              <a:t>Formatvorlagen des Textmasters bearbeiten</a:t>
            </a:r>
          </a:p>
          <a:p>
            <a:pPr marL="0" lvl="1" indent="0" algn="l" defTabSz="685800" rtl="0" eaLnBrk="1" latinLnBrk="0" hangingPunct="1">
              <a:lnSpc>
                <a:spcPct val="90000"/>
              </a:lnSpc>
              <a:spcBef>
                <a:spcPts val="375"/>
              </a:spcBef>
              <a:buFont typeface="Arial" panose="020B0604020202020204" pitchFamily="34" charset="0"/>
              <a:buNone/>
            </a:pPr>
            <a:r>
              <a:rPr lang="de-DE" dirty="0"/>
              <a:t>Zweite Ebene</a:t>
            </a:r>
          </a:p>
          <a:p>
            <a:pPr marL="0" lvl="2" indent="0" algn="l" defTabSz="685800" rtl="0" eaLnBrk="1" latinLnBrk="0" hangingPunct="1">
              <a:lnSpc>
                <a:spcPct val="90000"/>
              </a:lnSpc>
              <a:spcBef>
                <a:spcPts val="0"/>
              </a:spcBef>
              <a:buFont typeface="Wingdings" panose="05000000000000000000" pitchFamily="2" charset="2"/>
              <a:buNone/>
            </a:pPr>
            <a:r>
              <a:rPr lang="de-DE" dirty="0"/>
              <a:t>Dritte Ebene</a:t>
            </a:r>
          </a:p>
          <a:p>
            <a:pPr lvl="3"/>
            <a:r>
              <a:rPr lang="de-DE" dirty="0"/>
              <a:t>Vierte Ebene</a:t>
            </a:r>
          </a:p>
          <a:p>
            <a:pPr lvl="4"/>
            <a:r>
              <a:rPr lang="de-DE" dirty="0"/>
              <a:t>Fünfte Ebene</a:t>
            </a:r>
            <a:endParaRPr lang="de-AT" dirty="0"/>
          </a:p>
        </p:txBody>
      </p:sp>
      <p:sp>
        <p:nvSpPr>
          <p:cNvPr id="9" name="Inhaltsplatzhalter 4">
            <a:extLst>
              <a:ext uri="{FF2B5EF4-FFF2-40B4-BE49-F238E27FC236}">
                <a16:creationId xmlns:a16="http://schemas.microsoft.com/office/drawing/2014/main" id="{719031FF-3F8D-459B-9F7B-5EA6CA36E8C8}"/>
              </a:ext>
            </a:extLst>
          </p:cNvPr>
          <p:cNvSpPr>
            <a:spLocks noGrp="1"/>
          </p:cNvSpPr>
          <p:nvPr>
            <p:ph sz="quarter" idx="14"/>
          </p:nvPr>
        </p:nvSpPr>
        <p:spPr>
          <a:xfrm>
            <a:off x="471488" y="8067644"/>
            <a:ext cx="5929312" cy="1253068"/>
          </a:xfrm>
        </p:spPr>
        <p:txBody>
          <a:bodyPr/>
          <a:lstStyle>
            <a:lvl1pPr marL="0" indent="0" algn="ctr">
              <a:buNone/>
              <a:defRPr lang="de-DE" sz="1600" kern="1200" dirty="0" smtClean="0">
                <a:solidFill>
                  <a:srgbClr val="6FA931"/>
                </a:solidFill>
                <a:latin typeface="+mn-lt"/>
                <a:ea typeface="+mn-ea"/>
                <a:cs typeface="+mn-cs"/>
              </a:defRPr>
            </a:lvl1pPr>
            <a:lvl2pPr>
              <a:defRPr lang="de-DE" sz="1400" kern="1200" dirty="0" smtClean="0">
                <a:solidFill>
                  <a:schemeClr val="bg2">
                    <a:lumMod val="50000"/>
                  </a:schemeClr>
                </a:solidFill>
                <a:latin typeface="+mn-lt"/>
                <a:ea typeface="+mn-ea"/>
                <a:cs typeface="+mn-cs"/>
              </a:defRPr>
            </a:lvl2pPr>
            <a:lvl3pPr>
              <a:defRPr lang="de-DE" sz="1100" kern="1200" dirty="0" smtClean="0">
                <a:solidFill>
                  <a:schemeClr val="bg2">
                    <a:lumMod val="25000"/>
                  </a:schemeClr>
                </a:solidFill>
                <a:latin typeface="+mn-lt"/>
                <a:ea typeface="+mn-ea"/>
                <a:cs typeface="+mn-cs"/>
              </a:defRPr>
            </a:lvl3pPr>
            <a:lvl4pPr marL="293688" indent="-285750">
              <a:defRPr lang="de-DE" sz="1100" kern="1200" dirty="0" smtClean="0">
                <a:solidFill>
                  <a:schemeClr val="bg2">
                    <a:lumMod val="25000"/>
                  </a:schemeClr>
                </a:solidFill>
                <a:latin typeface="+mn-lt"/>
                <a:ea typeface="+mn-ea"/>
                <a:cs typeface="+mn-cs"/>
              </a:defRPr>
            </a:lvl4pPr>
            <a:lvl5pPr>
              <a:defRPr lang="de-AT" sz="1100" kern="1200" dirty="0">
                <a:solidFill>
                  <a:schemeClr val="bg2">
                    <a:lumMod val="25000"/>
                  </a:schemeClr>
                </a:solidFill>
                <a:latin typeface="+mn-lt"/>
                <a:ea typeface="+mn-ea"/>
                <a:cs typeface="+mn-cs"/>
              </a:defRPr>
            </a:lvl5pPr>
          </a:lstStyle>
          <a:p>
            <a:pPr marL="0" lvl="0" indent="0" algn="ctr" defTabSz="685800" rtl="0" eaLnBrk="1" latinLnBrk="0" hangingPunct="1">
              <a:lnSpc>
                <a:spcPct val="90000"/>
              </a:lnSpc>
              <a:spcBef>
                <a:spcPts val="600"/>
              </a:spcBef>
              <a:spcAft>
                <a:spcPts val="600"/>
              </a:spcAft>
              <a:buFont typeface="Arial" panose="020B0604020202020204" pitchFamily="34" charset="0"/>
              <a:buNone/>
            </a:pPr>
            <a:r>
              <a:rPr lang="de-DE" dirty="0"/>
              <a:t>Formatvorlagen des Textmasters bearbeiten</a:t>
            </a:r>
          </a:p>
          <a:p>
            <a:pPr marL="0" lvl="1" indent="0" algn="l" defTabSz="685800" rtl="0" eaLnBrk="1" latinLnBrk="0" hangingPunct="1">
              <a:lnSpc>
                <a:spcPct val="90000"/>
              </a:lnSpc>
              <a:spcBef>
                <a:spcPts val="300"/>
              </a:spcBef>
              <a:spcAft>
                <a:spcPts val="300"/>
              </a:spcAft>
              <a:buFont typeface="Arial" panose="020B0604020202020204" pitchFamily="34" charset="0"/>
              <a:buNone/>
            </a:pPr>
            <a:r>
              <a:rPr lang="de-DE" dirty="0"/>
              <a:t>Zweite Ebene</a:t>
            </a:r>
          </a:p>
          <a:p>
            <a:pPr marL="0" lvl="2" indent="0" algn="l" defTabSz="685800" rtl="0" eaLnBrk="1" latinLnBrk="0" hangingPunct="1">
              <a:lnSpc>
                <a:spcPct val="90000"/>
              </a:lnSpc>
              <a:spcBef>
                <a:spcPts val="0"/>
              </a:spcBef>
              <a:spcAft>
                <a:spcPts val="0"/>
              </a:spcAft>
              <a:buFont typeface="Wingdings" panose="05000000000000000000" pitchFamily="2" charset="2"/>
              <a:buNone/>
            </a:pPr>
            <a:r>
              <a:rPr lang="de-DE" dirty="0"/>
              <a:t>Dritte Ebene</a:t>
            </a:r>
          </a:p>
          <a:p>
            <a:pPr marL="179388" lvl="3" indent="-171450" algn="l" defTabSz="685800" rtl="0" eaLnBrk="1" latinLnBrk="0" hangingPunct="1">
              <a:lnSpc>
                <a:spcPct val="90000"/>
              </a:lnSpc>
              <a:spcBef>
                <a:spcPts val="0"/>
              </a:spcBef>
              <a:buFont typeface="Wingdings" panose="05000000000000000000" pitchFamily="2" charset="2"/>
              <a:buChar char="ü"/>
            </a:pPr>
            <a:r>
              <a:rPr lang="de-DE" dirty="0"/>
              <a:t>Vierte Ebene</a:t>
            </a:r>
          </a:p>
          <a:p>
            <a:pPr marL="179388" lvl="4" indent="0" algn="l" defTabSz="685800" rtl="0" eaLnBrk="1" latinLnBrk="0" hangingPunct="1">
              <a:lnSpc>
                <a:spcPct val="90000"/>
              </a:lnSpc>
              <a:spcBef>
                <a:spcPts val="0"/>
              </a:spcBef>
              <a:buFont typeface="Arial" panose="020B0604020202020204" pitchFamily="34" charset="0"/>
              <a:buNone/>
            </a:pPr>
            <a:r>
              <a:rPr lang="de-DE" dirty="0"/>
              <a:t>Fünfte Ebene</a:t>
            </a:r>
            <a:endParaRPr lang="de-AT" dirty="0"/>
          </a:p>
        </p:txBody>
      </p:sp>
    </p:spTree>
    <p:extLst>
      <p:ext uri="{BB962C8B-B14F-4D97-AF65-F5344CB8AC3E}">
        <p14:creationId xmlns:p14="http://schemas.microsoft.com/office/powerpoint/2010/main" val="505390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471488" y="800099"/>
            <a:ext cx="5915025" cy="1077687"/>
          </a:xfrm>
          <a:prstGeom prst="rect">
            <a:avLst/>
          </a:prstGeom>
        </p:spPr>
        <p:txBody>
          <a:bodyPr/>
          <a:lstStyle/>
          <a:p>
            <a:r>
              <a:rPr lang="de-DE" dirty="0"/>
              <a:t>Titelmasterformat durch Klicken bearbeiten</a:t>
            </a:r>
            <a:endParaRPr lang="en-US" dirty="0"/>
          </a:p>
        </p:txBody>
      </p:sp>
      <p:sp>
        <p:nvSpPr>
          <p:cNvPr id="3" name="Date Placeholder 2"/>
          <p:cNvSpPr>
            <a:spLocks noGrp="1"/>
          </p:cNvSpPr>
          <p:nvPr>
            <p:ph type="dt" sz="half" idx="10"/>
          </p:nvPr>
        </p:nvSpPr>
        <p:spPr>
          <a:xfrm>
            <a:off x="471488" y="9471237"/>
            <a:ext cx="1543050" cy="237563"/>
          </a:xfrm>
          <a:prstGeom prst="rect">
            <a:avLst/>
          </a:prstGeom>
        </p:spPr>
        <p:txBody>
          <a:bodyPr/>
          <a:lstStyle/>
          <a:p>
            <a:endParaRPr lang="de-AT" dirty="0"/>
          </a:p>
        </p:txBody>
      </p:sp>
    </p:spTree>
    <p:extLst>
      <p:ext uri="{BB962C8B-B14F-4D97-AF65-F5344CB8AC3E}">
        <p14:creationId xmlns:p14="http://schemas.microsoft.com/office/powerpoint/2010/main" val="94782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hyperlink" Target="http://creativecommons.org/licenses/by-sa/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1488" y="2235201"/>
            <a:ext cx="5915025" cy="7078132"/>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pic>
        <p:nvPicPr>
          <p:cNvPr id="7" name="Grafik 6">
            <a:extLst>
              <a:ext uri="{FF2B5EF4-FFF2-40B4-BE49-F238E27FC236}">
                <a16:creationId xmlns:a16="http://schemas.microsoft.com/office/drawing/2014/main" id="{F21C97BC-1C2E-4CBC-8883-ED701DA8484D}"/>
              </a:ext>
            </a:extLst>
          </p:cNvPr>
          <p:cNvPicPr/>
          <p:nvPr userDrawn="1"/>
        </p:nvPicPr>
        <p:blipFill rotWithShape="1">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b="71269"/>
          <a:stretch/>
        </p:blipFill>
        <p:spPr bwMode="auto">
          <a:xfrm>
            <a:off x="314537" y="0"/>
            <a:ext cx="6228926" cy="379214"/>
          </a:xfrm>
          <a:prstGeom prst="rect">
            <a:avLst/>
          </a:prstGeom>
          <a:ln>
            <a:noFill/>
          </a:ln>
          <a:extLst>
            <a:ext uri="{53640926-AAD7-44D8-BBD7-CCE9431645EC}">
              <a14:shadowObscured xmlns:a14="http://schemas.microsoft.com/office/drawing/2010/main"/>
            </a:ext>
          </a:extLst>
        </p:spPr>
      </p:pic>
      <p:sp>
        <p:nvSpPr>
          <p:cNvPr id="10" name="Titelplatzhalter 9">
            <a:extLst>
              <a:ext uri="{FF2B5EF4-FFF2-40B4-BE49-F238E27FC236}">
                <a16:creationId xmlns:a16="http://schemas.microsoft.com/office/drawing/2014/main" id="{6C53D376-072C-4910-A6AC-B673517332BD}"/>
              </a:ext>
            </a:extLst>
          </p:cNvPr>
          <p:cNvSpPr>
            <a:spLocks noGrp="1"/>
          </p:cNvSpPr>
          <p:nvPr>
            <p:ph type="title"/>
          </p:nvPr>
        </p:nvSpPr>
        <p:spPr>
          <a:xfrm>
            <a:off x="471488" y="927947"/>
            <a:ext cx="5915025" cy="1133686"/>
          </a:xfrm>
          <a:prstGeom prst="rect">
            <a:avLst/>
          </a:prstGeom>
        </p:spPr>
        <p:txBody>
          <a:bodyPr vert="horz" lIns="91440" tIns="45720" rIns="91440" bIns="45720" rtlCol="0" anchor="ctr">
            <a:normAutofit/>
          </a:bodyPr>
          <a:lstStyle/>
          <a:p>
            <a:r>
              <a:rPr lang="de-DE" dirty="0"/>
              <a:t>Titelmasterformat durch Klicken bearbeiten</a:t>
            </a:r>
            <a:endParaRPr lang="de-AT" dirty="0"/>
          </a:p>
        </p:txBody>
      </p:sp>
      <p:cxnSp>
        <p:nvCxnSpPr>
          <p:cNvPr id="21" name="Gerader Verbinder 20">
            <a:extLst>
              <a:ext uri="{FF2B5EF4-FFF2-40B4-BE49-F238E27FC236}">
                <a16:creationId xmlns:a16="http://schemas.microsoft.com/office/drawing/2014/main" id="{13787973-4D91-401D-A7C8-FCDD78CA594B}"/>
              </a:ext>
            </a:extLst>
          </p:cNvPr>
          <p:cNvCxnSpPr/>
          <p:nvPr userDrawn="1"/>
        </p:nvCxnSpPr>
        <p:spPr>
          <a:xfrm>
            <a:off x="471488" y="9311032"/>
            <a:ext cx="5915025" cy="0"/>
          </a:xfrm>
          <a:prstGeom prst="line">
            <a:avLst/>
          </a:prstGeom>
          <a:ln w="25400">
            <a:solidFill>
              <a:srgbClr val="6FA931"/>
            </a:solidFill>
          </a:ln>
        </p:spPr>
        <p:style>
          <a:lnRef idx="3">
            <a:schemeClr val="accent6"/>
          </a:lnRef>
          <a:fillRef idx="0">
            <a:schemeClr val="accent6"/>
          </a:fillRef>
          <a:effectRef idx="2">
            <a:schemeClr val="accent6"/>
          </a:effectRef>
          <a:fontRef idx="minor">
            <a:schemeClr val="tx1"/>
          </a:fontRef>
        </p:style>
      </p:cxnSp>
      <p:sp>
        <p:nvSpPr>
          <p:cNvPr id="23" name="Fußzeilenplatzhalter 4">
            <a:extLst>
              <a:ext uri="{FF2B5EF4-FFF2-40B4-BE49-F238E27FC236}">
                <a16:creationId xmlns:a16="http://schemas.microsoft.com/office/drawing/2014/main" id="{6525C069-720F-47EE-8921-83DCC89C511F}"/>
              </a:ext>
            </a:extLst>
          </p:cNvPr>
          <p:cNvSpPr txBox="1">
            <a:spLocks/>
          </p:cNvSpPr>
          <p:nvPr userDrawn="1"/>
        </p:nvSpPr>
        <p:spPr>
          <a:xfrm>
            <a:off x="2375032" y="443328"/>
            <a:ext cx="2107934" cy="218907"/>
          </a:xfrm>
          <a:prstGeom prst="rect">
            <a:avLst/>
          </a:prstGeom>
        </p:spPr>
        <p:txBody>
          <a:bodyPr vert="horz" lIns="36000" tIns="37148" rIns="74295" bIns="37148" rtlCol="0" anchor="ctr">
            <a:noAutofit/>
          </a:bodyP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de-DE" sz="1050" dirty="0"/>
              <a:t>Denken lernen, Probleme lösen</a:t>
            </a:r>
          </a:p>
        </p:txBody>
      </p:sp>
      <p:pic>
        <p:nvPicPr>
          <p:cNvPr id="24" name="Grafik 23">
            <a:extLst>
              <a:ext uri="{FF2B5EF4-FFF2-40B4-BE49-F238E27FC236}">
                <a16:creationId xmlns:a16="http://schemas.microsoft.com/office/drawing/2014/main" id="{A44C1A68-86C7-4A3E-8091-2041F0B9B20C}"/>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71488" y="432641"/>
            <a:ext cx="674659" cy="360000"/>
          </a:xfrm>
          <a:prstGeom prst="rect">
            <a:avLst/>
          </a:prstGeom>
        </p:spPr>
      </p:pic>
      <p:pic>
        <p:nvPicPr>
          <p:cNvPr id="25" name="Picture 2" descr="https://lh6.googleusercontent.com/7d9CRkQ9OY6kJ7qytQliZGXPRKpIl37rflZjgAwKJfQ8aJazWeFWFO4Nsl5RJXOc3Kj_vicClbalzqY64KLJHocSO69pVNGyrAr4Gg9z8XFowr7rw5HjM38Q46mIz_xK_aQWX_eo">
            <a:extLst>
              <a:ext uri="{FF2B5EF4-FFF2-40B4-BE49-F238E27FC236}">
                <a16:creationId xmlns:a16="http://schemas.microsoft.com/office/drawing/2014/main" id="{6BC0F6E1-37EF-48C5-A6A7-E343300543C7}"/>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4871540" y="420149"/>
            <a:ext cx="1514973" cy="188742"/>
          </a:xfrm>
          <a:prstGeom prst="rect">
            <a:avLst/>
          </a:prstGeom>
          <a:noFill/>
          <a:extLst>
            <a:ext uri="{909E8E84-426E-40DD-AFC4-6F175D3DCCD1}">
              <a14:hiddenFill xmlns:a14="http://schemas.microsoft.com/office/drawing/2010/main">
                <a:solidFill>
                  <a:srgbClr val="FFFFFF"/>
                </a:solidFill>
              </a14:hiddenFill>
            </a:ext>
          </a:extLst>
        </p:spPr>
      </p:pic>
      <p:sp>
        <p:nvSpPr>
          <p:cNvPr id="26" name="Textplatzhalter 9">
            <a:extLst>
              <a:ext uri="{FF2B5EF4-FFF2-40B4-BE49-F238E27FC236}">
                <a16:creationId xmlns:a16="http://schemas.microsoft.com/office/drawing/2014/main" id="{13F9C66E-668E-4933-9153-B059A2D66BB6}"/>
              </a:ext>
            </a:extLst>
          </p:cNvPr>
          <p:cNvSpPr txBox="1">
            <a:spLocks/>
          </p:cNvSpPr>
          <p:nvPr userDrawn="1"/>
        </p:nvSpPr>
        <p:spPr>
          <a:xfrm>
            <a:off x="1371600" y="9423400"/>
            <a:ext cx="4114799" cy="212725"/>
          </a:xfrm>
          <a:prstGeom prst="rect">
            <a:avLst/>
          </a:prstGeom>
        </p:spPr>
        <p:txBody>
          <a:bodyPr>
            <a:noAutofit/>
          </a:bodyPr>
          <a:lstStyle>
            <a:lvl1pPr marL="0" indent="0" algn="ctr" defTabSz="685800" rtl="0" eaLnBrk="1" latinLnBrk="0" hangingPunct="1">
              <a:lnSpc>
                <a:spcPct val="90000"/>
              </a:lnSpc>
              <a:spcBef>
                <a:spcPts val="750"/>
              </a:spcBef>
              <a:buFont typeface="Arial" panose="020B0604020202020204" pitchFamily="34" charset="0"/>
              <a:buNone/>
              <a:defRPr sz="1050" kern="1200">
                <a:solidFill>
                  <a:schemeClr val="bg2">
                    <a:lumMod val="50000"/>
                  </a:schemeClr>
                </a:solidFill>
                <a:latin typeface="+mn-lt"/>
                <a:ea typeface="+mn-ea"/>
                <a:cs typeface="+mn-cs"/>
              </a:defRPr>
            </a:lvl1pPr>
            <a:lvl2pPr marL="7937" indent="0" algn="l" defTabSz="685800" rtl="0" eaLnBrk="1" latinLnBrk="0" hangingPunct="1">
              <a:lnSpc>
                <a:spcPct val="90000"/>
              </a:lnSpc>
              <a:spcBef>
                <a:spcPts val="375"/>
              </a:spcBef>
              <a:buFont typeface="Wingdings" panose="05000000000000000000" pitchFamily="2" charset="2"/>
              <a:buNone/>
              <a:defRPr sz="1500" kern="1200">
                <a:solidFill>
                  <a:schemeClr val="bg2">
                    <a:lumMod val="50000"/>
                  </a:schemeClr>
                </a:solidFill>
                <a:latin typeface="+mn-lt"/>
                <a:ea typeface="+mn-ea"/>
                <a:cs typeface="+mn-cs"/>
              </a:defRPr>
            </a:lvl2pPr>
            <a:lvl3pPr marL="7938" indent="0" algn="l" defTabSz="685800" rtl="0" eaLnBrk="1" latinLnBrk="0" hangingPunct="1">
              <a:lnSpc>
                <a:spcPct val="90000"/>
              </a:lnSpc>
              <a:spcBef>
                <a:spcPts val="375"/>
              </a:spcBef>
              <a:buFont typeface="Wingdings" panose="05000000000000000000" pitchFamily="2" charset="2"/>
              <a:buNone/>
              <a:defRPr sz="1100" kern="1200">
                <a:solidFill>
                  <a:schemeClr val="bg2">
                    <a:lumMod val="50000"/>
                  </a:schemeClr>
                </a:solidFill>
                <a:latin typeface="+mn-lt"/>
                <a:ea typeface="+mn-ea"/>
                <a:cs typeface="+mn-cs"/>
              </a:defRPr>
            </a:lvl3pPr>
            <a:lvl4pPr marL="179388" indent="-171450" algn="l" defTabSz="685800" rtl="0" eaLnBrk="1" latinLnBrk="0" hangingPunct="1">
              <a:lnSpc>
                <a:spcPct val="90000"/>
              </a:lnSpc>
              <a:spcBef>
                <a:spcPts val="375"/>
              </a:spcBef>
              <a:buFont typeface="Wingdings" panose="05000000000000000000" pitchFamily="2" charset="2"/>
              <a:buChar char="ü"/>
              <a:defRPr sz="1100" kern="1200">
                <a:solidFill>
                  <a:schemeClr val="bg2">
                    <a:lumMod val="50000"/>
                  </a:schemeClr>
                </a:solidFill>
                <a:latin typeface="+mn-lt"/>
                <a:ea typeface="+mn-ea"/>
                <a:cs typeface="+mn-cs"/>
              </a:defRPr>
            </a:lvl4pPr>
            <a:lvl5pPr marL="179388" indent="0" algn="l" defTabSz="685800" rtl="0" eaLnBrk="1" latinLnBrk="0" hangingPunct="1">
              <a:lnSpc>
                <a:spcPct val="90000"/>
              </a:lnSpc>
              <a:spcBef>
                <a:spcPts val="375"/>
              </a:spcBef>
              <a:buFont typeface="Wingdings" panose="05000000000000000000" pitchFamily="2" charset="2"/>
              <a:buNone/>
              <a:defRPr sz="1100" kern="1200">
                <a:solidFill>
                  <a:schemeClr val="bg2">
                    <a:lumMod val="5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de-DE" dirty="0"/>
              <a:t>Das schnellste Rennauto</a:t>
            </a:r>
          </a:p>
        </p:txBody>
      </p:sp>
      <p:pic>
        <p:nvPicPr>
          <p:cNvPr id="27" name="Grafik 26" descr="Creative Commons Lizenzvertrag">
            <a:hlinkClick r:id="rId9"/>
            <a:extLst>
              <a:ext uri="{FF2B5EF4-FFF2-40B4-BE49-F238E27FC236}">
                <a16:creationId xmlns:a16="http://schemas.microsoft.com/office/drawing/2014/main" id="{828A6B73-CD1F-441D-AA3A-24D6412AB956}"/>
              </a:ext>
            </a:extLst>
          </p:cNvPr>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471488" y="9465110"/>
            <a:ext cx="468000" cy="158438"/>
          </a:xfrm>
          <a:prstGeom prst="rect">
            <a:avLst/>
          </a:prstGeom>
          <a:noFill/>
          <a:ln>
            <a:noFill/>
          </a:ln>
        </p:spPr>
      </p:pic>
    </p:spTree>
    <p:extLst>
      <p:ext uri="{BB962C8B-B14F-4D97-AF65-F5344CB8AC3E}">
        <p14:creationId xmlns:p14="http://schemas.microsoft.com/office/powerpoint/2010/main" val="31695011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78" r:id="rId4"/>
  </p:sldLayoutIdLst>
  <p:hf hdr="0" ftr="0" dt="0"/>
  <p:txStyles>
    <p:titleStyle>
      <a:lvl1pPr algn="ctr" defTabSz="685800" rtl="0" eaLnBrk="1" latinLnBrk="0" hangingPunct="1">
        <a:lnSpc>
          <a:spcPct val="90000"/>
        </a:lnSpc>
        <a:spcBef>
          <a:spcPct val="0"/>
        </a:spcBef>
        <a:buNone/>
        <a:defRPr sz="3200" kern="1200">
          <a:solidFill>
            <a:srgbClr val="6FA93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600" kern="1200">
          <a:solidFill>
            <a:srgbClr val="6FA931"/>
          </a:solidFill>
          <a:latin typeface="+mn-lt"/>
          <a:ea typeface="+mn-ea"/>
          <a:cs typeface="+mn-cs"/>
        </a:defRPr>
      </a:lvl1pPr>
      <a:lvl2pPr marL="7937" indent="0" algn="l" defTabSz="685800" rtl="0" eaLnBrk="1" latinLnBrk="0" hangingPunct="1">
        <a:lnSpc>
          <a:spcPct val="90000"/>
        </a:lnSpc>
        <a:spcBef>
          <a:spcPts val="375"/>
        </a:spcBef>
        <a:buFont typeface="Wingdings" panose="05000000000000000000" pitchFamily="2" charset="2"/>
        <a:buNone/>
        <a:defRPr sz="1500" kern="1200">
          <a:solidFill>
            <a:schemeClr val="bg2">
              <a:lumMod val="50000"/>
            </a:schemeClr>
          </a:solidFill>
          <a:latin typeface="+mn-lt"/>
          <a:ea typeface="+mn-ea"/>
          <a:cs typeface="+mn-cs"/>
        </a:defRPr>
      </a:lvl2pPr>
      <a:lvl3pPr marL="7938" indent="0" algn="l" defTabSz="685800" rtl="0" eaLnBrk="1" latinLnBrk="0" hangingPunct="1">
        <a:lnSpc>
          <a:spcPct val="90000"/>
        </a:lnSpc>
        <a:spcBef>
          <a:spcPts val="375"/>
        </a:spcBef>
        <a:buFont typeface="Wingdings" panose="05000000000000000000" pitchFamily="2" charset="2"/>
        <a:buNone/>
        <a:defRPr sz="1100" kern="1200">
          <a:solidFill>
            <a:schemeClr val="bg2">
              <a:lumMod val="50000"/>
            </a:schemeClr>
          </a:solidFill>
          <a:latin typeface="+mn-lt"/>
          <a:ea typeface="+mn-ea"/>
          <a:cs typeface="+mn-cs"/>
        </a:defRPr>
      </a:lvl3pPr>
      <a:lvl4pPr marL="179388" indent="-171450" algn="l" defTabSz="685800" rtl="0" eaLnBrk="1" latinLnBrk="0" hangingPunct="1">
        <a:lnSpc>
          <a:spcPct val="90000"/>
        </a:lnSpc>
        <a:spcBef>
          <a:spcPts val="375"/>
        </a:spcBef>
        <a:buFont typeface="Wingdings" panose="05000000000000000000" pitchFamily="2" charset="2"/>
        <a:buChar char="ü"/>
        <a:defRPr sz="1100" kern="1200">
          <a:solidFill>
            <a:schemeClr val="bg2">
              <a:lumMod val="50000"/>
            </a:schemeClr>
          </a:solidFill>
          <a:latin typeface="+mn-lt"/>
          <a:ea typeface="+mn-ea"/>
          <a:cs typeface="+mn-cs"/>
        </a:defRPr>
      </a:lvl4pPr>
      <a:lvl5pPr marL="179388" indent="0" algn="l" defTabSz="685800" rtl="0" eaLnBrk="1" latinLnBrk="0" hangingPunct="1">
        <a:lnSpc>
          <a:spcPct val="90000"/>
        </a:lnSpc>
        <a:spcBef>
          <a:spcPts val="375"/>
        </a:spcBef>
        <a:buFont typeface="Wingdings" panose="05000000000000000000" pitchFamily="2" charset="2"/>
        <a:buNone/>
        <a:defRPr sz="1100" kern="1200">
          <a:solidFill>
            <a:schemeClr val="bg2">
              <a:lumMod val="5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creativecommons.org/licenses/by-sa/4.0/" TargetMode="External"/><Relationship Id="rId3" Type="http://schemas.openxmlformats.org/officeDocument/2006/relationships/image" Target="../media/image13.jpeg"/><Relationship Id="rId7" Type="http://schemas.openxmlformats.org/officeDocument/2006/relationships/hyperlink" Target="http://www.davincilab.at/" TargetMode="External"/><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hyperlink" Target="https://eis.eeducation.at/" TargetMode="External"/><Relationship Id="rId5" Type="http://schemas.openxmlformats.org/officeDocument/2006/relationships/hyperlink" Target="https://creativecommons.org/licenses/by-sa/2.0/" TargetMode="External"/><Relationship Id="rId4" Type="http://schemas.openxmlformats.org/officeDocument/2006/relationships/hyperlink" Target="https://www.flickr.com/photos/73643373@N00/507938394" TargetMode="External"/><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hyperlink" Target="http://www.davincilab.at/" TargetMode="External"/><Relationship Id="rId2" Type="http://schemas.openxmlformats.org/officeDocument/2006/relationships/hyperlink" Target="https://padlet.com/hauser/rennauto" TargetMode="External"/><Relationship Id="rId1" Type="http://schemas.openxmlformats.org/officeDocument/2006/relationships/slideLayout" Target="../slideLayouts/slideLayout2.xml"/><Relationship Id="rId5" Type="http://schemas.openxmlformats.org/officeDocument/2006/relationships/hyperlink" Target="https://creativecommons.org/licenses/by-sa/4.0/deed.de" TargetMode="External"/><Relationship Id="rId4" Type="http://schemas.openxmlformats.org/officeDocument/2006/relationships/hyperlink" Target="http://eis.eeducation.a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oo.gl/Vr1p36" TargetMode="External"/><Relationship Id="rId2" Type="http://schemas.openxmlformats.org/officeDocument/2006/relationships/hyperlink" Target="https://goo.gl/6oGP4u" TargetMode="External"/><Relationship Id="rId1" Type="http://schemas.openxmlformats.org/officeDocument/2006/relationships/slideLayout" Target="../slideLayouts/slideLayout3.xml"/><Relationship Id="rId6" Type="http://schemas.openxmlformats.org/officeDocument/2006/relationships/image" Target="../media/image15.png"/><Relationship Id="rId5" Type="http://schemas.openxmlformats.org/officeDocument/2006/relationships/hyperlink" Target="https://goo.gl/xppWN8" TargetMode="External"/><Relationship Id="rId4" Type="http://schemas.openxmlformats.org/officeDocument/2006/relationships/hyperlink" Target="https://goo.gl/W7gkfZ"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1A4AE6DB-EC45-4255-8C5F-BE334290C4D5}"/>
              </a:ext>
            </a:extLst>
          </p:cNvPr>
          <p:cNvSpPr>
            <a:spLocks noGrp="1"/>
          </p:cNvSpPr>
          <p:nvPr>
            <p:ph type="subTitle" idx="1"/>
          </p:nvPr>
        </p:nvSpPr>
        <p:spPr>
          <a:xfrm>
            <a:off x="925626" y="4906505"/>
            <a:ext cx="5143500" cy="3953861"/>
          </a:xfrm>
        </p:spPr>
        <p:txBody>
          <a:bodyPr>
            <a:normAutofit/>
          </a:bodyPr>
          <a:lstStyle/>
          <a:p>
            <a:pPr lvl="0"/>
            <a:r>
              <a:rPr lang="de-AT" sz="3200" dirty="0">
                <a:solidFill>
                  <a:srgbClr val="E7E6E6">
                    <a:lumMod val="50000"/>
                  </a:srgbClr>
                </a:solidFill>
              </a:rPr>
              <a:t>Das schnellste Rennauto</a:t>
            </a:r>
            <a:endParaRPr lang="de-AT" sz="2400" dirty="0">
              <a:solidFill>
                <a:srgbClr val="E7E6E6">
                  <a:lumMod val="50000"/>
                </a:srgbClr>
              </a:solidFill>
            </a:endParaRPr>
          </a:p>
          <a:p>
            <a:pPr lvl="0"/>
            <a:r>
              <a:rPr lang="de-AT" sz="2400" dirty="0"/>
              <a:t>Workshop mit Lego </a:t>
            </a:r>
            <a:r>
              <a:rPr lang="de-AT" sz="2400" dirty="0" err="1"/>
              <a:t>WeDo</a:t>
            </a:r>
            <a:r>
              <a:rPr lang="de-AT" sz="2400" dirty="0"/>
              <a:t> 2.0</a:t>
            </a:r>
          </a:p>
          <a:p>
            <a:pPr lvl="0">
              <a:spcBef>
                <a:spcPts val="1800"/>
              </a:spcBef>
            </a:pPr>
            <a:r>
              <a:rPr lang="de-AT" sz="2400" dirty="0">
                <a:solidFill>
                  <a:srgbClr val="A83580"/>
                </a:solidFill>
              </a:rPr>
              <a:t>Lernmaterialien und begleitende Hinweise</a:t>
            </a:r>
          </a:p>
          <a:p>
            <a:pPr>
              <a:spcBef>
                <a:spcPts val="1800"/>
              </a:spcBef>
            </a:pPr>
            <a:endParaRPr lang="de-AT" sz="3200" dirty="0">
              <a:solidFill>
                <a:schemeClr val="bg2">
                  <a:lumMod val="50000"/>
                </a:schemeClr>
              </a:solidFill>
            </a:endParaRPr>
          </a:p>
        </p:txBody>
      </p:sp>
      <p:pic>
        <p:nvPicPr>
          <p:cNvPr id="5" name="Grafik 4">
            <a:extLst>
              <a:ext uri="{FF2B5EF4-FFF2-40B4-BE49-F238E27FC236}">
                <a16:creationId xmlns:a16="http://schemas.microsoft.com/office/drawing/2014/main" id="{694BC58B-E44E-4087-B48F-3E03350696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50461" y="7459535"/>
            <a:ext cx="1693828" cy="903831"/>
          </a:xfrm>
          <a:prstGeom prst="rect">
            <a:avLst/>
          </a:prstGeom>
        </p:spPr>
      </p:pic>
      <p:pic>
        <p:nvPicPr>
          <p:cNvPr id="1026" name="Picture 2" descr="https://upload.wikimedia.org/wikipedia/commons/thumb/5/58/TonyKanaanMay2007Practice.jpg/1280px-TonyKanaanMay2007Practice.jpg"/>
          <p:cNvPicPr>
            <a:picLocks noChangeAspect="1" noChangeArrowheads="1"/>
          </p:cNvPicPr>
          <p:nvPr/>
        </p:nvPicPr>
        <p:blipFill rotWithShape="1">
          <a:blip r:embed="rId3">
            <a:extLst>
              <a:ext uri="{28A0092B-C50C-407E-A947-70E740481C1C}">
                <a14:useLocalDpi xmlns:a14="http://schemas.microsoft.com/office/drawing/2010/main" val="0"/>
              </a:ext>
            </a:extLst>
          </a:blip>
          <a:srcRect l="5099" t="13370" r="5158" b="19529"/>
          <a:stretch/>
        </p:blipFill>
        <p:spPr bwMode="auto">
          <a:xfrm>
            <a:off x="1086684" y="1499422"/>
            <a:ext cx="4821382" cy="2576946"/>
          </a:xfrm>
          <a:prstGeom prst="rect">
            <a:avLst/>
          </a:prstGeom>
          <a:noFill/>
          <a:extLst>
            <a:ext uri="{909E8E84-426E-40DD-AFC4-6F175D3DCCD1}">
              <a14:hiddenFill xmlns:a14="http://schemas.microsoft.com/office/drawing/2010/main">
                <a:solidFill>
                  <a:srgbClr val="FFFFFF"/>
                </a:solidFill>
              </a14:hiddenFill>
            </a:ext>
          </a:extLst>
        </p:spPr>
      </p:pic>
      <p:sp>
        <p:nvSpPr>
          <p:cNvPr id="11" name="Textfeld 7">
            <a:extLst>
              <a:ext uri="{FF2B5EF4-FFF2-40B4-BE49-F238E27FC236}">
                <a16:creationId xmlns:a16="http://schemas.microsoft.com/office/drawing/2014/main" id="{CEEE55DF-8B89-4B91-AD8B-44DAD86C4568}"/>
              </a:ext>
            </a:extLst>
          </p:cNvPr>
          <p:cNvSpPr txBox="1"/>
          <p:nvPr/>
        </p:nvSpPr>
        <p:spPr>
          <a:xfrm>
            <a:off x="4152926" y="4076368"/>
            <a:ext cx="1755140" cy="215265"/>
          </a:xfrm>
          <a:prstGeom prst="rect">
            <a:avLst/>
          </a:prstGeom>
          <a:noFill/>
        </p:spPr>
        <p:txBody>
          <a:bodyPr wrap="square" rtlCol="0">
            <a:spAutoFit/>
          </a:bodyPr>
          <a:lstStyle/>
          <a:p>
            <a:pPr algn="r">
              <a:spcAft>
                <a:spcPts val="0"/>
              </a:spcAft>
            </a:pPr>
            <a:r>
              <a:rPr lang="de-AT" sz="800" u="sng" kern="1200" dirty="0">
                <a:solidFill>
                  <a:srgbClr val="0458A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Carey Akin</a:t>
            </a:r>
            <a:r>
              <a:rPr lang="de-AT" sz="800" kern="1200" dirty="0">
                <a:solidFill>
                  <a:srgbClr val="D0CECE"/>
                </a:solidFill>
                <a:effectLst/>
                <a:latin typeface="Calibri" panose="020F0502020204030204" pitchFamily="34" charset="0"/>
                <a:ea typeface="Times New Roman" panose="02020603050405020304" pitchFamily="18" charset="0"/>
                <a:cs typeface="Times New Roman" panose="02020603050405020304" pitchFamily="18" charset="0"/>
              </a:rPr>
              <a:t> | </a:t>
            </a:r>
            <a:r>
              <a:rPr lang="de-AT" sz="800" u="sng" kern="1200" dirty="0">
                <a:solidFill>
                  <a:srgbClr val="0458A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CC BY-SA 2.0</a:t>
            </a:r>
            <a:endParaRPr lang="de-DE" sz="1200" dirty="0">
              <a:effectLst/>
              <a:latin typeface="Times New Roman" panose="02020603050405020304" pitchFamily="18" charset="0"/>
              <a:ea typeface="Times New Roman" panose="02020603050405020304" pitchFamily="18" charset="0"/>
            </a:endParaRPr>
          </a:p>
        </p:txBody>
      </p:sp>
      <p:sp>
        <p:nvSpPr>
          <p:cNvPr id="12" name="Rechteck 11">
            <a:extLst>
              <a:ext uri="{FF2B5EF4-FFF2-40B4-BE49-F238E27FC236}">
                <a16:creationId xmlns:a16="http://schemas.microsoft.com/office/drawing/2014/main" id="{E05ED08A-AC0E-4C99-A06E-2AFDF7708980}"/>
              </a:ext>
            </a:extLst>
          </p:cNvPr>
          <p:cNvSpPr/>
          <p:nvPr/>
        </p:nvSpPr>
        <p:spPr>
          <a:xfrm>
            <a:off x="646134" y="8586046"/>
            <a:ext cx="5702482" cy="548640"/>
          </a:xfrm>
          <a:prstGeom prst="rect">
            <a:avLst/>
          </a:prstGeom>
          <a:solidFill>
            <a:srgbClr val="48B7CA">
              <a:alpha val="50000"/>
            </a:srgbClr>
          </a:solidFill>
          <a:ln w="28575">
            <a:noFill/>
          </a:ln>
          <a:effectLst>
            <a:softEdge rad="12700"/>
          </a:effectLst>
        </p:spPr>
        <p:style>
          <a:lnRef idx="2">
            <a:schemeClr val="accent3"/>
          </a:lnRef>
          <a:fillRef idx="1">
            <a:schemeClr val="lt1"/>
          </a:fillRef>
          <a:effectRef idx="0">
            <a:schemeClr val="accent3"/>
          </a:effectRef>
          <a:fontRef idx="minor">
            <a:schemeClr val="dk1"/>
          </a:fontRef>
        </p:style>
        <p:txBody>
          <a:bodyPr rtlCol="0" anchor="ctr"/>
          <a:lstStyle/>
          <a:p>
            <a:pPr marL="936000"/>
            <a:r>
              <a:rPr lang="de-AT" sz="800" dirty="0"/>
              <a:t>Das Lernmaterial </a:t>
            </a:r>
            <a:r>
              <a:rPr lang="de-AT" sz="800" i="1" dirty="0"/>
              <a:t>Das </a:t>
            </a:r>
            <a:r>
              <a:rPr lang="de-AT" sz="800" i="1"/>
              <a:t>schnellste Rennauto</a:t>
            </a:r>
            <a:r>
              <a:rPr lang="de-AT" sz="800"/>
              <a:t> </a:t>
            </a:r>
            <a:r>
              <a:rPr lang="de-AT" sz="800" dirty="0"/>
              <a:t>wurde im Rahmen des </a:t>
            </a:r>
            <a:r>
              <a:rPr lang="de-AT" sz="800" dirty="0">
                <a:hlinkClick r:id="rId6"/>
              </a:rPr>
              <a:t>DLPL-Projekts</a:t>
            </a:r>
            <a:r>
              <a:rPr lang="de-AT" sz="800" dirty="0"/>
              <a:t> 2017 von </a:t>
            </a:r>
            <a:r>
              <a:rPr lang="de-AT" sz="800" dirty="0" err="1">
                <a:hlinkClick r:id="rId7"/>
              </a:rPr>
              <a:t>DaVinciLab</a:t>
            </a:r>
            <a:r>
              <a:rPr lang="de-AT" sz="800" dirty="0"/>
              <a:t> erstellt und steht unter einer </a:t>
            </a:r>
            <a:r>
              <a:rPr lang="de-AT" sz="800" dirty="0">
                <a:hlinkClick r:id="rId8"/>
              </a:rPr>
              <a:t>Creative Commons-Namensnennung-Weitergabe unter gleichen Bedingungen-International-4.0-Lizenz</a:t>
            </a:r>
            <a:r>
              <a:rPr lang="de-AT" sz="800" dirty="0"/>
              <a:t> kostenlos zur Verfügung.</a:t>
            </a:r>
          </a:p>
        </p:txBody>
      </p:sp>
      <p:pic>
        <p:nvPicPr>
          <p:cNvPr id="13" name="Grafik 12">
            <a:extLst>
              <a:ext uri="{FF2B5EF4-FFF2-40B4-BE49-F238E27FC236}">
                <a16:creationId xmlns:a16="http://schemas.microsoft.com/office/drawing/2014/main" id="{49F06EC0-09E6-4313-AC60-E5519416CADF}"/>
              </a:ext>
            </a:extLst>
          </p:cNvPr>
          <p:cNvPicPr>
            <a:picLocks noChangeAspect="1"/>
          </p:cNvPicPr>
          <p:nvPr/>
        </p:nvPicPr>
        <p:blipFill>
          <a:blip r:embed="rId9"/>
          <a:stretch>
            <a:fillRect/>
          </a:stretch>
        </p:blipFill>
        <p:spPr>
          <a:xfrm>
            <a:off x="745739" y="8714914"/>
            <a:ext cx="838200" cy="295275"/>
          </a:xfrm>
          <a:prstGeom prst="rect">
            <a:avLst/>
          </a:prstGeom>
          <a:solidFill>
            <a:srgbClr val="48B7CA">
              <a:alpha val="50000"/>
            </a:srgbClr>
          </a:solidFill>
        </p:spPr>
      </p:pic>
    </p:spTree>
    <p:extLst>
      <p:ext uri="{BB962C8B-B14F-4D97-AF65-F5344CB8AC3E}">
        <p14:creationId xmlns:p14="http://schemas.microsoft.com/office/powerpoint/2010/main" val="2856606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1">
            <a:extLst>
              <a:ext uri="{FF2B5EF4-FFF2-40B4-BE49-F238E27FC236}">
                <a16:creationId xmlns:a16="http://schemas.microsoft.com/office/drawing/2014/main" id="{6956ED00-7C0F-49AD-A159-6FDF3BF5A0CC}"/>
              </a:ext>
            </a:extLst>
          </p:cNvPr>
          <p:cNvSpPr>
            <a:spLocks noGrp="1"/>
          </p:cNvSpPr>
          <p:nvPr>
            <p:ph idx="1"/>
          </p:nvPr>
        </p:nvSpPr>
        <p:spPr>
          <a:xfrm>
            <a:off x="471488" y="1638301"/>
            <a:ext cx="5915025" cy="7667624"/>
          </a:xfrm>
        </p:spPr>
        <p:txBody>
          <a:bodyPr>
            <a:normAutofit fontScale="70000" lnSpcReduction="20000"/>
          </a:bodyPr>
          <a:lstStyle/>
          <a:p>
            <a:r>
              <a:rPr lang="de-AT" dirty="0"/>
              <a:t>Kurzbeschreibung </a:t>
            </a:r>
          </a:p>
          <a:p>
            <a:r>
              <a:rPr lang="de-AT" sz="1100" dirty="0">
                <a:solidFill>
                  <a:schemeClr val="bg2">
                    <a:lumMod val="50000"/>
                  </a:schemeClr>
                </a:solidFill>
              </a:rPr>
              <a:t>Mit Hilfe der vorliegenden Materialien werden Schülerinnen und Schüler dazu angeregt, sich mit dem Begriff „Geschwindigkeit“ auseinanderzusetzen. Außerdem sollen sie lernen zu erkennen, wie die verschiedenen Bauteile eines Autos zusammenwirken und welchen Einfluss sie auf die Geschwindigkeit nehmen. Des Weiteren sollen sich die Schülerinnen und Schüler mit den Grundregeln für Sicherheit im Straßenverkehr beschäftigen.</a:t>
            </a:r>
            <a:endParaRPr lang="de-AT" sz="1100" dirty="0"/>
          </a:p>
          <a:p>
            <a:r>
              <a:rPr lang="de-AT" dirty="0"/>
              <a:t>Inhalte</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Welche Teile sind bei einem Auto ganz wichtig?</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Welche Aufgabe hat ein Motor?</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Was bedeutet der Begriff „Geschwindigkeit“?</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Wie kann man messen, ob etwas schnell oder langsam ist?</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Ein WeDo - Rennauto bauen und die Geschwindigkeit verschiedener Modelle vergleichen.</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Das Programm testen und verbessern.</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Das Erkundungsfahrzeug vorstellen und Ideen präsentieren.</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Sicherheit im Straßenverkehr			</a:t>
            </a:r>
            <a:r>
              <a:rPr lang="de-AT" sz="1000" dirty="0">
                <a:solidFill>
                  <a:schemeClr val="bg2">
                    <a:lumMod val="50000"/>
                  </a:schemeClr>
                </a:solidFill>
              </a:rPr>
              <a:t> </a:t>
            </a:r>
          </a:p>
          <a:p>
            <a:r>
              <a:rPr lang="de-AT" dirty="0"/>
              <a:t>Fachbezüge </a:t>
            </a:r>
          </a:p>
          <a:p>
            <a:pPr marL="171450" indent="-171450">
              <a:buFont typeface="Wingdings" panose="05000000000000000000" pitchFamily="2" charset="2"/>
              <a:buChar char="ü"/>
            </a:pPr>
            <a:r>
              <a:rPr lang="de-AT" sz="1100" dirty="0">
                <a:solidFill>
                  <a:schemeClr val="bg2">
                    <a:lumMod val="50000"/>
                  </a:schemeClr>
                </a:solidFill>
              </a:rPr>
              <a:t>Kreativfächer, Sachunterricht, Verkehrserziehung (siehe Lehrplanbezug Folie 6)</a:t>
            </a:r>
          </a:p>
          <a:p>
            <a:r>
              <a:rPr lang="de-AT" dirty="0"/>
              <a:t>Ressourcen</a:t>
            </a:r>
            <a:r>
              <a:rPr lang="de-AT" dirty="0">
                <a:solidFill>
                  <a:schemeClr val="tx1"/>
                </a:solidFill>
              </a:rPr>
              <a:t>	</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6x WeDo 2.0 Boxen (in Klassenstärke 12 Boxen) </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6x iPads (in Klassenstärke 12 iPads)</a:t>
            </a:r>
          </a:p>
          <a:p>
            <a:pPr marL="342900" indent="-342900">
              <a:lnSpc>
                <a:spcPct val="70000"/>
              </a:lnSpc>
              <a:spcBef>
                <a:spcPts val="600"/>
              </a:spcBef>
              <a:buFont typeface="Wingdings" panose="05000000000000000000" pitchFamily="2" charset="2"/>
              <a:buChar char="ü"/>
            </a:pPr>
            <a:r>
              <a:rPr lang="de-AT" sz="1200" b="1" dirty="0">
                <a:solidFill>
                  <a:schemeClr val="bg2">
                    <a:lumMod val="50000"/>
                  </a:schemeClr>
                </a:solidFill>
              </a:rPr>
              <a:t>Zusatzmaterial: </a:t>
            </a:r>
            <a:r>
              <a:rPr lang="de-AT" sz="1200" dirty="0">
                <a:solidFill>
                  <a:schemeClr val="bg2">
                    <a:lumMod val="50000"/>
                  </a:schemeClr>
                </a:solidFill>
              </a:rPr>
              <a:t>WeDo Quest-Karten &amp; Plakate (siehe Schüler*innen Behelf)</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WLAN (wenn möglich) </a:t>
            </a:r>
          </a:p>
          <a:p>
            <a:pPr marL="342900" indent="-342900">
              <a:lnSpc>
                <a:spcPct val="70000"/>
              </a:lnSpc>
              <a:spcBef>
                <a:spcPts val="600"/>
              </a:spcBef>
              <a:buFont typeface="Wingdings" panose="05000000000000000000" pitchFamily="2" charset="2"/>
              <a:buChar char="ü"/>
            </a:pPr>
            <a:r>
              <a:rPr lang="de-AT" sz="1200" b="1" dirty="0" err="1">
                <a:solidFill>
                  <a:schemeClr val="bg2">
                    <a:lumMod val="50000"/>
                  </a:schemeClr>
                </a:solidFill>
              </a:rPr>
              <a:t>Padlet</a:t>
            </a:r>
            <a:r>
              <a:rPr lang="de-AT" sz="1200" b="1" dirty="0">
                <a:solidFill>
                  <a:schemeClr val="bg2">
                    <a:lumMod val="50000"/>
                  </a:schemeClr>
                </a:solidFill>
              </a:rPr>
              <a:t> Pinnwand </a:t>
            </a:r>
            <a:r>
              <a:rPr lang="de-AT" sz="1200" dirty="0">
                <a:solidFill>
                  <a:schemeClr val="bg2">
                    <a:lumMod val="50000"/>
                  </a:schemeClr>
                </a:solidFill>
              </a:rPr>
              <a:t>– Kursangebote </a:t>
            </a:r>
            <a:r>
              <a:rPr lang="de-AT" sz="1200" dirty="0">
                <a:solidFill>
                  <a:schemeClr val="bg2">
                    <a:lumMod val="50000"/>
                  </a:schemeClr>
                </a:solidFill>
                <a:hlinkClick r:id="rId2"/>
              </a:rPr>
              <a:t>https://padlet.com/hauser/rennauto</a:t>
            </a:r>
            <a:r>
              <a:rPr lang="de-AT" sz="1200" dirty="0">
                <a:solidFill>
                  <a:schemeClr val="bg2">
                    <a:lumMod val="50000"/>
                  </a:schemeClr>
                </a:solidFill>
              </a:rPr>
              <a:t>  </a:t>
            </a:r>
            <a:br>
              <a:rPr lang="de-AT" sz="1200" dirty="0">
                <a:solidFill>
                  <a:schemeClr val="bg2">
                    <a:lumMod val="50000"/>
                  </a:schemeClr>
                </a:solidFill>
              </a:rPr>
            </a:br>
            <a:br>
              <a:rPr lang="de-AT" sz="1200" dirty="0">
                <a:solidFill>
                  <a:schemeClr val="bg2">
                    <a:lumMod val="50000"/>
                  </a:schemeClr>
                </a:solidFill>
              </a:rPr>
            </a:br>
            <a:r>
              <a:rPr lang="de-AT" sz="1200" dirty="0">
                <a:solidFill>
                  <a:schemeClr val="bg2">
                    <a:lumMod val="50000"/>
                  </a:schemeClr>
                </a:solidFill>
              </a:rPr>
              <a:t>(über PC oder mobil mit der App </a:t>
            </a:r>
            <a:r>
              <a:rPr lang="de-AT" sz="1200" dirty="0" err="1">
                <a:solidFill>
                  <a:schemeClr val="bg2">
                    <a:lumMod val="50000"/>
                  </a:schemeClr>
                </a:solidFill>
              </a:rPr>
              <a:t>Padlet</a:t>
            </a:r>
            <a:r>
              <a:rPr lang="de-AT" sz="1200" dirty="0">
                <a:solidFill>
                  <a:schemeClr val="bg2">
                    <a:lumMod val="50000"/>
                  </a:schemeClr>
                </a:solidFill>
              </a:rPr>
              <a:t> erreichbar)</a:t>
            </a:r>
          </a:p>
          <a:p>
            <a:pPr>
              <a:spcBef>
                <a:spcPts val="0"/>
              </a:spcBef>
            </a:pPr>
            <a:endParaRPr lang="de-AT" dirty="0">
              <a:solidFill>
                <a:schemeClr val="tx1"/>
              </a:solidFill>
            </a:endParaRPr>
          </a:p>
          <a:p>
            <a:pPr>
              <a:spcBef>
                <a:spcPts val="0"/>
              </a:spcBef>
            </a:pPr>
            <a:r>
              <a:rPr lang="de-AT" dirty="0"/>
              <a:t>Klassenaufteilung</a:t>
            </a:r>
          </a:p>
          <a:p>
            <a:pPr>
              <a:spcBef>
                <a:spcPts val="600"/>
              </a:spcBef>
            </a:pPr>
            <a:r>
              <a:rPr lang="de-AT" sz="1200" dirty="0">
                <a:solidFill>
                  <a:schemeClr val="bg2">
                    <a:lumMod val="50000"/>
                  </a:schemeClr>
                </a:solidFill>
              </a:rPr>
              <a:t>Auf Grund der Ausstattung wird empfohlen die Klasse zu unterteilen. </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Gruppe WeDo </a:t>
            </a:r>
            <a:r>
              <a:rPr lang="de-AT" sz="1200" dirty="0" err="1">
                <a:solidFill>
                  <a:schemeClr val="bg2">
                    <a:lumMod val="50000"/>
                  </a:schemeClr>
                </a:solidFill>
              </a:rPr>
              <a:t>Lernpfad</a:t>
            </a:r>
            <a:endParaRPr lang="de-AT" sz="1200" dirty="0">
              <a:solidFill>
                <a:schemeClr val="bg2">
                  <a:lumMod val="50000"/>
                </a:schemeClr>
              </a:solidFill>
            </a:endParaRP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Gruppe für analoge &amp; multimediale Anregungen</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Es sind auch Anknüpfungen zu weiteren </a:t>
            </a:r>
            <a:r>
              <a:rPr lang="de-AT" sz="1200" dirty="0" err="1">
                <a:solidFill>
                  <a:schemeClr val="bg2">
                    <a:lumMod val="50000"/>
                  </a:schemeClr>
                </a:solidFill>
              </a:rPr>
              <a:t>Coding</a:t>
            </a:r>
            <a:r>
              <a:rPr lang="de-AT" sz="1200" dirty="0">
                <a:solidFill>
                  <a:schemeClr val="bg2">
                    <a:lumMod val="50000"/>
                  </a:schemeClr>
                </a:solidFill>
              </a:rPr>
              <a:t> und Robotik Übungen (</a:t>
            </a:r>
            <a:r>
              <a:rPr lang="de-AT" sz="1200" dirty="0" err="1">
                <a:solidFill>
                  <a:schemeClr val="bg2">
                    <a:lumMod val="50000"/>
                  </a:schemeClr>
                </a:solidFill>
              </a:rPr>
              <a:t>BeeBot</a:t>
            </a:r>
            <a:r>
              <a:rPr lang="de-AT" sz="1200" dirty="0">
                <a:solidFill>
                  <a:schemeClr val="bg2">
                    <a:lumMod val="50000"/>
                  </a:schemeClr>
                </a:solidFill>
              </a:rPr>
              <a:t>, </a:t>
            </a:r>
            <a:r>
              <a:rPr lang="de-AT" sz="1200" dirty="0" err="1">
                <a:solidFill>
                  <a:schemeClr val="bg2">
                    <a:lumMod val="50000"/>
                  </a:schemeClr>
                </a:solidFill>
              </a:rPr>
              <a:t>Quests</a:t>
            </a:r>
            <a:r>
              <a:rPr lang="de-AT" sz="1200" dirty="0">
                <a:solidFill>
                  <a:schemeClr val="bg2">
                    <a:lumMod val="50000"/>
                  </a:schemeClr>
                </a:solidFill>
              </a:rPr>
              <a:t>, </a:t>
            </a:r>
            <a:r>
              <a:rPr lang="de-AT" sz="1200" dirty="0" err="1">
                <a:solidFill>
                  <a:schemeClr val="bg2">
                    <a:lumMod val="50000"/>
                  </a:schemeClr>
                </a:solidFill>
              </a:rPr>
              <a:t>Scratch</a:t>
            </a:r>
            <a:r>
              <a:rPr lang="de-AT" sz="1200" dirty="0">
                <a:solidFill>
                  <a:schemeClr val="bg2">
                    <a:lumMod val="50000"/>
                  </a:schemeClr>
                </a:solidFill>
              </a:rPr>
              <a:t>) möglich</a:t>
            </a:r>
          </a:p>
          <a:p>
            <a:pPr marL="171450" indent="-171450">
              <a:spcBef>
                <a:spcPts val="0"/>
              </a:spcBef>
              <a:buFont typeface="Wingdings" panose="05000000000000000000" pitchFamily="2" charset="2"/>
              <a:buChar char="ü"/>
            </a:pPr>
            <a:endParaRPr lang="de-AT" dirty="0">
              <a:solidFill>
                <a:schemeClr val="tx1"/>
              </a:solidFill>
            </a:endParaRPr>
          </a:p>
          <a:p>
            <a:pPr>
              <a:spcBef>
                <a:spcPts val="0"/>
              </a:spcBef>
            </a:pPr>
            <a:r>
              <a:rPr lang="de-AT" dirty="0"/>
              <a:t>Mindestdauer</a:t>
            </a:r>
          </a:p>
          <a:p>
            <a:pPr>
              <a:spcBef>
                <a:spcPts val="600"/>
              </a:spcBef>
            </a:pPr>
            <a:r>
              <a:rPr lang="de-AT" sz="1200" dirty="0">
                <a:solidFill>
                  <a:schemeClr val="bg2">
                    <a:lumMod val="50000"/>
                  </a:schemeClr>
                </a:solidFill>
              </a:rPr>
              <a:t>Jede Gruppe sollte die Möglichkeit haben mit dem WeDo </a:t>
            </a:r>
            <a:r>
              <a:rPr lang="de-AT" sz="1200" dirty="0" err="1">
                <a:solidFill>
                  <a:schemeClr val="bg2">
                    <a:lumMod val="50000"/>
                  </a:schemeClr>
                </a:solidFill>
              </a:rPr>
              <a:t>Lernpfad</a:t>
            </a:r>
            <a:r>
              <a:rPr lang="de-AT" sz="1200" dirty="0">
                <a:solidFill>
                  <a:schemeClr val="bg2">
                    <a:lumMod val="50000"/>
                  </a:schemeClr>
                </a:solidFill>
              </a:rPr>
              <a:t> zu arbeiten. </a:t>
            </a:r>
          </a:p>
          <a:p>
            <a:pPr marL="361950" indent="-361950">
              <a:lnSpc>
                <a:spcPct val="70000"/>
              </a:lnSpc>
              <a:spcBef>
                <a:spcPts val="600"/>
              </a:spcBef>
              <a:buFont typeface="Wingdings" panose="05000000000000000000" pitchFamily="2" charset="2"/>
              <a:buChar char="ü"/>
            </a:pPr>
            <a:r>
              <a:rPr lang="de-AT" sz="1200" dirty="0">
                <a:solidFill>
                  <a:schemeClr val="bg2">
                    <a:lumMod val="50000"/>
                  </a:schemeClr>
                </a:solidFill>
              </a:rPr>
              <a:t>WeDo </a:t>
            </a:r>
            <a:r>
              <a:rPr lang="de-AT" sz="1200" dirty="0" err="1">
                <a:solidFill>
                  <a:schemeClr val="bg2">
                    <a:lumMod val="50000"/>
                  </a:schemeClr>
                </a:solidFill>
              </a:rPr>
              <a:t>Lernpfad</a:t>
            </a:r>
            <a:r>
              <a:rPr lang="de-AT" sz="1200" dirty="0">
                <a:solidFill>
                  <a:schemeClr val="bg2">
                    <a:lumMod val="50000"/>
                  </a:schemeClr>
                </a:solidFill>
              </a:rPr>
              <a:t> 			3 Stunden inkl. Auf-und Abbau</a:t>
            </a:r>
          </a:p>
          <a:p>
            <a:pPr marL="361950" indent="-361950">
              <a:lnSpc>
                <a:spcPct val="70000"/>
              </a:lnSpc>
              <a:spcBef>
                <a:spcPts val="600"/>
              </a:spcBef>
              <a:buFont typeface="Wingdings" panose="05000000000000000000" pitchFamily="2" charset="2"/>
              <a:buChar char="ü"/>
            </a:pPr>
            <a:r>
              <a:rPr lang="de-AT" sz="1200" dirty="0">
                <a:solidFill>
                  <a:schemeClr val="bg2">
                    <a:lumMod val="50000"/>
                  </a:schemeClr>
                </a:solidFill>
              </a:rPr>
              <a:t>Analoge &amp; Multimediale Gruppe 		3 Stunden</a:t>
            </a:r>
          </a:p>
          <a:p>
            <a:pPr>
              <a:lnSpc>
                <a:spcPct val="70000"/>
              </a:lnSpc>
              <a:spcBef>
                <a:spcPts val="0"/>
              </a:spcBef>
            </a:pPr>
            <a:endParaRPr lang="de-AT" dirty="0">
              <a:solidFill>
                <a:schemeClr val="tx1"/>
              </a:solidFill>
            </a:endParaRPr>
          </a:p>
          <a:p>
            <a:pPr>
              <a:spcBef>
                <a:spcPts val="0"/>
              </a:spcBef>
            </a:pPr>
            <a:r>
              <a:rPr lang="de-AT" dirty="0"/>
              <a:t>WeDo </a:t>
            </a:r>
            <a:r>
              <a:rPr lang="de-AT" dirty="0" err="1"/>
              <a:t>Lernpfad</a:t>
            </a:r>
            <a:endParaRPr lang="de-AT" dirty="0"/>
          </a:p>
          <a:p>
            <a:pPr>
              <a:spcBef>
                <a:spcPts val="0"/>
              </a:spcBef>
            </a:pPr>
            <a:endParaRPr lang="de-AT" dirty="0">
              <a:solidFill>
                <a:schemeClr val="tx1"/>
              </a:solidFill>
            </a:endParaRPr>
          </a:p>
          <a:p>
            <a:pPr>
              <a:lnSpc>
                <a:spcPct val="70000"/>
              </a:lnSpc>
              <a:spcBef>
                <a:spcPts val="0"/>
              </a:spcBef>
            </a:pPr>
            <a:r>
              <a:rPr lang="de-AT" sz="1200" dirty="0">
                <a:solidFill>
                  <a:schemeClr val="bg2">
                    <a:lumMod val="50000"/>
                  </a:schemeClr>
                </a:solidFill>
              </a:rPr>
              <a:t>Eine WeDo Box ist für ein Team (2-3 Schüler*innen) gedacht.</a:t>
            </a:r>
          </a:p>
          <a:p>
            <a:pPr>
              <a:lnSpc>
                <a:spcPct val="70000"/>
              </a:lnSpc>
              <a:spcBef>
                <a:spcPts val="0"/>
              </a:spcBef>
            </a:pPr>
            <a:endParaRPr lang="de-AT" sz="1200" dirty="0">
              <a:solidFill>
                <a:schemeClr val="bg2">
                  <a:lumMod val="50000"/>
                </a:schemeClr>
              </a:solidFill>
            </a:endParaRPr>
          </a:p>
          <a:p>
            <a:pPr>
              <a:lnSpc>
                <a:spcPct val="70000"/>
              </a:lnSpc>
              <a:spcBef>
                <a:spcPts val="0"/>
              </a:spcBef>
            </a:pPr>
            <a:r>
              <a:rPr lang="de-AT" sz="1200" b="1" dirty="0">
                <a:solidFill>
                  <a:schemeClr val="bg2">
                    <a:lumMod val="50000"/>
                  </a:schemeClr>
                </a:solidFill>
              </a:rPr>
              <a:t>Schwierigkeitsgrade</a:t>
            </a:r>
          </a:p>
          <a:p>
            <a:pPr>
              <a:lnSpc>
                <a:spcPct val="70000"/>
              </a:lnSpc>
              <a:spcBef>
                <a:spcPts val="600"/>
              </a:spcBef>
            </a:pPr>
            <a:r>
              <a:rPr lang="de-AT" sz="1200" dirty="0">
                <a:solidFill>
                  <a:schemeClr val="bg2">
                    <a:lumMod val="50000"/>
                  </a:schemeClr>
                </a:solidFill>
              </a:rPr>
              <a:t>Der </a:t>
            </a:r>
            <a:r>
              <a:rPr lang="de-AT" sz="1200" dirty="0" err="1">
                <a:solidFill>
                  <a:schemeClr val="bg2">
                    <a:lumMod val="50000"/>
                  </a:schemeClr>
                </a:solidFill>
              </a:rPr>
              <a:t>Lernpfad</a:t>
            </a:r>
            <a:r>
              <a:rPr lang="de-AT" sz="1200" dirty="0">
                <a:solidFill>
                  <a:schemeClr val="bg2">
                    <a:lumMod val="50000"/>
                  </a:schemeClr>
                </a:solidFill>
              </a:rPr>
              <a:t> besteht aus Aufgaben (QUEST) für 3 Schwierigkeitsgrade</a:t>
            </a:r>
          </a:p>
          <a:p>
            <a:pPr>
              <a:lnSpc>
                <a:spcPct val="120000"/>
              </a:lnSpc>
              <a:spcBef>
                <a:spcPts val="600"/>
              </a:spcBef>
            </a:pPr>
            <a:r>
              <a:rPr lang="de-AT" sz="1200" dirty="0">
                <a:solidFill>
                  <a:schemeClr val="bg2">
                    <a:lumMod val="50000"/>
                  </a:schemeClr>
                </a:solidFill>
              </a:rPr>
              <a:t>		angeleitet (ohne Voraussetzung)</a:t>
            </a:r>
          </a:p>
          <a:p>
            <a:pPr>
              <a:lnSpc>
                <a:spcPct val="120000"/>
              </a:lnSpc>
              <a:spcBef>
                <a:spcPts val="600"/>
              </a:spcBef>
            </a:pPr>
            <a:r>
              <a:rPr lang="de-AT" sz="1200" dirty="0">
                <a:solidFill>
                  <a:schemeClr val="bg2">
                    <a:lumMod val="50000"/>
                  </a:schemeClr>
                </a:solidFill>
              </a:rPr>
              <a:t>		aufbauend und vertiefend		</a:t>
            </a:r>
          </a:p>
          <a:p>
            <a:pPr>
              <a:lnSpc>
                <a:spcPct val="120000"/>
              </a:lnSpc>
              <a:spcBef>
                <a:spcPts val="600"/>
              </a:spcBef>
              <a:spcAft>
                <a:spcPts val="600"/>
              </a:spcAft>
            </a:pPr>
            <a:r>
              <a:rPr lang="de-AT" sz="1200" dirty="0">
                <a:solidFill>
                  <a:schemeClr val="bg2">
                    <a:lumMod val="50000"/>
                  </a:schemeClr>
                </a:solidFill>
              </a:rPr>
              <a:t>		frei gestaltet (optional)</a:t>
            </a:r>
          </a:p>
          <a:p>
            <a:pPr>
              <a:spcBef>
                <a:spcPts val="0"/>
              </a:spcBef>
            </a:pPr>
            <a:endParaRPr lang="de-AT" sz="1200" dirty="0">
              <a:solidFill>
                <a:schemeClr val="bg2">
                  <a:lumMod val="50000"/>
                </a:schemeClr>
              </a:solidFill>
            </a:endParaRPr>
          </a:p>
          <a:p>
            <a:pPr>
              <a:lnSpc>
                <a:spcPct val="120000"/>
              </a:lnSpc>
              <a:spcBef>
                <a:spcPts val="0"/>
              </a:spcBef>
              <a:spcAft>
                <a:spcPts val="600"/>
              </a:spcAft>
            </a:pPr>
            <a:r>
              <a:rPr lang="de-AT" sz="1200" dirty="0">
                <a:solidFill>
                  <a:schemeClr val="bg2">
                    <a:lumMod val="50000"/>
                  </a:schemeClr>
                </a:solidFill>
              </a:rPr>
              <a:t>Der Workshop ist besonders für die 2 ersten Module gedacht. Die 3. Schwierigkeitsstufe kann als Ergänzung oder zur Differenzierung angeboten werden. Wählen Sie als Lehrperson von den Modulen aus und passen Sie diese den Bedürfnissen Ihrer Klasse an.</a:t>
            </a:r>
          </a:p>
          <a:p>
            <a:pPr>
              <a:spcBef>
                <a:spcPts val="0"/>
              </a:spcBef>
            </a:pPr>
            <a:endParaRPr lang="de-AT" sz="1500" dirty="0"/>
          </a:p>
          <a:p>
            <a:pPr lvl="0">
              <a:spcBef>
                <a:spcPts val="0"/>
              </a:spcBef>
            </a:pPr>
            <a:r>
              <a:rPr lang="de-AT" dirty="0"/>
              <a:t>Autor*innen Infos</a:t>
            </a:r>
          </a:p>
          <a:p>
            <a:pPr lvl="0">
              <a:lnSpc>
                <a:spcPct val="70000"/>
              </a:lnSpc>
            </a:pPr>
            <a:r>
              <a:rPr lang="de-AT" sz="1100" dirty="0"/>
              <a:t>erstellende Institution bzw. Person: </a:t>
            </a:r>
            <a:r>
              <a:rPr lang="de-AT" sz="1100" dirty="0">
                <a:hlinkClick r:id="rId3"/>
              </a:rPr>
              <a:t>DaVinciLab.at</a:t>
            </a:r>
            <a:endParaRPr lang="de-AT" sz="1100" dirty="0"/>
          </a:p>
          <a:p>
            <a:pPr lvl="0">
              <a:lnSpc>
                <a:spcPct val="70000"/>
              </a:lnSpc>
            </a:pPr>
            <a:r>
              <a:rPr lang="de-AT" sz="1100" dirty="0"/>
              <a:t>Plattform: </a:t>
            </a:r>
            <a:r>
              <a:rPr lang="de-AT" sz="1100" dirty="0">
                <a:hlinkClick r:id="rId4"/>
              </a:rPr>
              <a:t>http://</a:t>
            </a:r>
            <a:r>
              <a:rPr lang="de-AT" sz="1100" u="sng" dirty="0">
                <a:hlinkClick r:id="rId4"/>
              </a:rPr>
              <a:t>eis.eeducation.at</a:t>
            </a:r>
            <a:endParaRPr lang="de-AT" sz="1100" u="sng" dirty="0"/>
          </a:p>
          <a:p>
            <a:pPr lvl="0">
              <a:lnSpc>
                <a:spcPct val="70000"/>
              </a:lnSpc>
            </a:pPr>
            <a:r>
              <a:rPr lang="en-US" sz="1100" dirty="0"/>
              <a:t>OER: </a:t>
            </a:r>
            <a:r>
              <a:rPr lang="en-US" sz="1100" u="sng" dirty="0">
                <a:hlinkClick r:id="rId5"/>
              </a:rPr>
              <a:t>https://creativecommons.org/licenses/by-sa/4.0/deed.de</a:t>
            </a:r>
            <a:endParaRPr lang="en-US" sz="1100" u="sng" dirty="0"/>
          </a:p>
          <a:p>
            <a:pPr lvl="0">
              <a:lnSpc>
                <a:spcPct val="70000"/>
              </a:lnSpc>
            </a:pPr>
            <a:r>
              <a:rPr lang="en-US" sz="1100" dirty="0"/>
              <a:t>Stand: 10/2017</a:t>
            </a:r>
            <a:endParaRPr lang="de-AT" sz="1100" dirty="0"/>
          </a:p>
        </p:txBody>
      </p:sp>
      <p:sp>
        <p:nvSpPr>
          <p:cNvPr id="8" name="Titel 3">
            <a:extLst>
              <a:ext uri="{FF2B5EF4-FFF2-40B4-BE49-F238E27FC236}">
                <a16:creationId xmlns:a16="http://schemas.microsoft.com/office/drawing/2014/main" id="{61C034BC-076D-4629-8560-37780D08B2B9}"/>
              </a:ext>
            </a:extLst>
          </p:cNvPr>
          <p:cNvSpPr>
            <a:spLocks noGrp="1"/>
          </p:cNvSpPr>
          <p:nvPr>
            <p:ph type="title"/>
          </p:nvPr>
        </p:nvSpPr>
        <p:spPr>
          <a:xfrm>
            <a:off x="471488" y="814139"/>
            <a:ext cx="5915025" cy="824162"/>
          </a:xfrm>
        </p:spPr>
        <p:txBody>
          <a:bodyPr/>
          <a:lstStyle/>
          <a:p>
            <a:r>
              <a:rPr lang="de-AT" dirty="0"/>
              <a:t>Workshop Information</a:t>
            </a:r>
          </a:p>
        </p:txBody>
      </p:sp>
      <p:grpSp>
        <p:nvGrpSpPr>
          <p:cNvPr id="5" name="Gruppieren 4"/>
          <p:cNvGrpSpPr>
            <a:grpSpLocks noChangeAspect="1"/>
          </p:cNvGrpSpPr>
          <p:nvPr/>
        </p:nvGrpSpPr>
        <p:grpSpPr>
          <a:xfrm>
            <a:off x="1042140" y="7206175"/>
            <a:ext cx="515198" cy="439516"/>
            <a:chOff x="561039" y="7791391"/>
            <a:chExt cx="681974" cy="604631"/>
          </a:xfrm>
        </p:grpSpPr>
        <p:sp>
          <p:nvSpPr>
            <p:cNvPr id="6" name="Smiley 5">
              <a:extLst>
                <a:ext uri="{FF2B5EF4-FFF2-40B4-BE49-F238E27FC236}">
                  <a16:creationId xmlns:a16="http://schemas.microsoft.com/office/drawing/2014/main" id="{7BC17753-7C8A-4EAF-AA42-BC653843E756}"/>
                </a:ext>
              </a:extLst>
            </p:cNvPr>
            <p:cNvSpPr/>
            <p:nvPr/>
          </p:nvSpPr>
          <p:spPr>
            <a:xfrm>
              <a:off x="561039" y="7791391"/>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FFFFFF"/>
                </a:solidFill>
                <a:latin typeface="Corbel" panose="020B0503020204020204"/>
              </a:endParaRPr>
            </a:p>
          </p:txBody>
        </p:sp>
        <p:sp>
          <p:nvSpPr>
            <p:cNvPr id="9" name="Smiley 8">
              <a:extLst>
                <a:ext uri="{FF2B5EF4-FFF2-40B4-BE49-F238E27FC236}">
                  <a16:creationId xmlns:a16="http://schemas.microsoft.com/office/drawing/2014/main" id="{518D391A-F1D5-4CFD-9C2B-E2C6F32DAFD2}"/>
                </a:ext>
              </a:extLst>
            </p:cNvPr>
            <p:cNvSpPr/>
            <p:nvPr/>
          </p:nvSpPr>
          <p:spPr>
            <a:xfrm>
              <a:off x="1098427" y="7794846"/>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000000"/>
                </a:solidFill>
                <a:latin typeface="Corbel" panose="020B0503020204020204"/>
              </a:endParaRPr>
            </a:p>
          </p:txBody>
        </p:sp>
        <p:sp>
          <p:nvSpPr>
            <p:cNvPr id="10" name="Smiley 9">
              <a:extLst>
                <a:ext uri="{FF2B5EF4-FFF2-40B4-BE49-F238E27FC236}">
                  <a16:creationId xmlns:a16="http://schemas.microsoft.com/office/drawing/2014/main" id="{B829B447-0719-495E-AEFE-8FFD6C2CB3CF}"/>
                </a:ext>
              </a:extLst>
            </p:cNvPr>
            <p:cNvSpPr/>
            <p:nvPr/>
          </p:nvSpPr>
          <p:spPr>
            <a:xfrm>
              <a:off x="829733" y="7791391"/>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000000"/>
                </a:solidFill>
                <a:latin typeface="Corbel" panose="020B0503020204020204"/>
              </a:endParaRPr>
            </a:p>
          </p:txBody>
        </p:sp>
        <p:sp>
          <p:nvSpPr>
            <p:cNvPr id="11" name="Smiley 10">
              <a:extLst>
                <a:ext uri="{FF2B5EF4-FFF2-40B4-BE49-F238E27FC236}">
                  <a16:creationId xmlns:a16="http://schemas.microsoft.com/office/drawing/2014/main" id="{18AB9CFD-354F-4537-AAE1-AA7529755824}"/>
                </a:ext>
              </a:extLst>
            </p:cNvPr>
            <p:cNvSpPr/>
            <p:nvPr/>
          </p:nvSpPr>
          <p:spPr>
            <a:xfrm>
              <a:off x="561040" y="8021784"/>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FFFFFF"/>
                </a:solidFill>
                <a:latin typeface="Corbel" panose="020B0503020204020204"/>
              </a:endParaRPr>
            </a:p>
          </p:txBody>
        </p:sp>
        <p:sp>
          <p:nvSpPr>
            <p:cNvPr id="12" name="Smiley 11">
              <a:extLst>
                <a:ext uri="{FF2B5EF4-FFF2-40B4-BE49-F238E27FC236}">
                  <a16:creationId xmlns:a16="http://schemas.microsoft.com/office/drawing/2014/main" id="{FC20DCB9-E15F-4EF1-AAA9-496FFFAF36E2}"/>
                </a:ext>
              </a:extLst>
            </p:cNvPr>
            <p:cNvSpPr/>
            <p:nvPr/>
          </p:nvSpPr>
          <p:spPr>
            <a:xfrm>
              <a:off x="1098427" y="8022558"/>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000000"/>
                </a:solidFill>
                <a:latin typeface="Corbel" panose="020B0503020204020204"/>
              </a:endParaRPr>
            </a:p>
          </p:txBody>
        </p:sp>
        <p:sp>
          <p:nvSpPr>
            <p:cNvPr id="13" name="Smiley 12">
              <a:extLst>
                <a:ext uri="{FF2B5EF4-FFF2-40B4-BE49-F238E27FC236}">
                  <a16:creationId xmlns:a16="http://schemas.microsoft.com/office/drawing/2014/main" id="{16A000A8-4197-4295-9DAC-757976B82FFE}"/>
                </a:ext>
              </a:extLst>
            </p:cNvPr>
            <p:cNvSpPr/>
            <p:nvPr/>
          </p:nvSpPr>
          <p:spPr>
            <a:xfrm>
              <a:off x="829733" y="8021784"/>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FFFFFF"/>
                </a:solidFill>
                <a:latin typeface="Corbel" panose="020B0503020204020204"/>
              </a:endParaRPr>
            </a:p>
          </p:txBody>
        </p:sp>
        <p:sp>
          <p:nvSpPr>
            <p:cNvPr id="14" name="Smiley 13">
              <a:extLst>
                <a:ext uri="{FF2B5EF4-FFF2-40B4-BE49-F238E27FC236}">
                  <a16:creationId xmlns:a16="http://schemas.microsoft.com/office/drawing/2014/main" id="{D56C8932-5E21-4044-B7F3-C28747926ED2}"/>
                </a:ext>
              </a:extLst>
            </p:cNvPr>
            <p:cNvSpPr/>
            <p:nvPr/>
          </p:nvSpPr>
          <p:spPr>
            <a:xfrm>
              <a:off x="561040" y="8250012"/>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FFFFFF"/>
                </a:solidFill>
                <a:latin typeface="Corbel" panose="020B0503020204020204"/>
              </a:endParaRPr>
            </a:p>
          </p:txBody>
        </p:sp>
        <p:sp>
          <p:nvSpPr>
            <p:cNvPr id="15" name="Smiley 14">
              <a:extLst>
                <a:ext uri="{FF2B5EF4-FFF2-40B4-BE49-F238E27FC236}">
                  <a16:creationId xmlns:a16="http://schemas.microsoft.com/office/drawing/2014/main" id="{E88FC7B6-9D40-45B9-88CD-218ACE3C3869}"/>
                </a:ext>
              </a:extLst>
            </p:cNvPr>
            <p:cNvSpPr/>
            <p:nvPr/>
          </p:nvSpPr>
          <p:spPr>
            <a:xfrm>
              <a:off x="839684" y="8250012"/>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FFFFFF"/>
                </a:solidFill>
                <a:latin typeface="Corbel" panose="020B0503020204020204"/>
              </a:endParaRPr>
            </a:p>
          </p:txBody>
        </p:sp>
        <p:sp>
          <p:nvSpPr>
            <p:cNvPr id="16" name="Smiley 15">
              <a:extLst>
                <a:ext uri="{FF2B5EF4-FFF2-40B4-BE49-F238E27FC236}">
                  <a16:creationId xmlns:a16="http://schemas.microsoft.com/office/drawing/2014/main" id="{9809F9A9-840E-4728-8C62-C56BE5A22783}"/>
                </a:ext>
              </a:extLst>
            </p:cNvPr>
            <p:cNvSpPr/>
            <p:nvPr/>
          </p:nvSpPr>
          <p:spPr>
            <a:xfrm>
              <a:off x="1098427" y="8250012"/>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FFFFFF"/>
                </a:solidFill>
                <a:latin typeface="Corbel" panose="020B0503020204020204"/>
              </a:endParaRPr>
            </a:p>
          </p:txBody>
        </p:sp>
      </p:grpSp>
      <p:sp>
        <p:nvSpPr>
          <p:cNvPr id="17" name="Foliennummernplatzhalter 1">
            <a:extLst>
              <a:ext uri="{FF2B5EF4-FFF2-40B4-BE49-F238E27FC236}">
                <a16:creationId xmlns:a16="http://schemas.microsoft.com/office/drawing/2014/main" id="{E98F3B0A-8BDE-451C-96F4-1B54BA146CB2}"/>
              </a:ext>
            </a:extLst>
          </p:cNvPr>
          <p:cNvSpPr txBox="1">
            <a:spLocks/>
          </p:cNvSpPr>
          <p:nvPr/>
        </p:nvSpPr>
        <p:spPr>
          <a:xfrm>
            <a:off x="5570621" y="9423400"/>
            <a:ext cx="815892" cy="206162"/>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339C3D5-FAB0-4FCA-8A0E-103AD83818A5}" type="slidenum">
              <a:rPr lang="de-AT" sz="1000" smtClean="0">
                <a:solidFill>
                  <a:schemeClr val="bg1">
                    <a:lumMod val="50000"/>
                  </a:schemeClr>
                </a:solidFill>
              </a:rPr>
              <a:pPr algn="r"/>
              <a:t>2</a:t>
            </a:fld>
            <a:endParaRPr lang="de-AT" sz="1000" dirty="0">
              <a:solidFill>
                <a:schemeClr val="bg1">
                  <a:lumMod val="50000"/>
                </a:schemeClr>
              </a:solidFill>
            </a:endParaRPr>
          </a:p>
        </p:txBody>
      </p:sp>
    </p:spTree>
    <p:extLst>
      <p:ext uri="{BB962C8B-B14F-4D97-AF65-F5344CB8AC3E}">
        <p14:creationId xmlns:p14="http://schemas.microsoft.com/office/powerpoint/2010/main" val="741295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3121E7-1D04-4290-BB2C-27F03922065B}"/>
              </a:ext>
            </a:extLst>
          </p:cNvPr>
          <p:cNvSpPr>
            <a:spLocks noGrp="1"/>
          </p:cNvSpPr>
          <p:nvPr>
            <p:ph type="title"/>
          </p:nvPr>
        </p:nvSpPr>
        <p:spPr>
          <a:xfrm>
            <a:off x="485775" y="785595"/>
            <a:ext cx="5915025" cy="998252"/>
          </a:xfrm>
        </p:spPr>
        <p:txBody>
          <a:bodyPr>
            <a:normAutofit/>
          </a:bodyPr>
          <a:lstStyle/>
          <a:p>
            <a:pPr algn="ctr"/>
            <a:r>
              <a:rPr lang="de-AT" sz="3100" b="1" dirty="0"/>
              <a:t>Workshop mit </a:t>
            </a:r>
            <a:r>
              <a:rPr lang="de-AT" sz="3100" b="1" dirty="0" err="1"/>
              <a:t>WeDo</a:t>
            </a:r>
            <a:r>
              <a:rPr lang="de-AT" sz="3100" b="1" dirty="0"/>
              <a:t> 2.0</a:t>
            </a:r>
            <a:br>
              <a:rPr lang="de-AT" dirty="0"/>
            </a:br>
            <a:r>
              <a:rPr lang="de-AT" sz="2200" b="1" dirty="0">
                <a:solidFill>
                  <a:schemeClr val="bg2">
                    <a:lumMod val="50000"/>
                  </a:schemeClr>
                </a:solidFill>
              </a:rPr>
              <a:t>Das schnellste Rennauto</a:t>
            </a:r>
            <a:endParaRPr lang="de-AT" b="1" dirty="0"/>
          </a:p>
        </p:txBody>
      </p:sp>
      <p:sp>
        <p:nvSpPr>
          <p:cNvPr id="4" name="Inhaltsplatzhalter 3">
            <a:extLst>
              <a:ext uri="{FF2B5EF4-FFF2-40B4-BE49-F238E27FC236}">
                <a16:creationId xmlns:a16="http://schemas.microsoft.com/office/drawing/2014/main" id="{B2914D3E-EC7D-4DC1-8423-1986B52EC892}"/>
              </a:ext>
            </a:extLst>
          </p:cNvPr>
          <p:cNvSpPr>
            <a:spLocks noGrp="1"/>
          </p:cNvSpPr>
          <p:nvPr>
            <p:ph sz="quarter" idx="11"/>
          </p:nvPr>
        </p:nvSpPr>
        <p:spPr>
          <a:xfrm>
            <a:off x="478631" y="1783847"/>
            <a:ext cx="5929312" cy="1391380"/>
          </a:xfrm>
        </p:spPr>
        <p:txBody>
          <a:bodyPr>
            <a:normAutofit/>
          </a:bodyPr>
          <a:lstStyle/>
          <a:p>
            <a:r>
              <a:rPr lang="de-AT" dirty="0"/>
              <a:t>Möglicher Einstieg – Anknüpfung an den Sachunterricht</a:t>
            </a:r>
          </a:p>
          <a:p>
            <a:pPr lvl="1"/>
            <a:r>
              <a:rPr lang="de-AT" b="1" dirty="0"/>
              <a:t>Thema</a:t>
            </a:r>
            <a:r>
              <a:rPr lang="de-AT" dirty="0"/>
              <a:t>: Geschwindigkeit messen und verstehen</a:t>
            </a:r>
          </a:p>
          <a:p>
            <a:pPr lvl="3"/>
            <a:r>
              <a:rPr lang="de-AT" dirty="0">
                <a:solidFill>
                  <a:schemeClr val="bg2">
                    <a:lumMod val="50000"/>
                  </a:schemeClr>
                </a:solidFill>
              </a:rPr>
              <a:t>Das Auto				</a:t>
            </a:r>
          </a:p>
          <a:p>
            <a:pPr lvl="3"/>
            <a:r>
              <a:rPr lang="de-AT" dirty="0">
                <a:solidFill>
                  <a:schemeClr val="bg2">
                    <a:lumMod val="50000"/>
                  </a:schemeClr>
                </a:solidFill>
              </a:rPr>
              <a:t>Geschwindigkeit		 https://youtu.be/O0nPFaBU98k</a:t>
            </a:r>
          </a:p>
          <a:p>
            <a:pPr lvl="3"/>
            <a:r>
              <a:rPr lang="de-AT" b="1" dirty="0" err="1">
                <a:solidFill>
                  <a:schemeClr val="bg2">
                    <a:lumMod val="50000"/>
                  </a:schemeClr>
                </a:solidFill>
              </a:rPr>
              <a:t>Padlet</a:t>
            </a:r>
            <a:r>
              <a:rPr lang="de-AT" b="1" dirty="0">
                <a:solidFill>
                  <a:schemeClr val="bg2">
                    <a:lumMod val="50000"/>
                  </a:schemeClr>
                </a:solidFill>
              </a:rPr>
              <a:t>-Pinnwand Kurs              </a:t>
            </a:r>
            <a:r>
              <a:rPr lang="de-AT" dirty="0">
                <a:solidFill>
                  <a:schemeClr val="bg2">
                    <a:lumMod val="50000"/>
                  </a:schemeClr>
                </a:solidFill>
              </a:rPr>
              <a:t>https://padlet.com/hauser/rennauto</a:t>
            </a:r>
          </a:p>
          <a:p>
            <a:pPr lvl="3">
              <a:buFont typeface="Wingdings" panose="05000000000000000000" pitchFamily="2" charset="2"/>
              <a:buChar char="ü"/>
            </a:pPr>
            <a:r>
              <a:rPr lang="de-AT" b="1" dirty="0" err="1">
                <a:solidFill>
                  <a:schemeClr val="bg2">
                    <a:lumMod val="50000"/>
                  </a:schemeClr>
                </a:solidFill>
              </a:rPr>
              <a:t>WeDo</a:t>
            </a:r>
            <a:r>
              <a:rPr lang="de-AT" b="1" dirty="0">
                <a:solidFill>
                  <a:schemeClr val="bg2">
                    <a:lumMod val="50000"/>
                  </a:schemeClr>
                </a:solidFill>
              </a:rPr>
              <a:t>: Geführtes Projekt 2: Geschwindigkeit </a:t>
            </a:r>
            <a:r>
              <a:rPr lang="de-AT" dirty="0">
                <a:solidFill>
                  <a:schemeClr val="bg2">
                    <a:lumMod val="50000"/>
                  </a:schemeClr>
                </a:solidFill>
              </a:rPr>
              <a:t>(</a:t>
            </a:r>
            <a:r>
              <a:rPr lang="de-AT" dirty="0" err="1">
                <a:solidFill>
                  <a:schemeClr val="bg2">
                    <a:lumMod val="50000"/>
                  </a:schemeClr>
                </a:solidFill>
              </a:rPr>
              <a:t>iPAD</a:t>
            </a:r>
            <a:r>
              <a:rPr lang="de-AT" dirty="0">
                <a:solidFill>
                  <a:schemeClr val="bg2">
                    <a:lumMod val="50000"/>
                  </a:schemeClr>
                </a:solidFill>
              </a:rPr>
              <a:t> App)</a:t>
            </a:r>
            <a:r>
              <a:rPr lang="de-AT" dirty="0"/>
              <a:t>	</a:t>
            </a:r>
          </a:p>
        </p:txBody>
      </p:sp>
      <p:sp>
        <p:nvSpPr>
          <p:cNvPr id="7" name="Inhaltsplatzhalter 6">
            <a:extLst>
              <a:ext uri="{FF2B5EF4-FFF2-40B4-BE49-F238E27FC236}">
                <a16:creationId xmlns:a16="http://schemas.microsoft.com/office/drawing/2014/main" id="{34263D45-936C-4FD0-BC41-A3E2A4FD3575}"/>
              </a:ext>
            </a:extLst>
          </p:cNvPr>
          <p:cNvSpPr>
            <a:spLocks noGrp="1"/>
          </p:cNvSpPr>
          <p:nvPr>
            <p:ph sz="quarter" idx="14"/>
          </p:nvPr>
        </p:nvSpPr>
        <p:spPr>
          <a:xfrm>
            <a:off x="471488" y="8243147"/>
            <a:ext cx="5929312" cy="1032452"/>
          </a:xfrm>
        </p:spPr>
        <p:txBody>
          <a:bodyPr>
            <a:normAutofit fontScale="85000" lnSpcReduction="20000"/>
          </a:bodyPr>
          <a:lstStyle/>
          <a:p>
            <a:r>
              <a:rPr lang="de-AT" dirty="0"/>
              <a:t>Mögliche Reflexion/Präsentation</a:t>
            </a:r>
          </a:p>
          <a:p>
            <a:pPr marL="269875" lvl="1" indent="0">
              <a:buNone/>
            </a:pPr>
            <a:r>
              <a:rPr lang="de-AT" dirty="0"/>
              <a:t>Plenum: </a:t>
            </a:r>
          </a:p>
          <a:p>
            <a:pPr lvl="3">
              <a:buFont typeface="Wingdings" panose="05000000000000000000" pitchFamily="2" charset="2"/>
              <a:buChar char="ü"/>
            </a:pPr>
            <a:r>
              <a:rPr lang="de-AT" dirty="0"/>
              <a:t>Präsentation</a:t>
            </a:r>
          </a:p>
          <a:p>
            <a:pPr lvl="3">
              <a:buFont typeface="Wingdings" panose="05000000000000000000" pitchFamily="2" charset="2"/>
              <a:buChar char="ü"/>
            </a:pPr>
            <a:r>
              <a:rPr lang="de-AT" dirty="0"/>
              <a:t>Reflexion/Feedbackrunde (evtl. Feedbackkärtchen)</a:t>
            </a:r>
          </a:p>
          <a:p>
            <a:pPr lvl="3">
              <a:buFont typeface="Wingdings" panose="05000000000000000000" pitchFamily="2" charset="2"/>
              <a:buChar char="ü"/>
            </a:pPr>
            <a:r>
              <a:rPr lang="de-AT" dirty="0"/>
              <a:t>Anknüpfung für weitere Coding und Robotik Übungen (siehe Scratch jr. / </a:t>
            </a:r>
            <a:r>
              <a:rPr lang="de-AT" dirty="0" err="1"/>
              <a:t>BeeBot</a:t>
            </a:r>
            <a:r>
              <a:rPr lang="de-AT" dirty="0"/>
              <a:t> Karten)</a:t>
            </a:r>
          </a:p>
          <a:p>
            <a:pPr lvl="3">
              <a:buFont typeface="Wingdings" panose="05000000000000000000" pitchFamily="2" charset="2"/>
              <a:buChar char="ü"/>
            </a:pPr>
            <a:r>
              <a:rPr lang="de-AT" dirty="0"/>
              <a:t>Rückführung zum Thema</a:t>
            </a:r>
          </a:p>
        </p:txBody>
      </p:sp>
      <p:sp>
        <p:nvSpPr>
          <p:cNvPr id="9" name="Rechteck 8">
            <a:extLst>
              <a:ext uri="{FF2B5EF4-FFF2-40B4-BE49-F238E27FC236}">
                <a16:creationId xmlns:a16="http://schemas.microsoft.com/office/drawing/2014/main" id="{0A10D8D4-62B6-4CF9-A4AF-1E65CBF89272}"/>
              </a:ext>
            </a:extLst>
          </p:cNvPr>
          <p:cNvSpPr/>
          <p:nvPr/>
        </p:nvSpPr>
        <p:spPr>
          <a:xfrm>
            <a:off x="471488" y="3265714"/>
            <a:ext cx="2892198" cy="505095"/>
          </a:xfrm>
          <a:prstGeom prst="rect">
            <a:avLst/>
          </a:prstGeom>
          <a:noFill/>
          <a:ln>
            <a:solidFill>
              <a:srgbClr val="6FA9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dirty="0" err="1">
                <a:solidFill>
                  <a:schemeClr val="bg2">
                    <a:lumMod val="50000"/>
                  </a:schemeClr>
                </a:solidFill>
              </a:rPr>
              <a:t>WeDo</a:t>
            </a:r>
            <a:r>
              <a:rPr lang="de-AT" dirty="0">
                <a:solidFill>
                  <a:schemeClr val="bg2">
                    <a:lumMod val="50000"/>
                  </a:schemeClr>
                </a:solidFill>
              </a:rPr>
              <a:t> Anregungen</a:t>
            </a:r>
          </a:p>
        </p:txBody>
      </p:sp>
      <p:sp>
        <p:nvSpPr>
          <p:cNvPr id="10" name="Rechteck 9">
            <a:extLst>
              <a:ext uri="{FF2B5EF4-FFF2-40B4-BE49-F238E27FC236}">
                <a16:creationId xmlns:a16="http://schemas.microsoft.com/office/drawing/2014/main" id="{D649CEC8-225F-4C22-8727-9E8DED8DEC9F}"/>
              </a:ext>
            </a:extLst>
          </p:cNvPr>
          <p:cNvSpPr/>
          <p:nvPr/>
        </p:nvSpPr>
        <p:spPr>
          <a:xfrm>
            <a:off x="3494315" y="3265714"/>
            <a:ext cx="2892198" cy="505095"/>
          </a:xfrm>
          <a:prstGeom prst="rect">
            <a:avLst/>
          </a:prstGeom>
          <a:noFill/>
          <a:ln>
            <a:solidFill>
              <a:srgbClr val="3DB4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dirty="0">
                <a:solidFill>
                  <a:schemeClr val="bg2">
                    <a:lumMod val="50000"/>
                  </a:schemeClr>
                </a:solidFill>
              </a:rPr>
              <a:t>Analoge &amp; multimediale Anregungen</a:t>
            </a:r>
          </a:p>
        </p:txBody>
      </p:sp>
      <p:sp>
        <p:nvSpPr>
          <p:cNvPr id="15" name="Rechteck: gefaltete Ecke 14">
            <a:extLst>
              <a:ext uri="{FF2B5EF4-FFF2-40B4-BE49-F238E27FC236}">
                <a16:creationId xmlns:a16="http://schemas.microsoft.com/office/drawing/2014/main" id="{33987998-053E-44FE-A53D-1AF2750FF076}"/>
              </a:ext>
            </a:extLst>
          </p:cNvPr>
          <p:cNvSpPr/>
          <p:nvPr/>
        </p:nvSpPr>
        <p:spPr>
          <a:xfrm>
            <a:off x="471488" y="3780595"/>
            <a:ext cx="2892198" cy="1102978"/>
          </a:xfrm>
          <a:prstGeom prst="foldedCorner">
            <a:avLst>
              <a:gd name="adj" fmla="val 786"/>
            </a:avLst>
          </a:prstGeom>
          <a:solidFill>
            <a:srgbClr val="F6FB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600"/>
              </a:spcBef>
              <a:spcAft>
                <a:spcPts val="300"/>
              </a:spcAft>
            </a:pPr>
            <a:r>
              <a:rPr lang="de-AT" sz="1400" dirty="0">
                <a:solidFill>
                  <a:schemeClr val="bg2">
                    <a:lumMod val="50000"/>
                  </a:schemeClr>
                </a:solidFill>
              </a:rPr>
              <a:t>Starte das Rennen</a:t>
            </a:r>
          </a:p>
          <a:p>
            <a:pPr marL="0" lvl="3" defTabSz="685800">
              <a:lnSpc>
                <a:spcPct val="90000"/>
              </a:lnSpc>
            </a:pPr>
            <a:r>
              <a:rPr lang="de-AT" sz="1100" dirty="0">
                <a:solidFill>
                  <a:schemeClr val="bg2">
                    <a:lumMod val="50000"/>
                  </a:schemeClr>
                </a:solidFill>
              </a:rPr>
              <a:t>Bauen nach Anleitung:</a:t>
            </a:r>
            <a:br>
              <a:rPr lang="de-AT" sz="1100" dirty="0">
                <a:solidFill>
                  <a:schemeClr val="bg2">
                    <a:lumMod val="50000"/>
                  </a:schemeClr>
                </a:solidFill>
              </a:rPr>
            </a:br>
            <a:r>
              <a:rPr lang="de-AT" sz="1100" dirty="0" err="1">
                <a:solidFill>
                  <a:schemeClr val="bg2">
                    <a:lumMod val="50000"/>
                  </a:schemeClr>
                </a:solidFill>
              </a:rPr>
              <a:t>WeDo</a:t>
            </a:r>
            <a:r>
              <a:rPr lang="de-AT" sz="1100" dirty="0">
                <a:solidFill>
                  <a:schemeClr val="bg2">
                    <a:lumMod val="50000"/>
                  </a:schemeClr>
                </a:solidFill>
              </a:rPr>
              <a:t> - geführtes Projekt 2: Geschwindigkeit</a:t>
            </a:r>
          </a:p>
          <a:p>
            <a:pPr marL="0" lvl="3" defTabSz="685800">
              <a:lnSpc>
                <a:spcPct val="90000"/>
              </a:lnSpc>
            </a:pPr>
            <a:r>
              <a:rPr lang="de-AT" sz="1100" dirty="0">
                <a:solidFill>
                  <a:schemeClr val="bg2">
                    <a:lumMod val="50000"/>
                  </a:schemeClr>
                </a:solidFill>
              </a:rPr>
              <a:t>Programmieren nach Anleitung </a:t>
            </a:r>
          </a:p>
          <a:p>
            <a:pPr marL="0" lvl="3" defTabSz="685800">
              <a:lnSpc>
                <a:spcPct val="90000"/>
              </a:lnSpc>
            </a:pPr>
            <a:r>
              <a:rPr lang="de-AT" sz="1100" b="1" dirty="0">
                <a:solidFill>
                  <a:schemeClr val="bg2">
                    <a:lumMod val="50000"/>
                  </a:schemeClr>
                </a:solidFill>
              </a:rPr>
              <a:t>Material</a:t>
            </a:r>
            <a:r>
              <a:rPr lang="de-AT" sz="1100" dirty="0">
                <a:solidFill>
                  <a:schemeClr val="bg2">
                    <a:lumMod val="50000"/>
                  </a:schemeClr>
                </a:solidFill>
              </a:rPr>
              <a:t>: QUEST 1</a:t>
            </a:r>
          </a:p>
        </p:txBody>
      </p:sp>
      <p:sp>
        <p:nvSpPr>
          <p:cNvPr id="16" name="Rechteck: gefaltete Ecke 15">
            <a:extLst>
              <a:ext uri="{FF2B5EF4-FFF2-40B4-BE49-F238E27FC236}">
                <a16:creationId xmlns:a16="http://schemas.microsoft.com/office/drawing/2014/main" id="{094D3DD6-036B-4941-ABCA-4FFC4FB26D3C}"/>
              </a:ext>
            </a:extLst>
          </p:cNvPr>
          <p:cNvSpPr/>
          <p:nvPr/>
        </p:nvSpPr>
        <p:spPr>
          <a:xfrm>
            <a:off x="3487794" y="3820082"/>
            <a:ext cx="2892198" cy="2036005"/>
          </a:xfrm>
          <a:prstGeom prst="foldedCorner">
            <a:avLst>
              <a:gd name="adj" fmla="val 1318"/>
            </a:avLst>
          </a:prstGeom>
          <a:solidFill>
            <a:srgbClr val="EF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600"/>
              </a:spcBef>
              <a:spcAft>
                <a:spcPts val="300"/>
              </a:spcAft>
            </a:pPr>
            <a:r>
              <a:rPr lang="de-AT" sz="1400" dirty="0">
                <a:solidFill>
                  <a:schemeClr val="bg2">
                    <a:lumMod val="50000"/>
                  </a:schemeClr>
                </a:solidFill>
              </a:rPr>
              <a:t>Teile des Autos</a:t>
            </a:r>
            <a:br>
              <a:rPr lang="de-AT" sz="1400" dirty="0">
                <a:solidFill>
                  <a:schemeClr val="bg2">
                    <a:lumMod val="50000"/>
                  </a:schemeClr>
                </a:solidFill>
              </a:rPr>
            </a:br>
            <a:br>
              <a:rPr lang="de-AT" sz="1400" dirty="0">
                <a:solidFill>
                  <a:schemeClr val="bg2">
                    <a:lumMod val="50000"/>
                  </a:schemeClr>
                </a:solidFill>
              </a:rPr>
            </a:br>
            <a:r>
              <a:rPr lang="de-AT" sz="1400" dirty="0">
                <a:solidFill>
                  <a:schemeClr val="bg2">
                    <a:lumMod val="50000"/>
                  </a:schemeClr>
                </a:solidFill>
              </a:rPr>
              <a:t>Andere Verkehrsmittel</a:t>
            </a:r>
            <a:br>
              <a:rPr lang="de-AT" sz="1400" dirty="0">
                <a:solidFill>
                  <a:schemeClr val="bg2">
                    <a:lumMod val="50000"/>
                  </a:schemeClr>
                </a:solidFill>
              </a:rPr>
            </a:br>
            <a:r>
              <a:rPr lang="de-AT" sz="1400" dirty="0">
                <a:solidFill>
                  <a:schemeClr val="bg1">
                    <a:lumMod val="50000"/>
                  </a:schemeClr>
                </a:solidFill>
                <a:hlinkClick r:id="rId2"/>
              </a:rPr>
              <a:t>https://goo.gl/6oGP4u</a:t>
            </a:r>
            <a:r>
              <a:rPr lang="de-AT" sz="1400" dirty="0">
                <a:solidFill>
                  <a:schemeClr val="bg1">
                    <a:lumMod val="50000"/>
                  </a:schemeClr>
                </a:solidFill>
              </a:rPr>
              <a:t> </a:t>
            </a:r>
            <a:br>
              <a:rPr lang="de-AT" sz="1400" dirty="0">
                <a:solidFill>
                  <a:schemeClr val="bg2">
                    <a:lumMod val="50000"/>
                  </a:schemeClr>
                </a:solidFill>
              </a:rPr>
            </a:br>
            <a:endParaRPr lang="de-AT" sz="1400" dirty="0">
              <a:solidFill>
                <a:schemeClr val="bg2">
                  <a:lumMod val="50000"/>
                </a:schemeClr>
              </a:solidFill>
            </a:endParaRPr>
          </a:p>
          <a:p>
            <a:pPr marL="0" lvl="1" defTabSz="685800">
              <a:lnSpc>
                <a:spcPct val="90000"/>
              </a:lnSpc>
              <a:spcBef>
                <a:spcPts val="600"/>
              </a:spcBef>
              <a:spcAft>
                <a:spcPts val="300"/>
              </a:spcAft>
            </a:pPr>
            <a:r>
              <a:rPr lang="de-AT" sz="1400" dirty="0">
                <a:solidFill>
                  <a:schemeClr val="bg2">
                    <a:lumMod val="50000"/>
                  </a:schemeClr>
                </a:solidFill>
              </a:rPr>
              <a:t>Sicherheit im Straßenverkehr</a:t>
            </a:r>
            <a:endParaRPr lang="de-AT" sz="1400" dirty="0">
              <a:solidFill>
                <a:srgbClr val="E7E6E6">
                  <a:lumMod val="50000"/>
                </a:srgbClr>
              </a:solidFill>
            </a:endParaRPr>
          </a:p>
          <a:p>
            <a:pPr marL="0" lvl="1" defTabSz="685800">
              <a:lnSpc>
                <a:spcPct val="90000"/>
              </a:lnSpc>
              <a:spcBef>
                <a:spcPts val="600"/>
              </a:spcBef>
              <a:spcAft>
                <a:spcPts val="300"/>
              </a:spcAft>
            </a:pPr>
            <a:r>
              <a:rPr lang="de-AT" sz="1400" dirty="0">
                <a:solidFill>
                  <a:schemeClr val="bg1">
                    <a:lumMod val="50000"/>
                  </a:schemeClr>
                </a:solidFill>
                <a:hlinkClick r:id="rId3"/>
              </a:rPr>
              <a:t>https://goo.gl/Vr1p36</a:t>
            </a:r>
            <a:r>
              <a:rPr lang="de-AT" sz="1400" dirty="0">
                <a:solidFill>
                  <a:schemeClr val="bg1">
                    <a:lumMod val="50000"/>
                  </a:schemeClr>
                </a:solidFill>
              </a:rPr>
              <a:t> </a:t>
            </a:r>
          </a:p>
        </p:txBody>
      </p:sp>
      <p:sp>
        <p:nvSpPr>
          <p:cNvPr id="17" name="Rechteck: gefaltete Ecke 16">
            <a:extLst>
              <a:ext uri="{FF2B5EF4-FFF2-40B4-BE49-F238E27FC236}">
                <a16:creationId xmlns:a16="http://schemas.microsoft.com/office/drawing/2014/main" id="{FEA004A7-FE6C-4E18-8405-EA348F269FF1}"/>
              </a:ext>
            </a:extLst>
          </p:cNvPr>
          <p:cNvSpPr/>
          <p:nvPr/>
        </p:nvSpPr>
        <p:spPr>
          <a:xfrm>
            <a:off x="471488" y="4936225"/>
            <a:ext cx="2892198" cy="1904878"/>
          </a:xfrm>
          <a:prstGeom prst="foldedCorner">
            <a:avLst>
              <a:gd name="adj" fmla="val 0"/>
            </a:avLst>
          </a:prstGeom>
          <a:solidFill>
            <a:srgbClr val="E8F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1200"/>
              </a:spcBef>
              <a:spcAft>
                <a:spcPts val="300"/>
              </a:spcAft>
            </a:pPr>
            <a:r>
              <a:rPr lang="de-AT" sz="1400" dirty="0">
                <a:solidFill>
                  <a:srgbClr val="E7E6E6">
                    <a:lumMod val="50000"/>
                  </a:srgbClr>
                </a:solidFill>
              </a:rPr>
              <a:t>Verändere dein Auto</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Gehe nach der </a:t>
            </a:r>
            <a:r>
              <a:rPr lang="de-AT" sz="1100" dirty="0" err="1">
                <a:solidFill>
                  <a:schemeClr val="bg2">
                    <a:lumMod val="50000"/>
                  </a:schemeClr>
                </a:solidFill>
              </a:rPr>
              <a:t>WeDo</a:t>
            </a:r>
            <a:r>
              <a:rPr lang="de-AT" sz="1100" dirty="0">
                <a:solidFill>
                  <a:schemeClr val="bg2">
                    <a:lumMod val="50000"/>
                  </a:schemeClr>
                </a:solidFill>
              </a:rPr>
              <a:t>-App vor (Entwickeln)</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Ändere die Größe der Räder</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Verändere den Antrieb</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Verändere die Geschwindigkeit</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Schreibe immer auf, wie lange das Auto für die Strecke braucht!</a:t>
            </a:r>
            <a:br>
              <a:rPr lang="de-AT" sz="1100" dirty="0">
                <a:solidFill>
                  <a:schemeClr val="bg2">
                    <a:lumMod val="50000"/>
                  </a:schemeClr>
                </a:solidFill>
              </a:rPr>
            </a:br>
            <a:endParaRPr lang="de-AT" sz="1100" dirty="0">
              <a:solidFill>
                <a:schemeClr val="bg2">
                  <a:lumMod val="50000"/>
                </a:schemeClr>
              </a:solidFill>
            </a:endParaRPr>
          </a:p>
          <a:p>
            <a:pPr marL="7938" lvl="2" defTabSz="685800">
              <a:lnSpc>
                <a:spcPct val="90000"/>
              </a:lnSpc>
            </a:pPr>
            <a:r>
              <a:rPr lang="de-AT" sz="1100" b="1" dirty="0">
                <a:solidFill>
                  <a:schemeClr val="bg2">
                    <a:lumMod val="50000"/>
                  </a:schemeClr>
                </a:solidFill>
              </a:rPr>
              <a:t>Material</a:t>
            </a:r>
            <a:r>
              <a:rPr lang="de-AT" sz="1100" dirty="0">
                <a:solidFill>
                  <a:schemeClr val="bg2">
                    <a:lumMod val="50000"/>
                  </a:schemeClr>
                </a:solidFill>
              </a:rPr>
              <a:t>: QUEST 2</a:t>
            </a:r>
          </a:p>
        </p:txBody>
      </p:sp>
      <p:sp>
        <p:nvSpPr>
          <p:cNvPr id="18" name="Rechteck: gefaltete Ecke 17">
            <a:extLst>
              <a:ext uri="{FF2B5EF4-FFF2-40B4-BE49-F238E27FC236}">
                <a16:creationId xmlns:a16="http://schemas.microsoft.com/office/drawing/2014/main" id="{6F2AE7F4-725C-4934-B906-92B7D8184578}"/>
              </a:ext>
            </a:extLst>
          </p:cNvPr>
          <p:cNvSpPr/>
          <p:nvPr/>
        </p:nvSpPr>
        <p:spPr>
          <a:xfrm>
            <a:off x="3515745" y="5947528"/>
            <a:ext cx="2892198" cy="2204178"/>
          </a:xfrm>
          <a:prstGeom prst="foldedCorner">
            <a:avLst>
              <a:gd name="adj" fmla="val 0"/>
            </a:avLst>
          </a:prstGeom>
          <a:solidFill>
            <a:srgbClr val="FAF0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600"/>
              </a:spcBef>
              <a:spcAft>
                <a:spcPts val="300"/>
              </a:spcAft>
            </a:pPr>
            <a:r>
              <a:rPr lang="de-AT" sz="1400" dirty="0">
                <a:solidFill>
                  <a:srgbClr val="E7E6E6">
                    <a:lumMod val="50000"/>
                  </a:srgbClr>
                </a:solidFill>
              </a:rPr>
              <a:t>Das Auto der Zukunft</a:t>
            </a:r>
            <a:br>
              <a:rPr lang="de-AT" sz="1400" dirty="0">
                <a:solidFill>
                  <a:srgbClr val="E7E6E6">
                    <a:lumMod val="50000"/>
                  </a:srgbClr>
                </a:solidFill>
              </a:rPr>
            </a:br>
            <a:br>
              <a:rPr lang="de-AT" sz="1400" dirty="0">
                <a:solidFill>
                  <a:srgbClr val="E7E6E6">
                    <a:lumMod val="50000"/>
                  </a:srgbClr>
                </a:solidFill>
              </a:rPr>
            </a:br>
            <a:r>
              <a:rPr lang="de-AT" sz="1200" u="sng" dirty="0">
                <a:solidFill>
                  <a:schemeClr val="bg1">
                    <a:lumMod val="50000"/>
                  </a:schemeClr>
                </a:solidFill>
                <a:hlinkClick r:id="rId4"/>
              </a:rPr>
              <a:t>https://goo.gl/W7gkfZ</a:t>
            </a:r>
            <a:br>
              <a:rPr lang="de-AT" sz="1200" u="sng" dirty="0">
                <a:solidFill>
                  <a:schemeClr val="bg1">
                    <a:lumMod val="50000"/>
                  </a:schemeClr>
                </a:solidFill>
              </a:rPr>
            </a:br>
            <a:endParaRPr lang="de-AT" sz="1200" u="sng" dirty="0">
              <a:solidFill>
                <a:schemeClr val="bg1">
                  <a:lumMod val="50000"/>
                </a:schemeClr>
              </a:solidFill>
            </a:endParaRPr>
          </a:p>
          <a:p>
            <a:pPr marL="0" lvl="1" defTabSz="685800">
              <a:lnSpc>
                <a:spcPct val="90000"/>
              </a:lnSpc>
              <a:spcBef>
                <a:spcPts val="600"/>
              </a:spcBef>
              <a:spcAft>
                <a:spcPts val="300"/>
              </a:spcAft>
            </a:pPr>
            <a:r>
              <a:rPr lang="de-AT" sz="1400" dirty="0">
                <a:solidFill>
                  <a:srgbClr val="E7E6E6">
                    <a:lumMod val="50000"/>
                  </a:srgbClr>
                </a:solidFill>
              </a:rPr>
              <a:t>Selbstfahrende Autos</a:t>
            </a:r>
          </a:p>
          <a:p>
            <a:pPr marL="0" lvl="1" defTabSz="685800">
              <a:lnSpc>
                <a:spcPct val="90000"/>
              </a:lnSpc>
              <a:spcBef>
                <a:spcPts val="600"/>
              </a:spcBef>
              <a:spcAft>
                <a:spcPts val="300"/>
              </a:spcAft>
            </a:pPr>
            <a:br>
              <a:rPr lang="de-AT" sz="1200" u="sng" dirty="0">
                <a:solidFill>
                  <a:schemeClr val="bg1">
                    <a:lumMod val="50000"/>
                  </a:schemeClr>
                </a:solidFill>
              </a:rPr>
            </a:br>
            <a:r>
              <a:rPr lang="de-AT" sz="1200" dirty="0">
                <a:solidFill>
                  <a:schemeClr val="bg1">
                    <a:lumMod val="50000"/>
                  </a:schemeClr>
                </a:solidFill>
                <a:hlinkClick r:id="rId5"/>
              </a:rPr>
              <a:t>https://goo.gl/xppWN8</a:t>
            </a:r>
            <a:r>
              <a:rPr lang="de-AT" sz="1200" dirty="0">
                <a:solidFill>
                  <a:schemeClr val="bg1">
                    <a:lumMod val="50000"/>
                  </a:schemeClr>
                </a:solidFill>
              </a:rPr>
              <a:t> </a:t>
            </a:r>
            <a:endParaRPr lang="de-AT" sz="1200" u="sng" dirty="0">
              <a:solidFill>
                <a:schemeClr val="bg1">
                  <a:lumMod val="50000"/>
                </a:schemeClr>
              </a:solidFill>
            </a:endParaRPr>
          </a:p>
        </p:txBody>
      </p:sp>
      <p:sp>
        <p:nvSpPr>
          <p:cNvPr id="19" name="Rechteck: gefaltete Ecke 18">
            <a:extLst>
              <a:ext uri="{FF2B5EF4-FFF2-40B4-BE49-F238E27FC236}">
                <a16:creationId xmlns:a16="http://schemas.microsoft.com/office/drawing/2014/main" id="{880C66E3-FFE8-4548-B6C1-5220D1A0B257}"/>
              </a:ext>
            </a:extLst>
          </p:cNvPr>
          <p:cNvSpPr/>
          <p:nvPr/>
        </p:nvSpPr>
        <p:spPr>
          <a:xfrm>
            <a:off x="471488" y="6898820"/>
            <a:ext cx="2892198" cy="1252886"/>
          </a:xfrm>
          <a:prstGeom prst="foldedCorner">
            <a:avLst>
              <a:gd name="adj" fmla="val 0"/>
            </a:avLst>
          </a:prstGeom>
          <a:solidFill>
            <a:srgbClr val="E2E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300"/>
              </a:spcBef>
              <a:spcAft>
                <a:spcPts val="300"/>
              </a:spcAft>
            </a:pPr>
            <a:r>
              <a:rPr lang="de-AT" sz="1400" dirty="0">
                <a:solidFill>
                  <a:srgbClr val="E7E6E6">
                    <a:lumMod val="50000"/>
                  </a:srgbClr>
                </a:solidFill>
              </a:rPr>
              <a:t>Baue das schnellste Auto</a:t>
            </a:r>
          </a:p>
          <a:p>
            <a:pPr marL="179388" lvl="3" indent="-171450" defTabSz="685800">
              <a:lnSpc>
                <a:spcPct val="90000"/>
              </a:lnSpc>
              <a:buFont typeface="Wingdings" panose="05000000000000000000" pitchFamily="2" charset="2"/>
              <a:buChar char="ü"/>
            </a:pPr>
            <a:r>
              <a:rPr lang="de-AT" sz="1100" dirty="0">
                <a:solidFill>
                  <a:schemeClr val="bg2">
                    <a:lumMod val="50000"/>
                  </a:schemeClr>
                </a:solidFill>
              </a:rPr>
              <a:t>Erinnere dich, an das, was du gerade gelernt hast</a:t>
            </a:r>
          </a:p>
          <a:p>
            <a:pPr marL="179388" lvl="3" indent="-171450" defTabSz="685800">
              <a:lnSpc>
                <a:spcPct val="90000"/>
              </a:lnSpc>
              <a:buFont typeface="Wingdings" panose="05000000000000000000" pitchFamily="2" charset="2"/>
              <a:buChar char="ü"/>
            </a:pPr>
            <a:r>
              <a:rPr lang="de-AT" sz="1100" dirty="0">
                <a:solidFill>
                  <a:schemeClr val="bg2">
                    <a:lumMod val="50000"/>
                  </a:schemeClr>
                </a:solidFill>
              </a:rPr>
              <a:t>Dein Auto soll nicht nur schnell fahren, sondern auch toll </a:t>
            </a:r>
            <a:r>
              <a:rPr lang="de-AT" sz="1100" dirty="0" err="1">
                <a:solidFill>
                  <a:schemeClr val="bg2">
                    <a:lumMod val="50000"/>
                  </a:schemeClr>
                </a:solidFill>
              </a:rPr>
              <a:t>aussehenn</a:t>
            </a:r>
            <a:endParaRPr lang="de-AT" sz="1100" dirty="0">
              <a:solidFill>
                <a:schemeClr val="bg2">
                  <a:lumMod val="50000"/>
                </a:schemeClr>
              </a:solidFill>
            </a:endParaRPr>
          </a:p>
          <a:p>
            <a:pPr marL="7938" lvl="3" algn="r" defTabSz="685800">
              <a:lnSpc>
                <a:spcPct val="90000"/>
              </a:lnSpc>
            </a:pPr>
            <a:br>
              <a:rPr lang="de-AT" sz="1100" b="1" dirty="0">
                <a:solidFill>
                  <a:schemeClr val="bg2">
                    <a:lumMod val="50000"/>
                  </a:schemeClr>
                </a:solidFill>
              </a:rPr>
            </a:br>
            <a:r>
              <a:rPr lang="de-AT" sz="1100" b="1" dirty="0">
                <a:solidFill>
                  <a:schemeClr val="bg2">
                    <a:lumMod val="50000"/>
                  </a:schemeClr>
                </a:solidFill>
              </a:rPr>
              <a:t>Material</a:t>
            </a:r>
            <a:r>
              <a:rPr lang="de-AT" sz="1100" dirty="0">
                <a:solidFill>
                  <a:schemeClr val="bg2">
                    <a:lumMod val="50000"/>
                  </a:schemeClr>
                </a:solidFill>
              </a:rPr>
              <a:t>: QUEST 3</a:t>
            </a:r>
          </a:p>
        </p:txBody>
      </p:sp>
      <p:pic>
        <p:nvPicPr>
          <p:cNvPr id="22" name="Grafik 21" descr="Benutzer">
            <a:extLst>
              <a:ext uri="{FF2B5EF4-FFF2-40B4-BE49-F238E27FC236}">
                <a16:creationId xmlns:a16="http://schemas.microsoft.com/office/drawing/2014/main" id="{F83285ED-0323-4060-96E1-6D211E76916C}"/>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562901" y="8317909"/>
            <a:ext cx="182245" cy="144145"/>
          </a:xfrm>
          <a:prstGeom prst="rect">
            <a:avLst/>
          </a:prstGeom>
          <a:noFill/>
          <a:ln>
            <a:noFill/>
          </a:ln>
        </p:spPr>
      </p:pic>
      <p:sp>
        <p:nvSpPr>
          <p:cNvPr id="23" name="Smiley 22">
            <a:extLst>
              <a:ext uri="{FF2B5EF4-FFF2-40B4-BE49-F238E27FC236}">
                <a16:creationId xmlns:a16="http://schemas.microsoft.com/office/drawing/2014/main" id="{7BC17753-7C8A-4EAF-AA42-BC653843E756}"/>
              </a:ext>
            </a:extLst>
          </p:cNvPr>
          <p:cNvSpPr/>
          <p:nvPr/>
        </p:nvSpPr>
        <p:spPr>
          <a:xfrm>
            <a:off x="551115" y="4692591"/>
            <a:ext cx="144586" cy="146010"/>
          </a:xfrm>
          <a:prstGeom prst="smileyFace">
            <a:avLst/>
          </a:prstGeom>
          <a:solidFill>
            <a:srgbClr val="6FA93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24" name="Smiley 23">
            <a:extLst>
              <a:ext uri="{FF2B5EF4-FFF2-40B4-BE49-F238E27FC236}">
                <a16:creationId xmlns:a16="http://schemas.microsoft.com/office/drawing/2014/main" id="{518D391A-F1D5-4CFD-9C2B-E2C6F32DAFD2}"/>
              </a:ext>
            </a:extLst>
          </p:cNvPr>
          <p:cNvSpPr/>
          <p:nvPr/>
        </p:nvSpPr>
        <p:spPr>
          <a:xfrm>
            <a:off x="1088503" y="4696046"/>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000000"/>
              </a:solidFill>
              <a:latin typeface="Corbel" panose="020B0503020204020204"/>
            </a:endParaRPr>
          </a:p>
        </p:txBody>
      </p:sp>
      <p:sp>
        <p:nvSpPr>
          <p:cNvPr id="25" name="Smiley 24">
            <a:extLst>
              <a:ext uri="{FF2B5EF4-FFF2-40B4-BE49-F238E27FC236}">
                <a16:creationId xmlns:a16="http://schemas.microsoft.com/office/drawing/2014/main" id="{B829B447-0719-495E-AEFE-8FFD6C2CB3CF}"/>
              </a:ext>
            </a:extLst>
          </p:cNvPr>
          <p:cNvSpPr/>
          <p:nvPr/>
        </p:nvSpPr>
        <p:spPr>
          <a:xfrm>
            <a:off x="819809" y="4692591"/>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000000"/>
              </a:solidFill>
              <a:latin typeface="Corbel" panose="020B0503020204020204"/>
            </a:endParaRPr>
          </a:p>
        </p:txBody>
      </p:sp>
      <p:sp>
        <p:nvSpPr>
          <p:cNvPr id="26" name="Smiley 25">
            <a:extLst>
              <a:ext uri="{FF2B5EF4-FFF2-40B4-BE49-F238E27FC236}">
                <a16:creationId xmlns:a16="http://schemas.microsoft.com/office/drawing/2014/main" id="{18AB9CFD-354F-4537-AAE1-AA7529755824}"/>
              </a:ext>
            </a:extLst>
          </p:cNvPr>
          <p:cNvSpPr/>
          <p:nvPr/>
        </p:nvSpPr>
        <p:spPr>
          <a:xfrm>
            <a:off x="541736" y="6581986"/>
            <a:ext cx="144586" cy="146010"/>
          </a:xfrm>
          <a:prstGeom prst="smileyFace">
            <a:avLst/>
          </a:prstGeom>
          <a:solidFill>
            <a:srgbClr val="6FA93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27" name="Smiley 26">
            <a:extLst>
              <a:ext uri="{FF2B5EF4-FFF2-40B4-BE49-F238E27FC236}">
                <a16:creationId xmlns:a16="http://schemas.microsoft.com/office/drawing/2014/main" id="{FC20DCB9-E15F-4EF1-AAA9-496FFFAF36E2}"/>
              </a:ext>
            </a:extLst>
          </p:cNvPr>
          <p:cNvSpPr/>
          <p:nvPr/>
        </p:nvSpPr>
        <p:spPr>
          <a:xfrm>
            <a:off x="1088503" y="6582760"/>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000000"/>
              </a:solidFill>
              <a:latin typeface="Corbel" panose="020B0503020204020204"/>
            </a:endParaRPr>
          </a:p>
        </p:txBody>
      </p:sp>
      <p:sp>
        <p:nvSpPr>
          <p:cNvPr id="28" name="Smiley 27">
            <a:extLst>
              <a:ext uri="{FF2B5EF4-FFF2-40B4-BE49-F238E27FC236}">
                <a16:creationId xmlns:a16="http://schemas.microsoft.com/office/drawing/2014/main" id="{16A000A8-4197-4295-9DAC-757976B82FFE}"/>
              </a:ext>
            </a:extLst>
          </p:cNvPr>
          <p:cNvSpPr/>
          <p:nvPr/>
        </p:nvSpPr>
        <p:spPr>
          <a:xfrm>
            <a:off x="818483" y="6581986"/>
            <a:ext cx="144586" cy="146010"/>
          </a:xfrm>
          <a:prstGeom prst="smileyFace">
            <a:avLst/>
          </a:prstGeom>
          <a:solidFill>
            <a:srgbClr val="6FA93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37" name="Smiley 36">
            <a:extLst>
              <a:ext uri="{FF2B5EF4-FFF2-40B4-BE49-F238E27FC236}">
                <a16:creationId xmlns:a16="http://schemas.microsoft.com/office/drawing/2014/main" id="{D56C8932-5E21-4044-B7F3-C28747926ED2}"/>
              </a:ext>
            </a:extLst>
          </p:cNvPr>
          <p:cNvSpPr/>
          <p:nvPr/>
        </p:nvSpPr>
        <p:spPr>
          <a:xfrm>
            <a:off x="551115" y="7926313"/>
            <a:ext cx="144586" cy="146010"/>
          </a:xfrm>
          <a:prstGeom prst="smileyFace">
            <a:avLst/>
          </a:prstGeom>
          <a:solidFill>
            <a:srgbClr val="6FA93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38" name="Smiley 37">
            <a:extLst>
              <a:ext uri="{FF2B5EF4-FFF2-40B4-BE49-F238E27FC236}">
                <a16:creationId xmlns:a16="http://schemas.microsoft.com/office/drawing/2014/main" id="{E88FC7B6-9D40-45B9-88CD-218ACE3C3869}"/>
              </a:ext>
            </a:extLst>
          </p:cNvPr>
          <p:cNvSpPr/>
          <p:nvPr/>
        </p:nvSpPr>
        <p:spPr>
          <a:xfrm>
            <a:off x="818483" y="7926313"/>
            <a:ext cx="144586" cy="146010"/>
          </a:xfrm>
          <a:prstGeom prst="smileyFace">
            <a:avLst/>
          </a:prstGeom>
          <a:solidFill>
            <a:srgbClr val="6FA93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39" name="Smiley 38">
            <a:extLst>
              <a:ext uri="{FF2B5EF4-FFF2-40B4-BE49-F238E27FC236}">
                <a16:creationId xmlns:a16="http://schemas.microsoft.com/office/drawing/2014/main" id="{9809F9A9-840E-4728-8C62-C56BE5A22783}"/>
              </a:ext>
            </a:extLst>
          </p:cNvPr>
          <p:cNvSpPr/>
          <p:nvPr/>
        </p:nvSpPr>
        <p:spPr>
          <a:xfrm>
            <a:off x="1088503" y="7926313"/>
            <a:ext cx="144586" cy="146010"/>
          </a:xfrm>
          <a:prstGeom prst="smileyFace">
            <a:avLst/>
          </a:prstGeom>
          <a:solidFill>
            <a:srgbClr val="6FA93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29" name="Foliennummernplatzhalter 1">
            <a:extLst>
              <a:ext uri="{FF2B5EF4-FFF2-40B4-BE49-F238E27FC236}">
                <a16:creationId xmlns:a16="http://schemas.microsoft.com/office/drawing/2014/main" id="{CFFB6727-FD55-40B1-B48B-4CFA81DD961D}"/>
              </a:ext>
            </a:extLst>
          </p:cNvPr>
          <p:cNvSpPr txBox="1">
            <a:spLocks/>
          </p:cNvSpPr>
          <p:nvPr/>
        </p:nvSpPr>
        <p:spPr>
          <a:xfrm>
            <a:off x="5570621" y="9423400"/>
            <a:ext cx="815892" cy="206162"/>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339C3D5-FAB0-4FCA-8A0E-103AD83818A5}" type="slidenum">
              <a:rPr lang="de-AT" sz="1000" smtClean="0">
                <a:solidFill>
                  <a:schemeClr val="bg1">
                    <a:lumMod val="50000"/>
                  </a:schemeClr>
                </a:solidFill>
              </a:rPr>
              <a:pPr algn="r"/>
              <a:t>3</a:t>
            </a:fld>
            <a:endParaRPr lang="de-AT" sz="1000" dirty="0">
              <a:solidFill>
                <a:schemeClr val="bg1">
                  <a:lumMod val="50000"/>
                </a:schemeClr>
              </a:solidFill>
            </a:endParaRPr>
          </a:p>
        </p:txBody>
      </p:sp>
    </p:spTree>
    <p:extLst>
      <p:ext uri="{BB962C8B-B14F-4D97-AF65-F5344CB8AC3E}">
        <p14:creationId xmlns:p14="http://schemas.microsoft.com/office/powerpoint/2010/main" val="3574260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2A15A4B3-BE80-4143-9C2E-6D519B32BE34}"/>
              </a:ext>
            </a:extLst>
          </p:cNvPr>
          <p:cNvSpPr>
            <a:spLocks noGrp="1"/>
          </p:cNvSpPr>
          <p:nvPr>
            <p:ph idx="1"/>
          </p:nvPr>
        </p:nvSpPr>
        <p:spPr/>
        <p:txBody>
          <a:bodyPr>
            <a:normAutofit fontScale="70000" lnSpcReduction="20000"/>
          </a:bodyPr>
          <a:lstStyle/>
          <a:p>
            <a:r>
              <a:rPr lang="de-AT" dirty="0">
                <a:solidFill>
                  <a:schemeClr val="bg2">
                    <a:lumMod val="50000"/>
                  </a:schemeClr>
                </a:solidFill>
              </a:rPr>
              <a:t>Die Aufgaben in dem </a:t>
            </a:r>
            <a:r>
              <a:rPr lang="de-AT" dirty="0" err="1">
                <a:solidFill>
                  <a:schemeClr val="bg2">
                    <a:lumMod val="50000"/>
                  </a:schemeClr>
                </a:solidFill>
              </a:rPr>
              <a:t>WeDo</a:t>
            </a:r>
            <a:r>
              <a:rPr lang="de-AT" dirty="0">
                <a:solidFill>
                  <a:schemeClr val="bg2">
                    <a:lumMod val="50000"/>
                  </a:schemeClr>
                </a:solidFill>
              </a:rPr>
              <a:t> Projekt fördern 6 Kompetenzbereiche des informatischen Denkens </a:t>
            </a:r>
            <a:br>
              <a:rPr lang="de-AT" dirty="0">
                <a:solidFill>
                  <a:schemeClr val="bg2">
                    <a:lumMod val="50000"/>
                  </a:schemeClr>
                </a:solidFill>
              </a:rPr>
            </a:br>
            <a:r>
              <a:rPr lang="de-AT" dirty="0">
                <a:solidFill>
                  <a:schemeClr val="bg2">
                    <a:lumMod val="50000"/>
                  </a:schemeClr>
                </a:solidFill>
              </a:rPr>
              <a:t>(</a:t>
            </a:r>
            <a:r>
              <a:rPr lang="de-AT" dirty="0" err="1">
                <a:solidFill>
                  <a:schemeClr val="bg2">
                    <a:lumMod val="50000"/>
                  </a:schemeClr>
                </a:solidFill>
              </a:rPr>
              <a:t>Computational</a:t>
            </a:r>
            <a:r>
              <a:rPr lang="de-AT" dirty="0">
                <a:solidFill>
                  <a:schemeClr val="bg2">
                    <a:lumMod val="50000"/>
                  </a:schemeClr>
                </a:solidFill>
              </a:rPr>
              <a:t> </a:t>
            </a:r>
            <a:r>
              <a:rPr lang="de-AT" dirty="0" err="1">
                <a:solidFill>
                  <a:schemeClr val="bg2">
                    <a:lumMod val="50000"/>
                  </a:schemeClr>
                </a:solidFill>
              </a:rPr>
              <a:t>Thinking</a:t>
            </a:r>
            <a:r>
              <a:rPr lang="de-AT" dirty="0">
                <a:solidFill>
                  <a:schemeClr val="bg2">
                    <a:lumMod val="50000"/>
                  </a:schemeClr>
                </a:solidFill>
              </a:rPr>
              <a:t>).</a:t>
            </a:r>
          </a:p>
          <a:p>
            <a:r>
              <a:rPr lang="de-AT" b="1" dirty="0">
                <a:solidFill>
                  <a:schemeClr val="bg2">
                    <a:lumMod val="50000"/>
                  </a:schemeClr>
                </a:solidFill>
              </a:rPr>
              <a:t>Zerlegen</a:t>
            </a:r>
            <a:r>
              <a:rPr lang="de-AT" dirty="0">
                <a:solidFill>
                  <a:schemeClr val="bg2">
                    <a:lumMod val="50000"/>
                  </a:schemeClr>
                </a:solidFill>
              </a:rPr>
              <a:t> (</a:t>
            </a:r>
            <a:r>
              <a:rPr lang="de-AT" dirty="0" err="1">
                <a:solidFill>
                  <a:schemeClr val="bg2">
                    <a:lumMod val="50000"/>
                  </a:schemeClr>
                </a:solidFill>
              </a:rPr>
              <a:t>Decomposition</a:t>
            </a:r>
            <a:r>
              <a:rPr lang="de-AT" dirty="0">
                <a:solidFill>
                  <a:schemeClr val="bg2">
                    <a:lumMod val="50000"/>
                  </a:schemeClr>
                </a:solidFill>
              </a:rPr>
              <a:t>) </a:t>
            </a:r>
          </a:p>
          <a:p>
            <a:r>
              <a:rPr lang="de-AT" dirty="0">
                <a:solidFill>
                  <a:schemeClr val="bg2">
                    <a:lumMod val="50000"/>
                  </a:schemeClr>
                </a:solidFill>
              </a:rPr>
              <a:t>Die wichtigsten Teile eines Autos und ihre Aufgaben aufzählen: </a:t>
            </a:r>
          </a:p>
          <a:p>
            <a:pPr marL="285750" lvl="1" indent="-285750">
              <a:buFont typeface="Wingdings" panose="05000000000000000000" pitchFamily="2" charset="2"/>
              <a:buChar char="ü"/>
            </a:pPr>
            <a:r>
              <a:rPr lang="de-AT" dirty="0"/>
              <a:t>Der Motor</a:t>
            </a:r>
          </a:p>
          <a:p>
            <a:pPr marL="285750" lvl="1" indent="-285750">
              <a:buFont typeface="Wingdings" panose="05000000000000000000" pitchFamily="2" charset="2"/>
              <a:buChar char="ü"/>
            </a:pPr>
            <a:r>
              <a:rPr lang="de-AT" dirty="0"/>
              <a:t>Räder</a:t>
            </a:r>
          </a:p>
          <a:p>
            <a:pPr marL="285750" lvl="1" indent="-285750">
              <a:buFont typeface="Wingdings" panose="05000000000000000000" pitchFamily="2" charset="2"/>
              <a:buChar char="ü"/>
            </a:pPr>
            <a:r>
              <a:rPr lang="de-AT" dirty="0">
                <a:solidFill>
                  <a:schemeClr val="bg2">
                    <a:lumMod val="50000"/>
                  </a:schemeClr>
                </a:solidFill>
              </a:rPr>
              <a:t>Keilriemen</a:t>
            </a:r>
          </a:p>
          <a:p>
            <a:r>
              <a:rPr lang="de-AT" b="1" dirty="0">
                <a:solidFill>
                  <a:schemeClr val="bg2">
                    <a:lumMod val="50000"/>
                  </a:schemeClr>
                </a:solidFill>
              </a:rPr>
              <a:t>Muster entdecken</a:t>
            </a:r>
            <a:r>
              <a:rPr lang="de-AT" dirty="0">
                <a:solidFill>
                  <a:schemeClr val="bg2">
                    <a:lumMod val="50000"/>
                  </a:schemeClr>
                </a:solidFill>
              </a:rPr>
              <a:t> (Pattern Recognition)</a:t>
            </a:r>
          </a:p>
          <a:p>
            <a:r>
              <a:rPr lang="de-AT" dirty="0">
                <a:solidFill>
                  <a:schemeClr val="bg2">
                    <a:lumMod val="50000"/>
                  </a:schemeClr>
                </a:solidFill>
              </a:rPr>
              <a:t>Muster und Abläufe finden, wie die Teile des Autos verbunden sein müssen, um es fahren zu lassen.</a:t>
            </a:r>
          </a:p>
          <a:p>
            <a:pPr marL="285750" lvl="1" indent="-285750">
              <a:buFont typeface="Wingdings" panose="05000000000000000000" pitchFamily="2" charset="2"/>
              <a:buChar char="ü"/>
            </a:pPr>
            <a:r>
              <a:rPr lang="de-AT" dirty="0">
                <a:solidFill>
                  <a:schemeClr val="bg2">
                    <a:lumMod val="50000"/>
                  </a:schemeClr>
                </a:solidFill>
              </a:rPr>
              <a:t>Wie ist der Motor mit den Rädern verbunden?</a:t>
            </a:r>
          </a:p>
          <a:p>
            <a:pPr marL="285750" lvl="1" indent="-285750">
              <a:buFont typeface="Wingdings" panose="05000000000000000000" pitchFamily="2" charset="2"/>
              <a:buChar char="ü"/>
            </a:pPr>
            <a:r>
              <a:rPr lang="de-AT" dirty="0"/>
              <a:t>Wann fährt das Auto vorwärts und wann rückwärts?</a:t>
            </a:r>
            <a:endParaRPr lang="de-AT" dirty="0">
              <a:solidFill>
                <a:schemeClr val="bg2">
                  <a:lumMod val="50000"/>
                </a:schemeClr>
              </a:solidFill>
            </a:endParaRPr>
          </a:p>
          <a:p>
            <a:r>
              <a:rPr lang="de-AT" b="1" dirty="0">
                <a:solidFill>
                  <a:schemeClr val="bg2">
                    <a:lumMod val="50000"/>
                  </a:schemeClr>
                </a:solidFill>
              </a:rPr>
              <a:t>Lösungsschritte entwickeln</a:t>
            </a:r>
            <a:r>
              <a:rPr lang="de-AT" dirty="0">
                <a:solidFill>
                  <a:schemeClr val="bg2">
                    <a:lumMod val="50000"/>
                  </a:schemeClr>
                </a:solidFill>
              </a:rPr>
              <a:t> (</a:t>
            </a:r>
            <a:r>
              <a:rPr lang="de-AT" dirty="0" err="1">
                <a:solidFill>
                  <a:schemeClr val="bg2">
                    <a:lumMod val="50000"/>
                  </a:schemeClr>
                </a:solidFill>
              </a:rPr>
              <a:t>identifying</a:t>
            </a:r>
            <a:r>
              <a:rPr lang="de-AT" dirty="0">
                <a:solidFill>
                  <a:schemeClr val="bg2">
                    <a:lumMod val="50000"/>
                  </a:schemeClr>
                </a:solidFill>
              </a:rPr>
              <a:t> </a:t>
            </a:r>
            <a:r>
              <a:rPr lang="de-AT" dirty="0" err="1">
                <a:solidFill>
                  <a:schemeClr val="bg2">
                    <a:lumMod val="50000"/>
                  </a:schemeClr>
                </a:solidFill>
              </a:rPr>
              <a:t>possible</a:t>
            </a:r>
            <a:r>
              <a:rPr lang="de-AT" dirty="0">
                <a:solidFill>
                  <a:schemeClr val="bg2">
                    <a:lumMod val="50000"/>
                  </a:schemeClr>
                </a:solidFill>
              </a:rPr>
              <a:t> </a:t>
            </a:r>
            <a:r>
              <a:rPr lang="de-AT" dirty="0" err="1">
                <a:solidFill>
                  <a:schemeClr val="bg2">
                    <a:lumMod val="50000"/>
                  </a:schemeClr>
                </a:solidFill>
              </a:rPr>
              <a:t>solutions</a:t>
            </a:r>
            <a:r>
              <a:rPr lang="de-AT" dirty="0">
                <a:solidFill>
                  <a:schemeClr val="bg2">
                    <a:lumMod val="50000"/>
                  </a:schemeClr>
                </a:solidFill>
              </a:rPr>
              <a:t>)</a:t>
            </a:r>
          </a:p>
          <a:p>
            <a:pPr lvl="0"/>
            <a:r>
              <a:rPr lang="de-AT" dirty="0">
                <a:solidFill>
                  <a:schemeClr val="bg2">
                    <a:lumMod val="50000"/>
                  </a:schemeClr>
                </a:solidFill>
              </a:rPr>
              <a:t>Lösungsschritte überlegen</a:t>
            </a:r>
          </a:p>
          <a:p>
            <a:pPr marL="285750" lvl="1" indent="-285750">
              <a:buFont typeface="Wingdings" panose="05000000000000000000" pitchFamily="2" charset="2"/>
              <a:buChar char="ü"/>
            </a:pPr>
            <a:r>
              <a:rPr lang="de-AT" dirty="0">
                <a:solidFill>
                  <a:schemeClr val="bg2">
                    <a:lumMod val="50000"/>
                  </a:schemeClr>
                </a:solidFill>
              </a:rPr>
              <a:t>Das Erkundungsfahrzeug (nach Anleitung) konstruieren 	(QUEST 1)</a:t>
            </a:r>
          </a:p>
          <a:p>
            <a:r>
              <a:rPr lang="de-AT" b="1" dirty="0">
                <a:solidFill>
                  <a:schemeClr val="bg2">
                    <a:lumMod val="50000"/>
                  </a:schemeClr>
                </a:solidFill>
              </a:rPr>
              <a:t>Algorithmisches Denken umsetzen</a:t>
            </a:r>
            <a:r>
              <a:rPr lang="de-AT" dirty="0">
                <a:solidFill>
                  <a:schemeClr val="bg2">
                    <a:lumMod val="50000"/>
                  </a:schemeClr>
                </a:solidFill>
              </a:rPr>
              <a:t> (</a:t>
            </a:r>
            <a:r>
              <a:rPr lang="en-US" dirty="0">
                <a:solidFill>
                  <a:schemeClr val="bg2">
                    <a:lumMod val="50000"/>
                  </a:schemeClr>
                </a:solidFill>
              </a:rPr>
              <a:t>Algorithm</a:t>
            </a:r>
            <a:r>
              <a:rPr lang="de-AT" dirty="0">
                <a:solidFill>
                  <a:schemeClr val="bg2">
                    <a:lumMod val="50000"/>
                  </a:schemeClr>
                </a:solidFill>
              </a:rPr>
              <a:t> Design)</a:t>
            </a:r>
          </a:p>
          <a:p>
            <a:pPr lvl="0"/>
            <a:r>
              <a:rPr lang="de-AT" dirty="0">
                <a:solidFill>
                  <a:schemeClr val="bg2">
                    <a:lumMod val="50000"/>
                  </a:schemeClr>
                </a:solidFill>
              </a:rPr>
              <a:t>Ein Programm erstellen, das die Lösungsschritte umsetzt. </a:t>
            </a:r>
          </a:p>
          <a:p>
            <a:pPr marL="285750" lvl="1" indent="-285750">
              <a:buFont typeface="Wingdings" panose="05000000000000000000" pitchFamily="2" charset="2"/>
              <a:buChar char="ü"/>
            </a:pPr>
            <a:r>
              <a:rPr lang="de-AT" dirty="0">
                <a:solidFill>
                  <a:schemeClr val="bg2">
                    <a:lumMod val="50000"/>
                  </a:schemeClr>
                </a:solidFill>
              </a:rPr>
              <a:t>Das Auto eine vorgegebene Entfernung vor und zurück fahren lassen</a:t>
            </a:r>
          </a:p>
          <a:p>
            <a:pPr marL="285750" lvl="1" indent="-285750">
              <a:buFont typeface="Wingdings" panose="05000000000000000000" pitchFamily="2" charset="2"/>
              <a:buChar char="ü"/>
            </a:pPr>
            <a:r>
              <a:rPr lang="de-AT" dirty="0"/>
              <a:t>Durch Probieren entdecken, wie das Auto schneller wird	(QUEST 2)</a:t>
            </a:r>
          </a:p>
          <a:p>
            <a:pPr marL="285750" lvl="1" indent="-285750">
              <a:buFont typeface="Wingdings" panose="05000000000000000000" pitchFamily="2" charset="2"/>
              <a:buChar char="ü"/>
            </a:pPr>
            <a:r>
              <a:rPr lang="de-AT" dirty="0"/>
              <a:t>Selbstständige Anwendung des Gelernten 	</a:t>
            </a:r>
            <a:r>
              <a:rPr lang="de-AT" dirty="0">
                <a:solidFill>
                  <a:schemeClr val="bg2">
                    <a:lumMod val="50000"/>
                  </a:schemeClr>
                </a:solidFill>
              </a:rPr>
              <a:t>		(QUEST 3)</a:t>
            </a:r>
          </a:p>
          <a:p>
            <a:r>
              <a:rPr lang="de-AT" b="1" dirty="0">
                <a:solidFill>
                  <a:schemeClr val="bg2">
                    <a:lumMod val="50000"/>
                  </a:schemeClr>
                </a:solidFill>
              </a:rPr>
              <a:t>Testen</a:t>
            </a:r>
            <a:r>
              <a:rPr lang="de-AT" dirty="0">
                <a:solidFill>
                  <a:schemeClr val="bg2">
                    <a:lumMod val="50000"/>
                  </a:schemeClr>
                </a:solidFill>
              </a:rPr>
              <a:t> (Evaluation)</a:t>
            </a:r>
          </a:p>
          <a:p>
            <a:pPr marL="285750" lvl="1" indent="-285750">
              <a:buFont typeface="Wingdings" panose="05000000000000000000" pitchFamily="2" charset="2"/>
              <a:buChar char="ü"/>
            </a:pPr>
            <a:r>
              <a:rPr lang="de-AT" dirty="0">
                <a:solidFill>
                  <a:schemeClr val="bg2">
                    <a:lumMod val="50000"/>
                  </a:schemeClr>
                </a:solidFill>
              </a:rPr>
              <a:t>Das Fahrzeug testen und verbessern 			(QUEST 1 &amp; 2)</a:t>
            </a:r>
          </a:p>
          <a:p>
            <a:pPr marL="285750" lvl="1" indent="-285750">
              <a:buFont typeface="Wingdings" panose="05000000000000000000" pitchFamily="2" charset="2"/>
              <a:buChar char="ü"/>
            </a:pPr>
            <a:r>
              <a:rPr lang="de-AT" dirty="0">
                <a:solidFill>
                  <a:schemeClr val="bg2">
                    <a:lumMod val="50000"/>
                  </a:schemeClr>
                </a:solidFill>
              </a:rPr>
              <a:t>Ein eigenes Fahrzeug entwerfen und bauen			(QUEST 2 &amp; 3)</a:t>
            </a:r>
          </a:p>
          <a:p>
            <a:r>
              <a:rPr lang="de-AT" b="1" dirty="0">
                <a:solidFill>
                  <a:schemeClr val="bg2">
                    <a:lumMod val="50000"/>
                  </a:schemeClr>
                </a:solidFill>
              </a:rPr>
              <a:t>Abstrahieren und Transformieren </a:t>
            </a:r>
            <a:r>
              <a:rPr lang="en-US" dirty="0">
                <a:solidFill>
                  <a:schemeClr val="bg2">
                    <a:lumMod val="50000"/>
                  </a:schemeClr>
                </a:solidFill>
              </a:rPr>
              <a:t>(Abstraction, Generalize patterns and trends into rules and insights)</a:t>
            </a:r>
            <a:endParaRPr lang="de-AT" dirty="0">
              <a:solidFill>
                <a:schemeClr val="bg2">
                  <a:lumMod val="50000"/>
                </a:schemeClr>
              </a:solidFill>
            </a:endParaRPr>
          </a:p>
          <a:p>
            <a:pPr marL="285750" lvl="1" indent="-285750">
              <a:buFont typeface="Wingdings" panose="05000000000000000000" pitchFamily="2" charset="2"/>
              <a:buChar char="ü"/>
            </a:pPr>
            <a:r>
              <a:rPr lang="de-AT" dirty="0">
                <a:solidFill>
                  <a:schemeClr val="bg2">
                    <a:lumMod val="50000"/>
                  </a:schemeClr>
                </a:solidFill>
              </a:rPr>
              <a:t>Allgemeine Erkenntnisse präsentieren.</a:t>
            </a:r>
          </a:p>
          <a:p>
            <a:pPr marL="285750" lvl="1" indent="-285750">
              <a:buFont typeface="Wingdings" panose="05000000000000000000" pitchFamily="2" charset="2"/>
              <a:buChar char="ü"/>
            </a:pPr>
            <a:r>
              <a:rPr lang="de-AT" dirty="0">
                <a:solidFill>
                  <a:schemeClr val="bg2">
                    <a:lumMod val="50000"/>
                  </a:schemeClr>
                </a:solidFill>
              </a:rPr>
              <a:t>Weitere Ideen und Anwendungsmöglichkeiten erläutern</a:t>
            </a:r>
          </a:p>
          <a:p>
            <a:pPr marL="285750" lvl="1" indent="-285750">
              <a:buFont typeface="Wingdings" panose="05000000000000000000" pitchFamily="2" charset="2"/>
              <a:buChar char="ü"/>
            </a:pPr>
            <a:r>
              <a:rPr lang="de-AT" dirty="0">
                <a:solidFill>
                  <a:schemeClr val="bg2">
                    <a:lumMod val="50000"/>
                  </a:schemeClr>
                </a:solidFill>
              </a:rPr>
              <a:t>Tipps &amp; Tricks festhalten</a:t>
            </a:r>
          </a:p>
          <a:p>
            <a:r>
              <a:rPr lang="de-AT" dirty="0">
                <a:solidFill>
                  <a:schemeClr val="bg2">
                    <a:lumMod val="50000"/>
                  </a:schemeClr>
                </a:solidFill>
              </a:rPr>
              <a:t>Die Gewichtung der Schwerpunkte obliegt der Lehrperson.</a:t>
            </a:r>
          </a:p>
          <a:p>
            <a:endParaRPr lang="de-AT" dirty="0">
              <a:solidFill>
                <a:schemeClr val="bg2">
                  <a:lumMod val="50000"/>
                </a:schemeClr>
              </a:solidFill>
            </a:endParaRPr>
          </a:p>
          <a:p>
            <a:r>
              <a:rPr lang="de-AT" sz="1900" dirty="0"/>
              <a:t>Tipps zum Einstieg in den </a:t>
            </a:r>
            <a:r>
              <a:rPr lang="de-AT" sz="1900" dirty="0" err="1"/>
              <a:t>Lernpfad</a:t>
            </a:r>
            <a:r>
              <a:rPr lang="de-AT" sz="1900" dirty="0"/>
              <a:t> und dem Schwerpunkt Zerlegen des Problems</a:t>
            </a:r>
          </a:p>
          <a:p>
            <a:pPr marL="171450" lvl="2" indent="-171450">
              <a:buFont typeface="Wingdings" panose="05000000000000000000" pitchFamily="2" charset="2"/>
              <a:buChar char="ü"/>
            </a:pPr>
            <a:r>
              <a:rPr lang="de-AT" sz="1600" dirty="0"/>
              <a:t>Anknüpfen an eines der Einstiegsvideos</a:t>
            </a:r>
          </a:p>
          <a:p>
            <a:pPr marL="171450" lvl="2" indent="-171450">
              <a:buFont typeface="Wingdings" panose="05000000000000000000" pitchFamily="2" charset="2"/>
              <a:buChar char="ü"/>
            </a:pPr>
            <a:r>
              <a:rPr lang="de-AT" sz="1600" dirty="0"/>
              <a:t>Lego-Modell zum Vorzeigen</a:t>
            </a:r>
          </a:p>
          <a:p>
            <a:pPr lvl="2"/>
            <a:r>
              <a:rPr lang="de-AT" sz="1600" dirty="0"/>
              <a:t>Mögliche Fragen:</a:t>
            </a:r>
          </a:p>
          <a:p>
            <a:pPr marL="171450" lvl="2" indent="-171450">
              <a:buFont typeface="Wingdings" panose="05000000000000000000" pitchFamily="2" charset="2"/>
              <a:buChar char="ü"/>
            </a:pPr>
            <a:r>
              <a:rPr lang="de-AT" sz="1600" dirty="0"/>
              <a:t>Was braucht ein Auto, damit es fahren kann?</a:t>
            </a:r>
          </a:p>
          <a:p>
            <a:pPr marL="171450" lvl="2" indent="-171450">
              <a:buFont typeface="Wingdings" panose="05000000000000000000" pitchFamily="2" charset="2"/>
              <a:buChar char="ü"/>
            </a:pPr>
            <a:r>
              <a:rPr lang="de-AT" sz="1600" dirty="0"/>
              <a:t>Welche alternativen Transportmittel gibt es?</a:t>
            </a:r>
          </a:p>
          <a:p>
            <a:pPr marL="171450" lvl="2" indent="-171450">
              <a:buFont typeface="Wingdings" panose="05000000000000000000" pitchFamily="2" charset="2"/>
              <a:buChar char="ü"/>
            </a:pPr>
            <a:r>
              <a:rPr lang="de-AT" sz="1600" dirty="0"/>
              <a:t>Worauf muss man auf der Straße, wo viele Autos fahren, aufpassen?</a:t>
            </a:r>
          </a:p>
          <a:p>
            <a:pPr marL="171450" lvl="2" indent="-171450">
              <a:buFont typeface="Wingdings" panose="05000000000000000000" pitchFamily="2" charset="2"/>
              <a:buChar char="ü"/>
            </a:pPr>
            <a:r>
              <a:rPr lang="de-AT" sz="1600" dirty="0"/>
              <a:t>Wie kann man Unfälle auf der Straße verhindern?</a:t>
            </a:r>
          </a:p>
          <a:p>
            <a:endParaRPr lang="de-AT" dirty="0">
              <a:solidFill>
                <a:schemeClr val="bg2">
                  <a:lumMod val="50000"/>
                </a:schemeClr>
              </a:solidFill>
            </a:endParaRPr>
          </a:p>
          <a:p>
            <a:endParaRPr lang="de-AT" sz="1800" dirty="0">
              <a:solidFill>
                <a:schemeClr val="bg2">
                  <a:lumMod val="50000"/>
                </a:schemeClr>
              </a:solidFill>
            </a:endParaRPr>
          </a:p>
        </p:txBody>
      </p:sp>
      <p:sp>
        <p:nvSpPr>
          <p:cNvPr id="4" name="Titel 3">
            <a:extLst>
              <a:ext uri="{FF2B5EF4-FFF2-40B4-BE49-F238E27FC236}">
                <a16:creationId xmlns:a16="http://schemas.microsoft.com/office/drawing/2014/main" id="{9AD71779-EF5C-486F-A7FC-2143223F2805}"/>
              </a:ext>
            </a:extLst>
          </p:cNvPr>
          <p:cNvSpPr>
            <a:spLocks noGrp="1"/>
          </p:cNvSpPr>
          <p:nvPr>
            <p:ph type="title"/>
          </p:nvPr>
        </p:nvSpPr>
        <p:spPr/>
        <p:txBody>
          <a:bodyPr/>
          <a:lstStyle/>
          <a:p>
            <a:r>
              <a:rPr lang="de-AT" dirty="0"/>
              <a:t>Mögliche informatische  Schwerpunkte in dem Projekt</a:t>
            </a:r>
          </a:p>
        </p:txBody>
      </p:sp>
      <p:sp>
        <p:nvSpPr>
          <p:cNvPr id="6" name="Foliennummernplatzhalter 1">
            <a:extLst>
              <a:ext uri="{FF2B5EF4-FFF2-40B4-BE49-F238E27FC236}">
                <a16:creationId xmlns:a16="http://schemas.microsoft.com/office/drawing/2014/main" id="{CB3C88A7-416D-4E4A-A0B1-7568B6F4379C}"/>
              </a:ext>
            </a:extLst>
          </p:cNvPr>
          <p:cNvSpPr txBox="1">
            <a:spLocks/>
          </p:cNvSpPr>
          <p:nvPr/>
        </p:nvSpPr>
        <p:spPr>
          <a:xfrm>
            <a:off x="5570621" y="9423400"/>
            <a:ext cx="815892" cy="206162"/>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339C3D5-FAB0-4FCA-8A0E-103AD83818A5}" type="slidenum">
              <a:rPr lang="de-AT" sz="1000" smtClean="0">
                <a:solidFill>
                  <a:schemeClr val="bg1">
                    <a:lumMod val="50000"/>
                  </a:schemeClr>
                </a:solidFill>
              </a:rPr>
              <a:pPr algn="r"/>
              <a:t>4</a:t>
            </a:fld>
            <a:endParaRPr lang="de-AT" sz="1000" dirty="0">
              <a:solidFill>
                <a:schemeClr val="bg1">
                  <a:lumMod val="50000"/>
                </a:schemeClr>
              </a:solidFill>
            </a:endParaRPr>
          </a:p>
        </p:txBody>
      </p:sp>
    </p:spTree>
    <p:extLst>
      <p:ext uri="{BB962C8B-B14F-4D97-AF65-F5344CB8AC3E}">
        <p14:creationId xmlns:p14="http://schemas.microsoft.com/office/powerpoint/2010/main" val="2704425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1">
            <a:extLst>
              <a:ext uri="{FF2B5EF4-FFF2-40B4-BE49-F238E27FC236}">
                <a16:creationId xmlns:a16="http://schemas.microsoft.com/office/drawing/2014/main" id="{9223763A-E675-402B-9911-22B4E8F44179}"/>
              </a:ext>
            </a:extLst>
          </p:cNvPr>
          <p:cNvSpPr>
            <a:spLocks noGrp="1"/>
          </p:cNvSpPr>
          <p:nvPr>
            <p:ph type="title"/>
          </p:nvPr>
        </p:nvSpPr>
        <p:spPr/>
        <p:txBody>
          <a:bodyPr/>
          <a:lstStyle/>
          <a:p>
            <a:r>
              <a:rPr lang="de-AT" dirty="0" err="1"/>
              <a:t>WeDo</a:t>
            </a:r>
            <a:r>
              <a:rPr lang="de-AT" dirty="0"/>
              <a:t> Lehr - </a:t>
            </a:r>
            <a:r>
              <a:rPr lang="de-AT" dirty="0" err="1"/>
              <a:t>Lernpfad</a:t>
            </a:r>
            <a:endParaRPr lang="de-AT" dirty="0"/>
          </a:p>
        </p:txBody>
      </p:sp>
      <p:graphicFrame>
        <p:nvGraphicFramePr>
          <p:cNvPr id="5" name="Tabelle 4">
            <a:extLst>
              <a:ext uri="{FF2B5EF4-FFF2-40B4-BE49-F238E27FC236}">
                <a16:creationId xmlns:a16="http://schemas.microsoft.com/office/drawing/2014/main" id="{767E5EFC-1F5D-4707-AE43-3E7C89498CE9}"/>
              </a:ext>
            </a:extLst>
          </p:cNvPr>
          <p:cNvGraphicFramePr>
            <a:graphicFrameLocks noGrp="1"/>
          </p:cNvGraphicFramePr>
          <p:nvPr>
            <p:extLst>
              <p:ext uri="{D42A27DB-BD31-4B8C-83A1-F6EECF244321}">
                <p14:modId xmlns:p14="http://schemas.microsoft.com/office/powerpoint/2010/main" val="2676289906"/>
              </p:ext>
            </p:extLst>
          </p:nvPr>
        </p:nvGraphicFramePr>
        <p:xfrm>
          <a:off x="316653" y="1723312"/>
          <a:ext cx="6236548" cy="7530926"/>
        </p:xfrm>
        <a:graphic>
          <a:graphicData uri="http://schemas.openxmlformats.org/drawingml/2006/table">
            <a:tbl>
              <a:tblPr firstRow="1" firstCol="1" bandRow="1">
                <a:tableStyleId>{93296810-A885-4BE3-A3E7-6D5BEEA58F35}</a:tableStyleId>
              </a:tblPr>
              <a:tblGrid>
                <a:gridCol w="1029690">
                  <a:extLst>
                    <a:ext uri="{9D8B030D-6E8A-4147-A177-3AD203B41FA5}">
                      <a16:colId xmlns:a16="http://schemas.microsoft.com/office/drawing/2014/main" val="453207136"/>
                    </a:ext>
                  </a:extLst>
                </a:gridCol>
                <a:gridCol w="403538">
                  <a:extLst>
                    <a:ext uri="{9D8B030D-6E8A-4147-A177-3AD203B41FA5}">
                      <a16:colId xmlns:a16="http://schemas.microsoft.com/office/drawing/2014/main" val="4218453584"/>
                    </a:ext>
                  </a:extLst>
                </a:gridCol>
                <a:gridCol w="1652812">
                  <a:extLst>
                    <a:ext uri="{9D8B030D-6E8A-4147-A177-3AD203B41FA5}">
                      <a16:colId xmlns:a16="http://schemas.microsoft.com/office/drawing/2014/main" val="2027485020"/>
                    </a:ext>
                  </a:extLst>
                </a:gridCol>
                <a:gridCol w="817498">
                  <a:extLst>
                    <a:ext uri="{9D8B030D-6E8A-4147-A177-3AD203B41FA5}">
                      <a16:colId xmlns:a16="http://schemas.microsoft.com/office/drawing/2014/main" val="3983695706"/>
                    </a:ext>
                  </a:extLst>
                </a:gridCol>
                <a:gridCol w="1385119">
                  <a:extLst>
                    <a:ext uri="{9D8B030D-6E8A-4147-A177-3AD203B41FA5}">
                      <a16:colId xmlns:a16="http://schemas.microsoft.com/office/drawing/2014/main" val="2959954465"/>
                    </a:ext>
                  </a:extLst>
                </a:gridCol>
                <a:gridCol w="947891">
                  <a:extLst>
                    <a:ext uri="{9D8B030D-6E8A-4147-A177-3AD203B41FA5}">
                      <a16:colId xmlns:a16="http://schemas.microsoft.com/office/drawing/2014/main" val="1317791140"/>
                    </a:ext>
                  </a:extLst>
                </a:gridCol>
              </a:tblGrid>
              <a:tr h="347918">
                <a:tc>
                  <a:txBody>
                    <a:bodyPr/>
                    <a:lstStyle/>
                    <a:p>
                      <a:pPr>
                        <a:lnSpc>
                          <a:spcPct val="107000"/>
                        </a:lnSpc>
                        <a:spcAft>
                          <a:spcPts val="0"/>
                        </a:spcAft>
                      </a:pPr>
                      <a:r>
                        <a:rPr lang="de-AT" sz="900" dirty="0">
                          <a:effectLst/>
                        </a:rPr>
                        <a:t>Phasen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Zeit </a:t>
                      </a:r>
                    </a:p>
                    <a:p>
                      <a:pPr>
                        <a:lnSpc>
                          <a:spcPct val="107000"/>
                        </a:lnSpc>
                        <a:spcAft>
                          <a:spcPts val="0"/>
                        </a:spcAft>
                      </a:pPr>
                      <a:r>
                        <a:rPr lang="de-AT" sz="900" dirty="0">
                          <a:effectLst/>
                        </a:rPr>
                        <a:t>in min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Anregungen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Interaktion</a:t>
                      </a:r>
                    </a:p>
                  </a:txBody>
                  <a:tcPr marL="42284" marR="42284" marT="0" marB="0"/>
                </a:tc>
                <a:tc>
                  <a:txBody>
                    <a:bodyPr/>
                    <a:lstStyle/>
                    <a:p>
                      <a:pPr>
                        <a:lnSpc>
                          <a:spcPct val="107000"/>
                        </a:lnSpc>
                        <a:spcAft>
                          <a:spcPts val="0"/>
                        </a:spcAft>
                      </a:pPr>
                      <a:r>
                        <a:rPr lang="de-AT" sz="900">
                          <a:effectLst/>
                        </a:rPr>
                        <a:t>Material</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Computational </a:t>
                      </a:r>
                      <a:r>
                        <a:rPr lang="de-AT" sz="900" dirty="0" err="1">
                          <a:effectLst/>
                        </a:rPr>
                        <a:t>Thinking</a:t>
                      </a:r>
                      <a:r>
                        <a:rPr lang="de-AT" sz="900" dirty="0">
                          <a:effectLst/>
                        </a:rPr>
                        <a:t> Phasen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2119312176"/>
                  </a:ext>
                </a:extLst>
              </a:tr>
              <a:tr h="620883">
                <a:tc>
                  <a:txBody>
                    <a:bodyPr/>
                    <a:lstStyle/>
                    <a:p>
                      <a:pPr>
                        <a:lnSpc>
                          <a:spcPct val="107000"/>
                        </a:lnSpc>
                        <a:spcAft>
                          <a:spcPts val="0"/>
                        </a:spcAft>
                      </a:pPr>
                      <a:r>
                        <a:rPr lang="de-AT" sz="900">
                          <a:effectLst/>
                        </a:rPr>
                        <a:t>Vorbereitung</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20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Vgl. Lehrangebot Blatt</a:t>
                      </a:r>
                    </a:p>
                    <a:p>
                      <a:pPr>
                        <a:lnSpc>
                          <a:spcPct val="107000"/>
                        </a:lnSpc>
                        <a:spcAft>
                          <a:spcPts val="0"/>
                        </a:spcAft>
                      </a:pPr>
                      <a:r>
                        <a:rPr lang="de-AT" sz="900" dirty="0">
                          <a:effectLst/>
                        </a:rPr>
                        <a:t>6 WeDo Kästen</a:t>
                      </a:r>
                    </a:p>
                    <a:p>
                      <a:pPr>
                        <a:lnSpc>
                          <a:spcPct val="107000"/>
                        </a:lnSpc>
                        <a:spcAft>
                          <a:spcPts val="0"/>
                        </a:spcAft>
                      </a:pPr>
                      <a:r>
                        <a:rPr lang="de-AT" sz="900" dirty="0">
                          <a:effectLst/>
                        </a:rPr>
                        <a:t>6 iPads aufladen</a:t>
                      </a:r>
                    </a:p>
                    <a:p>
                      <a:pPr>
                        <a:lnSpc>
                          <a:spcPct val="107000"/>
                        </a:lnSpc>
                        <a:spcAft>
                          <a:spcPts val="0"/>
                        </a:spcAft>
                      </a:pPr>
                      <a:r>
                        <a:rPr lang="de-AT" sz="900" dirty="0" err="1">
                          <a:effectLst/>
                        </a:rPr>
                        <a:t>Smarthubs</a:t>
                      </a:r>
                      <a:r>
                        <a:rPr lang="de-AT" sz="900" dirty="0">
                          <a:effectLst/>
                        </a:rPr>
                        <a:t> aufladen</a:t>
                      </a:r>
                    </a:p>
                  </a:txBody>
                  <a:tcPr marL="42284" marR="42284" marT="0" marB="0"/>
                </a:tc>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3324222887"/>
                  </a:ext>
                </a:extLst>
              </a:tr>
              <a:tr h="785446">
                <a:tc>
                  <a:txBody>
                    <a:bodyPr/>
                    <a:lstStyle/>
                    <a:p>
                      <a:pPr>
                        <a:lnSpc>
                          <a:spcPct val="107000"/>
                        </a:lnSpc>
                        <a:spcAft>
                          <a:spcPts val="0"/>
                        </a:spcAft>
                      </a:pPr>
                      <a:r>
                        <a:rPr lang="de-AT" sz="900">
                          <a:effectLst/>
                        </a:rPr>
                        <a:t>Erforschungsphase</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10-20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marL="0" algn="l" defTabSz="685800" rtl="0" eaLnBrk="1" latinLnBrk="0" hangingPunct="1">
                        <a:lnSpc>
                          <a:spcPct val="107000"/>
                        </a:lnSpc>
                        <a:spcAft>
                          <a:spcPts val="0"/>
                        </a:spcAft>
                      </a:pPr>
                      <a:r>
                        <a:rPr lang="de-AT" sz="800" kern="1200" dirty="0">
                          <a:solidFill>
                            <a:schemeClr val="dk1"/>
                          </a:solidFill>
                          <a:effectLst/>
                          <a:latin typeface="+mn-lt"/>
                          <a:ea typeface="+mn-ea"/>
                          <a:cs typeface="+mn-cs"/>
                        </a:rPr>
                        <a:t>B</a:t>
                      </a:r>
                      <a:r>
                        <a:rPr lang="de-AT" sz="900" kern="1200" dirty="0">
                          <a:solidFill>
                            <a:schemeClr val="dk1"/>
                          </a:solidFill>
                          <a:effectLst/>
                          <a:latin typeface="+mn-lt"/>
                          <a:ea typeface="+mn-ea"/>
                          <a:cs typeface="+mn-cs"/>
                        </a:rPr>
                        <a:t>esprechen Sie mit den Schüler*innen,</a:t>
                      </a:r>
                      <a:r>
                        <a:rPr lang="de-AT" sz="900" kern="1200" baseline="0" dirty="0">
                          <a:solidFill>
                            <a:schemeClr val="dk1"/>
                          </a:solidFill>
                          <a:effectLst/>
                          <a:latin typeface="+mn-lt"/>
                          <a:ea typeface="+mn-ea"/>
                          <a:cs typeface="+mn-cs"/>
                        </a:rPr>
                        <a:t> welche Teile eines Autos sie benennen können. Besprechen Sie auch, wie man sich verhalten muss, wenn man im Auto mitfährt!</a:t>
                      </a:r>
                      <a:endParaRPr lang="de-AT" sz="900" kern="1200" dirty="0">
                        <a:solidFill>
                          <a:schemeClr val="dk1"/>
                        </a:solidFill>
                        <a:effectLst/>
                        <a:latin typeface="+mn-lt"/>
                        <a:ea typeface="+mn-ea"/>
                        <a:cs typeface="+mn-cs"/>
                      </a:endParaRPr>
                    </a:p>
                  </a:txBody>
                  <a:tcPr marL="42284" marR="42284" marT="0" marB="0"/>
                </a:tc>
                <a:tc>
                  <a:txBody>
                    <a:bodyPr/>
                    <a:lstStyle/>
                    <a:p>
                      <a:pPr algn="l">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Plenum</a:t>
                      </a:r>
                    </a:p>
                    <a:p>
                      <a:pPr algn="l">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(Sitzkreis)</a:t>
                      </a:r>
                    </a:p>
                  </a:txBody>
                  <a:tcPr marL="42284" marR="42284" marT="0" marB="0"/>
                </a:tc>
                <a:tc>
                  <a:txBody>
                    <a:bodyPr/>
                    <a:lstStyle/>
                    <a:p>
                      <a:pPr marL="0" marR="0" indent="0" algn="l" defTabSz="685800" rtl="0" eaLnBrk="1" fontAlgn="auto" latinLnBrk="0" hangingPunct="1">
                        <a:lnSpc>
                          <a:spcPct val="107000"/>
                        </a:lnSpc>
                        <a:spcBef>
                          <a:spcPts val="0"/>
                        </a:spcBef>
                        <a:spcAft>
                          <a:spcPts val="0"/>
                        </a:spcAft>
                        <a:buClrTx/>
                        <a:buSzTx/>
                        <a:buFontTx/>
                        <a:buNone/>
                        <a:tabLst/>
                        <a:defRPr/>
                      </a:pPr>
                      <a:endParaRPr lang="de-AT" sz="900" dirty="0">
                        <a:effectLst/>
                      </a:endParaRPr>
                    </a:p>
                    <a:p>
                      <a:pPr>
                        <a:lnSpc>
                          <a:spcPct val="107000"/>
                        </a:lnSpc>
                        <a:spcAft>
                          <a:spcPts val="0"/>
                        </a:spcAft>
                      </a:pPr>
                      <a:r>
                        <a:rPr lang="de-AT" sz="900" dirty="0" err="1">
                          <a:effectLst/>
                        </a:rPr>
                        <a:t>Padlet</a:t>
                      </a:r>
                      <a:r>
                        <a:rPr lang="de-AT" sz="900" dirty="0">
                          <a:effectLst/>
                        </a:rPr>
                        <a:t> Pinnwand</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b="1" dirty="0">
                          <a:effectLst/>
                        </a:rPr>
                        <a:t>Zerlegen </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3857681499"/>
                  </a:ext>
                </a:extLst>
              </a:tr>
              <a:tr h="658766">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r>
                        <a:rPr lang="de-AT" sz="900" dirty="0"/>
                        <a:t>Besprechen Sie anhand des Fotos die wichtigsten</a:t>
                      </a:r>
                      <a:r>
                        <a:rPr lang="de-AT" sz="900" baseline="0" dirty="0"/>
                        <a:t> Teile des Autos, besprechen Sie dann anhand des </a:t>
                      </a:r>
                      <a:r>
                        <a:rPr lang="de-AT" sz="900" baseline="0" dirty="0" err="1"/>
                        <a:t>WeDo</a:t>
                      </a:r>
                      <a:r>
                        <a:rPr lang="de-AT" sz="900" baseline="0" dirty="0"/>
                        <a:t>-Rennautos (Vorzeigemodell), wie die Teile verbunden sind!</a:t>
                      </a:r>
                      <a:endParaRPr lang="de-AT" sz="900" dirty="0"/>
                    </a:p>
                  </a:txBody>
                  <a:tcPr marL="42284" marR="42284" marT="0" marB="0"/>
                </a:tc>
                <a:tc>
                  <a:txBody>
                    <a:bodyPr/>
                    <a:lstStyle/>
                    <a:p>
                      <a:pPr algn="l">
                        <a:lnSpc>
                          <a:spcPct val="107000"/>
                        </a:lnSpc>
                        <a:spcAft>
                          <a:spcPts val="0"/>
                        </a:spcAft>
                      </a:pP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Foto eines Autos</a:t>
                      </a:r>
                      <a:br>
                        <a:rPr lang="de-AT" sz="900" dirty="0">
                          <a:effectLst/>
                        </a:rPr>
                      </a:br>
                      <a:r>
                        <a:rPr lang="de-AT" sz="900" dirty="0" err="1">
                          <a:effectLst/>
                        </a:rPr>
                        <a:t>WeDo</a:t>
                      </a:r>
                      <a:r>
                        <a:rPr lang="de-AT" sz="900" dirty="0">
                          <a:effectLst/>
                        </a:rPr>
                        <a:t> Rennauto</a:t>
                      </a:r>
                      <a:br>
                        <a:rPr lang="de-AT" sz="900" dirty="0">
                          <a:effectLst/>
                        </a:rPr>
                      </a:br>
                      <a:r>
                        <a:rPr lang="de-AT" sz="900" dirty="0">
                          <a:effectLst/>
                        </a:rPr>
                        <a:t>Landkarte</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b="1" dirty="0">
                          <a:effectLst/>
                        </a:rPr>
                        <a:t>Muster entdecken</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1406951174"/>
                  </a:ext>
                </a:extLst>
              </a:tr>
              <a:tr h="563855">
                <a:tc>
                  <a:txBody>
                    <a:bodyPr/>
                    <a:lstStyle/>
                    <a:p>
                      <a:pPr>
                        <a:lnSpc>
                          <a:spcPct val="107000"/>
                        </a:lnSpc>
                        <a:spcAft>
                          <a:spcPts val="0"/>
                        </a:spcAft>
                      </a:pPr>
                      <a:r>
                        <a:rPr lang="de-AT" sz="900" dirty="0">
                          <a:effectLst/>
                        </a:rPr>
                        <a:t>Entwicklungsphase</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45</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Geben Sie den Schüler*innen Zeit das Modell zu verstehen und die Lösungsschritte zu planen.</a:t>
                      </a:r>
                    </a:p>
                  </a:txBody>
                  <a:tcPr marL="42284" marR="42284" marT="0" marB="0"/>
                </a:tc>
                <a:tc>
                  <a:txBody>
                    <a:bodyPr/>
                    <a:lstStyle/>
                    <a:p>
                      <a:pPr algn="l">
                        <a:lnSpc>
                          <a:spcPct val="107000"/>
                        </a:lnSpc>
                        <a:spcAft>
                          <a:spcPts val="0"/>
                        </a:spcAft>
                      </a:pPr>
                      <a:r>
                        <a:rPr lang="de-AT" sz="900" dirty="0">
                          <a:effectLst/>
                        </a:rPr>
                        <a:t>1 </a:t>
                      </a:r>
                      <a:r>
                        <a:rPr lang="de-AT" sz="900" dirty="0" err="1">
                          <a:effectLst/>
                        </a:rPr>
                        <a:t>WeDo</a:t>
                      </a:r>
                      <a:r>
                        <a:rPr lang="de-AT" sz="900" dirty="0">
                          <a:effectLst/>
                        </a:rPr>
                        <a:t> Kasten für 2 </a:t>
                      </a:r>
                      <a:r>
                        <a:rPr lang="de-AT" sz="900" dirty="0" err="1">
                          <a:effectLst/>
                        </a:rPr>
                        <a:t>SuS</a:t>
                      </a:r>
                      <a:r>
                        <a:rPr lang="de-AT" sz="900" dirty="0">
                          <a:effectLst/>
                        </a:rPr>
                        <a:t> (PA)</a:t>
                      </a:r>
                    </a:p>
                    <a:p>
                      <a:pPr algn="l">
                        <a:lnSpc>
                          <a:spcPct val="107000"/>
                        </a:lnSpc>
                        <a:spcAft>
                          <a:spcPts val="0"/>
                        </a:spcAft>
                      </a:pPr>
                      <a:r>
                        <a:rPr lang="de-AT" sz="900" dirty="0">
                          <a:effectLst/>
                        </a:rPr>
                        <a:t>Im Team zu 4 </a:t>
                      </a:r>
                      <a:r>
                        <a:rPr lang="de-AT" sz="900" dirty="0" err="1">
                          <a:effectLst/>
                        </a:rPr>
                        <a:t>SuS</a:t>
                      </a:r>
                      <a:r>
                        <a:rPr lang="de-AT" sz="900" dirty="0">
                          <a:effectLst/>
                        </a:rPr>
                        <a:t> (GA)</a:t>
                      </a:r>
                    </a:p>
                  </a:txBody>
                  <a:tcPr marL="42284" marR="42284" marT="0" marB="0"/>
                </a:tc>
                <a:tc>
                  <a:txBody>
                    <a:bodyPr/>
                    <a:lstStyle/>
                    <a:p>
                      <a:pPr>
                        <a:lnSpc>
                          <a:spcPct val="107000"/>
                        </a:lnSpc>
                        <a:spcAft>
                          <a:spcPts val="0"/>
                        </a:spcAft>
                      </a:pPr>
                      <a:r>
                        <a:rPr lang="de-AT" sz="900" dirty="0">
                          <a:effectLst/>
                        </a:rPr>
                        <a:t>Vgl. QUEST 1</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b="1" dirty="0">
                          <a:effectLst/>
                        </a:rPr>
                        <a:t>Lösungsschritte entwickeln</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2291715945"/>
                  </a:ext>
                </a:extLst>
              </a:tr>
              <a:tr h="424976">
                <a:tc>
                  <a:txBody>
                    <a:bodyPr/>
                    <a:lstStyle/>
                    <a:p>
                      <a:pPr>
                        <a:lnSpc>
                          <a:spcPct val="107000"/>
                        </a:lnSpc>
                        <a:spcAft>
                          <a:spcPts val="0"/>
                        </a:spcAft>
                      </a:pPr>
                      <a:r>
                        <a:rPr lang="de-AT" sz="900">
                          <a:effectLst/>
                        </a:rPr>
                        <a:t>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Lassen Sie die Schüler*innen in Gruppen das Modell (nach Bauanleitung) entwickeln</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err="1">
                          <a:effectLst/>
                        </a:rPr>
                        <a:t>WeDo</a:t>
                      </a:r>
                      <a:r>
                        <a:rPr lang="de-AT" sz="900" baseline="0" dirty="0">
                          <a:effectLst/>
                        </a:rPr>
                        <a:t> Modellbibliothek</a:t>
                      </a:r>
                      <a:br>
                        <a:rPr lang="de-AT" sz="900" baseline="0" dirty="0">
                          <a:effectLst/>
                        </a:rPr>
                      </a:br>
                      <a:r>
                        <a:rPr lang="de-AT" sz="900" baseline="0" dirty="0">
                          <a:effectLst/>
                        </a:rPr>
                        <a:t>Geführtes Projekt</a:t>
                      </a:r>
                      <a:br>
                        <a:rPr lang="de-AT" sz="900" baseline="0" dirty="0">
                          <a:effectLst/>
                        </a:rPr>
                      </a:br>
                      <a:r>
                        <a:rPr lang="de-AT" sz="900" baseline="0" dirty="0">
                          <a:effectLst/>
                        </a:rPr>
                        <a:t>2. Geschwindigkeit</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3842649762"/>
                  </a:ext>
                </a:extLst>
              </a:tr>
              <a:tr h="444800">
                <a:tc>
                  <a:txBody>
                    <a:bodyPr/>
                    <a:lstStyle/>
                    <a:p>
                      <a:pPr>
                        <a:lnSpc>
                          <a:spcPct val="107000"/>
                        </a:lnSpc>
                        <a:spcAft>
                          <a:spcPts val="0"/>
                        </a:spcAft>
                      </a:pPr>
                      <a:r>
                        <a:rPr lang="de-AT" sz="900">
                          <a:effectLst/>
                        </a:rPr>
                        <a:t>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Lassen Sie die Schüler*innen in Gruppen das Beispielprogramm (nach Anleitung) umsetzen.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de-AT" sz="900" dirty="0">
                          <a:effectLst/>
                          <a:latin typeface="Calibri" panose="020F0502020204030204" pitchFamily="34" charset="0"/>
                          <a:ea typeface="Calibri" panose="020F0502020204030204" pitchFamily="34" charset="0"/>
                          <a:cs typeface="Times New Roman" panose="02020603050405020304" pitchFamily="18" charset="0"/>
                        </a:rPr>
                        <a:t>Stoppuhr</a:t>
                      </a:r>
                    </a:p>
                    <a:p>
                      <a:pPr>
                        <a:lnSpc>
                          <a:spcPct val="107000"/>
                        </a:lnSpc>
                        <a:spcAft>
                          <a:spcPts val="0"/>
                        </a:spcAft>
                      </a:pP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b="1" dirty="0">
                          <a:effectLst/>
                        </a:rPr>
                        <a:t>Algorithmisches Denken umsetzen</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4197867061"/>
                  </a:ext>
                </a:extLst>
              </a:tr>
              <a:tr h="422891">
                <a:tc>
                  <a:txBody>
                    <a:bodyPr/>
                    <a:lstStyle/>
                    <a:p>
                      <a:pPr>
                        <a:lnSpc>
                          <a:spcPct val="107000"/>
                        </a:lnSpc>
                        <a:spcAft>
                          <a:spcPts val="0"/>
                        </a:spcAft>
                      </a:pPr>
                      <a:r>
                        <a:rPr lang="de-AT" sz="900" dirty="0">
                          <a:effectLst/>
                        </a:rPr>
                        <a:t>Testphase</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20</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Lassen Sie die Schüler*innen das Modell verbessern und erweitern.</a:t>
                      </a:r>
                    </a:p>
                  </a:txBody>
                  <a:tcPr marL="42284" marR="42284" marT="0" marB="0"/>
                </a:tc>
                <a:tc>
                  <a:txBody>
                    <a:bodyPr/>
                    <a:lstStyle/>
                    <a:p>
                      <a:pPr algn="l">
                        <a:lnSpc>
                          <a:spcPct val="107000"/>
                        </a:lnSpc>
                        <a:spcAft>
                          <a:spcPts val="0"/>
                        </a:spcAft>
                      </a:pPr>
                      <a:endParaRPr lang="de-AT" sz="900" dirty="0">
                        <a:effectLst/>
                      </a:endParaRPr>
                    </a:p>
                  </a:txBody>
                  <a:tcPr marL="42284" marR="42284" marT="0" marB="0"/>
                </a:tc>
                <a:tc>
                  <a:txBody>
                    <a:bodyPr/>
                    <a:lstStyle/>
                    <a:p>
                      <a:pPr>
                        <a:lnSpc>
                          <a:spcPct val="107000"/>
                        </a:lnSpc>
                        <a:spcAft>
                          <a:spcPts val="0"/>
                        </a:spcAft>
                      </a:pPr>
                      <a:r>
                        <a:rPr lang="de-AT" sz="900" b="0" dirty="0">
                          <a:effectLst/>
                        </a:rPr>
                        <a:t>QUEST 2</a:t>
                      </a:r>
                      <a:br>
                        <a:rPr lang="de-AT" sz="900" dirty="0">
                          <a:effectLst/>
                        </a:rPr>
                      </a:br>
                      <a:r>
                        <a:rPr lang="de-AT" sz="900" dirty="0">
                          <a:effectLst/>
                        </a:rPr>
                        <a:t>Landkarte und Video von galileo.tv</a:t>
                      </a:r>
                    </a:p>
                  </a:txBody>
                  <a:tcPr marL="42284" marR="42284" marT="0" marB="0"/>
                </a:tc>
                <a:tc>
                  <a:txBody>
                    <a:bodyPr/>
                    <a:lstStyle/>
                    <a:p>
                      <a:pPr>
                        <a:lnSpc>
                          <a:spcPct val="107000"/>
                        </a:lnSpc>
                        <a:spcAft>
                          <a:spcPts val="0"/>
                        </a:spcAft>
                      </a:pPr>
                      <a:r>
                        <a:rPr lang="de-AT" sz="900" b="1" dirty="0">
                          <a:effectLst/>
                        </a:rPr>
                        <a:t>Testen</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1605162669"/>
                  </a:ext>
                </a:extLst>
              </a:tr>
              <a:tr h="1127709">
                <a:tc>
                  <a:txBody>
                    <a:bodyPr/>
                    <a:lstStyle/>
                    <a:p>
                      <a:pPr>
                        <a:lnSpc>
                          <a:spcPct val="107000"/>
                        </a:lnSpc>
                        <a:spcAft>
                          <a:spcPts val="0"/>
                        </a:spcAft>
                      </a:pPr>
                      <a:r>
                        <a:rPr lang="de-AT" sz="900" dirty="0">
                          <a:effectLst/>
                        </a:rPr>
                        <a:t>Erweiterungsphase</a:t>
                      </a:r>
                    </a:p>
                    <a:p>
                      <a:pPr>
                        <a:lnSpc>
                          <a:spcPct val="107000"/>
                        </a:lnSpc>
                        <a:spcAft>
                          <a:spcPts val="0"/>
                        </a:spcAft>
                      </a:pPr>
                      <a:r>
                        <a:rPr lang="de-AT" sz="900" dirty="0">
                          <a:effectLst/>
                        </a:rPr>
                        <a:t>(transformieren)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25</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Die Schüler*innen</a:t>
                      </a:r>
                      <a:r>
                        <a:rPr lang="de-AT" sz="900" baseline="0" dirty="0">
                          <a:effectLst/>
                          <a:latin typeface="Calibri" panose="020F0502020204030204" pitchFamily="34" charset="0"/>
                          <a:ea typeface="Calibri" panose="020F0502020204030204" pitchFamily="34" charset="0"/>
                          <a:cs typeface="Times New Roman" panose="02020603050405020304" pitchFamily="18" charset="0"/>
                        </a:rPr>
                        <a:t> sollen ein eigenes Auto planen und bauen, mit der Anforderung, dass es möglichst schnell sein soll.</a:t>
                      </a:r>
                      <a:br>
                        <a:rPr lang="de-AT" sz="900" baseline="0" dirty="0">
                          <a:effectLst/>
                          <a:latin typeface="Calibri" panose="020F0502020204030204" pitchFamily="34" charset="0"/>
                          <a:ea typeface="Calibri" panose="020F0502020204030204" pitchFamily="34" charset="0"/>
                          <a:cs typeface="Times New Roman" panose="02020603050405020304" pitchFamily="18" charset="0"/>
                        </a:rPr>
                      </a:br>
                      <a:r>
                        <a:rPr lang="de-AT" sz="900" baseline="0" dirty="0">
                          <a:effectLst/>
                          <a:latin typeface="Calibri" panose="020F0502020204030204" pitchFamily="34" charset="0"/>
                          <a:ea typeface="Calibri" panose="020F0502020204030204" pitchFamily="34" charset="0"/>
                          <a:cs typeface="Times New Roman" panose="02020603050405020304" pitchFamily="18" charset="0"/>
                        </a:rPr>
                        <a:t>Anschließend findet ein Rennen mit allen Gruppen statt. Dabei können auch Punkte für z.B. Aussehen oder Kreativität vergeben werden.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GA zur möglichen Erweiterung und Differenzierung</a:t>
                      </a:r>
                    </a:p>
                  </a:txBody>
                  <a:tcPr marL="42284" marR="42284" marT="0" marB="0"/>
                </a:tc>
                <a:tc>
                  <a:txBody>
                    <a:bodyPr/>
                    <a:lstStyle/>
                    <a:p>
                      <a:pPr>
                        <a:lnSpc>
                          <a:spcPct val="107000"/>
                        </a:lnSpc>
                        <a:spcAft>
                          <a:spcPts val="0"/>
                        </a:spcAft>
                      </a:pPr>
                      <a:r>
                        <a:rPr lang="de-AT" sz="900" b="0" dirty="0">
                          <a:effectLst/>
                        </a:rPr>
                        <a:t>QUEST 3</a:t>
                      </a:r>
                    </a:p>
                  </a:txBody>
                  <a:tcPr marL="42284" marR="42284" marT="0" marB="0"/>
                </a:tc>
                <a:tc>
                  <a:txBody>
                    <a:bodyPr/>
                    <a:lstStyle/>
                    <a:p>
                      <a:pPr>
                        <a:lnSpc>
                          <a:spcPct val="107000"/>
                        </a:lnSpc>
                        <a:spcAft>
                          <a:spcPts val="0"/>
                        </a:spcAft>
                      </a:pPr>
                      <a:r>
                        <a:rPr lang="de-AT" sz="900" dirty="0">
                          <a:effectLst/>
                        </a:rPr>
                        <a:t> </a:t>
                      </a:r>
                      <a:r>
                        <a:rPr lang="de-AT" sz="900" b="1" dirty="0">
                          <a:effectLst/>
                        </a:rPr>
                        <a:t>Transformieren</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10008"/>
                  </a:ext>
                </a:extLst>
              </a:tr>
              <a:tr h="318733">
                <a:tc>
                  <a:txBody>
                    <a:bodyPr/>
                    <a:lstStyle/>
                    <a:p>
                      <a:pPr>
                        <a:lnSpc>
                          <a:spcPct val="107000"/>
                        </a:lnSpc>
                        <a:spcAft>
                          <a:spcPts val="0"/>
                        </a:spcAft>
                      </a:pPr>
                      <a:r>
                        <a:rPr lang="de-AT" sz="900">
                          <a:effectLst/>
                        </a:rPr>
                        <a:t>Ergebnisphase</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30</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Lassen Sie die Planung und die Ergebnisse dokumentieren</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Dokumentations-Tool</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b="1" dirty="0">
                          <a:effectLst/>
                        </a:rPr>
                        <a:t>Abstrahieren</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4143333905"/>
                  </a:ext>
                </a:extLst>
              </a:tr>
              <a:tr h="573175">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Nutzen Sie Methoden die Ergebnisse zu präsentieren und Ideen auszutauschen.</a:t>
                      </a:r>
                    </a:p>
                  </a:txBody>
                  <a:tcPr marL="42284" marR="42284" marT="0" marB="0"/>
                </a:tc>
                <a:tc>
                  <a:txBody>
                    <a:bodyPr/>
                    <a:lstStyle/>
                    <a:p>
                      <a:pPr algn="l">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Plenum</a:t>
                      </a:r>
                    </a:p>
                  </a:txBody>
                  <a:tcPr marL="42284" marR="42284" marT="0" marB="0"/>
                </a:tc>
                <a:tc>
                  <a:txBody>
                    <a:bodyPr/>
                    <a:lstStyle/>
                    <a:p>
                      <a:pPr>
                        <a:lnSpc>
                          <a:spcPct val="107000"/>
                        </a:lnSpc>
                        <a:spcAft>
                          <a:spcPts val="0"/>
                        </a:spcAft>
                      </a:pPr>
                      <a:r>
                        <a:rPr lang="de-AT" sz="900" dirty="0">
                          <a:effectLst/>
                        </a:rPr>
                        <a:t>Vgl. Feedback Fragen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2466915426"/>
                  </a:ext>
                </a:extLst>
              </a:tr>
              <a:tr h="704819">
                <a:tc>
                  <a:txBody>
                    <a:bodyPr/>
                    <a:lstStyle/>
                    <a:p>
                      <a:pPr>
                        <a:lnSpc>
                          <a:spcPct val="107000"/>
                        </a:lnSpc>
                        <a:spcAft>
                          <a:spcPts val="0"/>
                        </a:spcAft>
                      </a:pPr>
                      <a:r>
                        <a:rPr lang="de-AT" sz="900" dirty="0">
                          <a:effectLst/>
                        </a:rPr>
                        <a:t>Abschlussarbeiten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20</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Modelle zerlegen</a:t>
                      </a:r>
                    </a:p>
                    <a:p>
                      <a:pPr>
                        <a:lnSpc>
                          <a:spcPct val="107000"/>
                        </a:lnSpc>
                        <a:spcAft>
                          <a:spcPts val="0"/>
                        </a:spcAft>
                      </a:pPr>
                      <a:r>
                        <a:rPr lang="de-AT" sz="900" dirty="0">
                          <a:effectLst/>
                        </a:rPr>
                        <a:t>WeDo Kästen einräumen</a:t>
                      </a:r>
                    </a:p>
                    <a:p>
                      <a:pPr>
                        <a:lnSpc>
                          <a:spcPct val="107000"/>
                        </a:lnSpc>
                        <a:spcAft>
                          <a:spcPts val="0"/>
                        </a:spcAft>
                      </a:pPr>
                      <a:r>
                        <a:rPr lang="de-AT" sz="900" dirty="0">
                          <a:effectLst/>
                        </a:rPr>
                        <a:t>Auf Vollständigkeit prüfen</a:t>
                      </a:r>
                    </a:p>
                    <a:p>
                      <a:pPr>
                        <a:lnSpc>
                          <a:spcPct val="107000"/>
                        </a:lnSpc>
                        <a:spcAft>
                          <a:spcPts val="0"/>
                        </a:spcAft>
                      </a:pPr>
                      <a:r>
                        <a:rPr lang="de-AT" sz="900" dirty="0">
                          <a:effectLst/>
                        </a:rPr>
                        <a:t>iPads abgeben</a:t>
                      </a:r>
                    </a:p>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PA</a:t>
                      </a:r>
                    </a:p>
                  </a:txBody>
                  <a:tcPr marL="42284" marR="42284" marT="0" marB="0"/>
                </a:tc>
                <a:tc>
                  <a:txBody>
                    <a:bodyPr/>
                    <a:lstStyle/>
                    <a:p>
                      <a:pPr>
                        <a:lnSpc>
                          <a:spcPct val="107000"/>
                        </a:lnSpc>
                        <a:spcAft>
                          <a:spcPts val="0"/>
                        </a:spcAft>
                      </a:pPr>
                      <a:r>
                        <a:rPr lang="de-AT" sz="900">
                          <a:effectLst/>
                        </a:rPr>
                        <a:t>Vgl. Checkliste</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4146007231"/>
                  </a:ext>
                </a:extLst>
              </a:tr>
            </a:tbl>
          </a:graphicData>
        </a:graphic>
      </p:graphicFrame>
      <p:sp>
        <p:nvSpPr>
          <p:cNvPr id="4" name="Foliennummernplatzhalter 1">
            <a:extLst>
              <a:ext uri="{FF2B5EF4-FFF2-40B4-BE49-F238E27FC236}">
                <a16:creationId xmlns:a16="http://schemas.microsoft.com/office/drawing/2014/main" id="{B568926D-E2E8-4FFB-B388-F01040A3CEEB}"/>
              </a:ext>
            </a:extLst>
          </p:cNvPr>
          <p:cNvSpPr txBox="1">
            <a:spLocks/>
          </p:cNvSpPr>
          <p:nvPr/>
        </p:nvSpPr>
        <p:spPr>
          <a:xfrm>
            <a:off x="5570621" y="9423400"/>
            <a:ext cx="815892" cy="206162"/>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339C3D5-FAB0-4FCA-8A0E-103AD83818A5}" type="slidenum">
              <a:rPr lang="de-AT" sz="1000" smtClean="0">
                <a:solidFill>
                  <a:schemeClr val="bg1">
                    <a:lumMod val="50000"/>
                  </a:schemeClr>
                </a:solidFill>
              </a:rPr>
              <a:pPr algn="r"/>
              <a:t>5</a:t>
            </a:fld>
            <a:endParaRPr lang="de-AT" sz="1000" dirty="0">
              <a:solidFill>
                <a:schemeClr val="bg1">
                  <a:lumMod val="50000"/>
                </a:schemeClr>
              </a:solidFill>
            </a:endParaRPr>
          </a:p>
        </p:txBody>
      </p:sp>
    </p:spTree>
    <p:extLst>
      <p:ext uri="{BB962C8B-B14F-4D97-AF65-F5344CB8AC3E}">
        <p14:creationId xmlns:p14="http://schemas.microsoft.com/office/powerpoint/2010/main" val="3209722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D0D9490-8169-47F9-A37B-62FDC087915C}"/>
              </a:ext>
            </a:extLst>
          </p:cNvPr>
          <p:cNvSpPr>
            <a:spLocks noGrp="1"/>
          </p:cNvSpPr>
          <p:nvPr>
            <p:ph idx="1"/>
          </p:nvPr>
        </p:nvSpPr>
        <p:spPr/>
        <p:txBody>
          <a:bodyPr>
            <a:normAutofit lnSpcReduction="10000"/>
          </a:bodyPr>
          <a:lstStyle/>
          <a:p>
            <a:pPr lvl="0" fontAlgn="base">
              <a:lnSpc>
                <a:spcPct val="100000"/>
              </a:lnSpc>
              <a:spcBef>
                <a:spcPct val="0"/>
              </a:spcBef>
              <a:spcAft>
                <a:spcPts val="600"/>
              </a:spcAft>
            </a:pPr>
            <a:r>
              <a:rPr lang="de-AT" altLang="de-DE" sz="1800" dirty="0"/>
              <a:t>Grundstufe 1</a:t>
            </a:r>
          </a:p>
          <a:p>
            <a:pPr lvl="0" defTabSz="914400" eaLnBrk="0" fontAlgn="base" hangingPunct="0">
              <a:lnSpc>
                <a:spcPct val="100000"/>
              </a:lnSpc>
              <a:spcBef>
                <a:spcPct val="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Gemeinschaft</a:t>
            </a:r>
          </a:p>
          <a:p>
            <a:pPr marL="360363" lvl="0" indent="-182563" defTabSz="914400" eaLnBrk="0" fontAlgn="base" hangingPunct="0">
              <a:lnSpc>
                <a:spcPct val="100000"/>
              </a:lnSpc>
              <a:spcBef>
                <a:spcPct val="0"/>
              </a:spcBef>
              <a:spcAft>
                <a:spcPct val="0"/>
              </a:spcAft>
              <a:buFont typeface="Wingdings" panose="05000000000000000000" pitchFamily="2" charset="2"/>
              <a:buChar char="ü"/>
            </a:pPr>
            <a:r>
              <a:rPr lang="de-AT" altLang="de-DE" sz="1200" dirty="0">
                <a:solidFill>
                  <a:schemeClr val="bg2">
                    <a:lumMod val="50000"/>
                  </a:schemeClr>
                </a:solidFill>
                <a:cs typeface="Calibri" panose="020F0502020204030204" pitchFamily="34" charset="0"/>
              </a:rPr>
              <a:t>Die Schulklasse als neue Gemeinschaft erleben</a:t>
            </a:r>
          </a:p>
          <a:p>
            <a:pPr lvl="1" defTabSz="914400">
              <a:lnSpc>
                <a:spcPct val="100000"/>
              </a:lnSpc>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Technik</a:t>
            </a:r>
          </a:p>
          <a:p>
            <a:pPr marL="342900" lvl="1" indent="-171450" defTabSz="914400">
              <a:lnSpc>
                <a:spcPct val="100000"/>
              </a:lnSpc>
              <a:buFont typeface="Wingdings" panose="05000000000000000000" pitchFamily="2" charset="2"/>
              <a:buChar char="ü"/>
            </a:pPr>
            <a:r>
              <a:rPr lang="de-AT" altLang="de-DE" sz="1200" dirty="0">
                <a:latin typeface="Calibri" panose="020F0502020204030204" pitchFamily="34" charset="0"/>
                <a:ea typeface="Times New Roman" panose="02020603050405020304" pitchFamily="18" charset="0"/>
                <a:cs typeface="Calibri" panose="020F0502020204030204" pitchFamily="34" charset="0"/>
              </a:rPr>
              <a:t>Technische Gegebenheiten in der Umwelt des Kindes</a:t>
            </a:r>
            <a:endParaRPr lang="de-AT" altLang="de-DE" sz="12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Umgang mit Objekten</a:t>
            </a:r>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dabei spezifische</a:t>
            </a:r>
            <a:r>
              <a:rPr lang="de-AT" altLang="de-DE" dirty="0"/>
              <a:t> </a:t>
            </a:r>
            <a:r>
              <a:rPr lang="de-AT" altLang="de-DE" dirty="0">
                <a:latin typeface="Calibri" panose="020F0502020204030204" pitchFamily="34" charset="0"/>
                <a:ea typeface="Times New Roman" panose="02020603050405020304" pitchFamily="18" charset="0"/>
                <a:cs typeface="Calibri" panose="020F0502020204030204" pitchFamily="34" charset="0"/>
              </a:rPr>
              <a:t>Arbeitsweisen kennen lernen</a:t>
            </a:r>
            <a:endParaRPr lang="de-AT" altLang="de-DE"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Verantwortungsbewusstes Handeln beim Gebrauch technischer </a:t>
            </a:r>
            <a:r>
              <a:rPr lang="de-AT" altLang="de-DE" dirty="0">
                <a:cs typeface="Calibri" panose="020F0502020204030204" pitchFamily="34" charset="0"/>
              </a:rPr>
              <a:t>Geräte</a:t>
            </a:r>
            <a:r>
              <a:rPr lang="de-AT" altLang="de-DE" dirty="0">
                <a:ea typeface="Times New Roman" panose="02020603050405020304" pitchFamily="18" charset="0"/>
                <a:cs typeface="Calibri" panose="020F0502020204030204" pitchFamily="34" charset="0"/>
              </a:rPr>
              <a:t> </a:t>
            </a:r>
            <a:r>
              <a:rPr lang="de-AT" altLang="de-DE" dirty="0">
                <a:latin typeface="Calibri" panose="020F0502020204030204" pitchFamily="34" charset="0"/>
                <a:ea typeface="Times New Roman" panose="02020603050405020304" pitchFamily="18" charset="0"/>
                <a:cs typeface="Calibri" panose="020F0502020204030204" pitchFamily="34" charset="0"/>
              </a:rPr>
              <a:t>entwickeln</a:t>
            </a:r>
            <a:endParaRPr lang="de-AT" altLang="de-DE" sz="300" dirty="0"/>
          </a:p>
          <a:p>
            <a:pPr lvl="1" defTabSz="914400">
              <a:lnSpc>
                <a:spcPct val="100000"/>
              </a:lnSpc>
            </a:pPr>
            <a:r>
              <a:rPr lang="de-AT" altLang="de-DE" dirty="0">
                <a:latin typeface="Calibri" panose="020F0502020204030204" pitchFamily="34" charset="0"/>
                <a:ea typeface="Times New Roman" panose="02020603050405020304" pitchFamily="18" charset="0"/>
                <a:cs typeface="Calibri" panose="020F0502020204030204" pitchFamily="34" charset="0"/>
              </a:rPr>
              <a:t>Kr</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fte und ihre Wirkungen</a:t>
            </a:r>
            <a:endParaRPr lang="de-AT" altLang="de-DE" sz="4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Erste Erkenntnisse </a:t>
            </a:r>
            <a:r>
              <a:rPr lang="de-AT" altLang="de-DE" dirty="0">
                <a:latin typeface="Corbel" panose="020B0503020204020204" pitchFamily="34" charset="0"/>
                <a:ea typeface="Times New Roman" panose="02020603050405020304" pitchFamily="18" charset="0"/>
                <a:cs typeface="Calibri" panose="020F0502020204030204" pitchFamily="34" charset="0"/>
              </a:rPr>
              <a:t>ü</a:t>
            </a:r>
            <a:r>
              <a:rPr lang="de-AT" altLang="de-DE" dirty="0">
                <a:latin typeface="Calibri" panose="020F0502020204030204" pitchFamily="34" charset="0"/>
                <a:ea typeface="Times New Roman" panose="02020603050405020304" pitchFamily="18" charset="0"/>
                <a:cs typeface="Calibri" panose="020F0502020204030204" pitchFamily="34" charset="0"/>
              </a:rPr>
              <a:t>ber Kr</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fte und ihre Wirkungen erwerben</a:t>
            </a:r>
            <a:endParaRPr lang="de-AT" altLang="de-DE" sz="300" dirty="0"/>
          </a:p>
          <a:p>
            <a:pPr>
              <a:lnSpc>
                <a:spcPct val="100000"/>
              </a:lnSpc>
              <a:spcBef>
                <a:spcPts val="1200"/>
              </a:spcBef>
              <a:spcAft>
                <a:spcPts val="600"/>
              </a:spcAft>
            </a:pPr>
            <a:r>
              <a:rPr lang="de-AT" altLang="de-DE" sz="1800" dirty="0"/>
              <a:t>Grundstufe 2</a:t>
            </a:r>
          </a:p>
          <a:p>
            <a:pPr lvl="0" defTabSz="914400" eaLnBrk="0" fontAlgn="base" hangingPunct="0">
              <a:lnSpc>
                <a:spcPct val="100000"/>
              </a:lnSpc>
              <a:spcBef>
                <a:spcPct val="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Gemeinschaft</a:t>
            </a:r>
          </a:p>
          <a:p>
            <a:pPr marL="457200" lvl="1" indent="-285750" defTabSz="914400">
              <a:lnSpc>
                <a:spcPct val="100000"/>
              </a:lnSpc>
              <a:buFont typeface="Wingdings" panose="05000000000000000000" pitchFamily="2" charset="2"/>
              <a:buChar char="ü"/>
            </a:pPr>
            <a:r>
              <a:rPr lang="de-AT" altLang="de-DE" sz="1200" dirty="0">
                <a:latin typeface="Calibri" panose="020F0502020204030204" pitchFamily="34" charset="0"/>
                <a:ea typeface="Times New Roman" panose="02020603050405020304" pitchFamily="18" charset="0"/>
                <a:cs typeface="Calibri" panose="020F0502020204030204" pitchFamily="34" charset="0"/>
              </a:rPr>
              <a:t>Das Zusammenleben in der Schule verstehen und mitgestalten</a:t>
            </a:r>
            <a:endParaRPr lang="de-AT" altLang="de-DE" sz="1200" dirty="0"/>
          </a:p>
          <a:p>
            <a:pPr marL="457200" lvl="1" indent="-285750" defTabSz="914400">
              <a:lnSpc>
                <a:spcPct val="100000"/>
              </a:lnSpc>
              <a:buFont typeface="Wingdings" panose="05000000000000000000" pitchFamily="2" charset="2"/>
              <a:buChar char="ü"/>
            </a:pPr>
            <a:r>
              <a:rPr lang="de-AT" altLang="de-DE" sz="1200" dirty="0">
                <a:latin typeface="Calibri" panose="020F0502020204030204" pitchFamily="34" charset="0"/>
                <a:ea typeface="Times New Roman" panose="02020603050405020304" pitchFamily="18" charset="0"/>
                <a:cs typeface="Calibri" panose="020F0502020204030204" pitchFamily="34" charset="0"/>
              </a:rPr>
              <a:t>Sich selbst und andere verstehen</a:t>
            </a:r>
          </a:p>
          <a:p>
            <a:pPr marL="457200" lvl="1" indent="-285750" defTabSz="914400">
              <a:lnSpc>
                <a:spcPct val="100000"/>
              </a:lnSpc>
              <a:buFont typeface="Wingdings" panose="05000000000000000000" pitchFamily="2" charset="2"/>
              <a:buChar char="ü"/>
            </a:pPr>
            <a:r>
              <a:rPr lang="de-AT" altLang="de-DE" sz="1200" dirty="0">
                <a:cs typeface="Calibri" panose="020F0502020204030204" pitchFamily="34" charset="0"/>
              </a:rPr>
              <a:t>Die Vielfalt des Zusammenlebens in Gemeinschaften außerhalb der Schule kennen lernen und mitgestalten</a:t>
            </a:r>
            <a:endParaRPr lang="de-AT" altLang="de-DE" sz="1200" dirty="0">
              <a:latin typeface="Calibri" panose="020F0502020204030204" pitchFamily="34" charset="0"/>
              <a:ea typeface="Times New Roman" panose="02020603050405020304" pitchFamily="18" charset="0"/>
              <a:cs typeface="Calibri" panose="020F0502020204030204" pitchFamily="34" charset="0"/>
            </a:endParaRPr>
          </a:p>
          <a:p>
            <a:pPr lvl="1" defTabSz="914400">
              <a:lnSpc>
                <a:spcPct val="100000"/>
              </a:lnSpc>
            </a:pPr>
            <a:br>
              <a:rPr lang="de-AT" altLang="de-DE" sz="600" dirty="0">
                <a:latin typeface="Calibri" panose="020F0502020204030204" pitchFamily="34" charset="0"/>
                <a:ea typeface="Times New Roman" panose="02020603050405020304" pitchFamily="18" charset="0"/>
                <a:cs typeface="Calibri" panose="020F0502020204030204" pitchFamily="34" charset="0"/>
              </a:rPr>
            </a:br>
            <a:endParaRPr lang="de-AT" altLang="de-DE" sz="700" dirty="0">
              <a:latin typeface="Corbel" panose="020B050302020402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00000"/>
              </a:lnSpc>
              <a:spcBef>
                <a:spcPct val="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Technik</a:t>
            </a:r>
          </a:p>
          <a:p>
            <a:pPr marL="457200" lvl="1" indent="-285750" defTabSz="914400">
              <a:lnSpc>
                <a:spcPct val="100000"/>
              </a:lnSpc>
              <a:buFont typeface="Wingdings" panose="05000000000000000000" pitchFamily="2" charset="2"/>
              <a:buChar char="ü"/>
            </a:pPr>
            <a:r>
              <a:rPr lang="de-AT" altLang="de-DE" sz="1200" dirty="0">
                <a:latin typeface="Calibri" panose="020F0502020204030204" pitchFamily="34" charset="0"/>
                <a:ea typeface="Times New Roman" panose="02020603050405020304" pitchFamily="18" charset="0"/>
                <a:cs typeface="Calibri" panose="020F0502020204030204" pitchFamily="34" charset="0"/>
              </a:rPr>
              <a:t>Technische Gegebenheiten in der Umwelt des Kindes</a:t>
            </a:r>
            <a:endParaRPr lang="de-AT" altLang="de-DE" sz="12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Kenntnisse </a:t>
            </a:r>
            <a:r>
              <a:rPr lang="de-AT" altLang="de-DE" dirty="0">
                <a:latin typeface="Corbel" panose="020B0503020204020204" pitchFamily="34" charset="0"/>
                <a:ea typeface="Times New Roman" panose="02020603050405020304" pitchFamily="18" charset="0"/>
                <a:cs typeface="Calibri" panose="020F0502020204030204" pitchFamily="34" charset="0"/>
              </a:rPr>
              <a:t>ü</a:t>
            </a:r>
            <a:r>
              <a:rPr lang="de-AT" altLang="de-DE" dirty="0">
                <a:latin typeface="Calibri" panose="020F0502020204030204" pitchFamily="34" charset="0"/>
                <a:ea typeface="Times New Roman" panose="02020603050405020304" pitchFamily="18" charset="0"/>
                <a:cs typeface="Calibri" panose="020F0502020204030204" pitchFamily="34" charset="0"/>
              </a:rPr>
              <a:t>ber technische Gegebenheiten in der Umwelt des Kindes erwerben</a:t>
            </a:r>
            <a:endParaRPr lang="de-AT" altLang="de-DE" sz="3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Spezifische Arbeitstechniken anwenden; Experimentieren</a:t>
            </a:r>
            <a:endParaRPr lang="de-AT" altLang="de-DE" sz="3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Sachgem</a:t>
            </a:r>
            <a:r>
              <a:rPr lang="de-AT" altLang="de-DE" dirty="0">
                <a:latin typeface="Corbel" panose="020B0503020204020204" pitchFamily="34" charset="0"/>
                <a:ea typeface="Times New Roman" panose="02020603050405020304" pitchFamily="18" charset="0"/>
                <a:cs typeface="Calibri" panose="020F0502020204030204" pitchFamily="34" charset="0"/>
              </a:rPr>
              <a:t>äß</a:t>
            </a:r>
            <a:r>
              <a:rPr lang="de-AT" altLang="de-DE" dirty="0">
                <a:latin typeface="Calibri" panose="020F0502020204030204" pitchFamily="34" charset="0"/>
                <a:ea typeface="Times New Roman" panose="02020603050405020304" pitchFamily="18" charset="0"/>
                <a:cs typeface="Calibri" panose="020F0502020204030204" pitchFamily="34" charset="0"/>
              </a:rPr>
              <a:t>es und verantwortungsbewusstes</a:t>
            </a:r>
            <a:endParaRPr lang="de-AT" altLang="de-DE" sz="3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Handeln beim Gebrauch der Technik vertiefen</a:t>
            </a:r>
            <a:endParaRPr lang="de-AT" altLang="de-DE" sz="300" dirty="0"/>
          </a:p>
          <a:p>
            <a:pPr marL="457200" lvl="1" indent="-285750" defTabSz="914400">
              <a:lnSpc>
                <a:spcPct val="100000"/>
              </a:lnSpc>
              <a:buFont typeface="Wingdings" panose="05000000000000000000" pitchFamily="2" charset="2"/>
              <a:buChar char="ü"/>
            </a:pPr>
            <a:r>
              <a:rPr lang="de-AT" altLang="de-DE" sz="1200" dirty="0">
                <a:latin typeface="Calibri" panose="020F0502020204030204" pitchFamily="34" charset="0"/>
                <a:ea typeface="Times New Roman" panose="02020603050405020304" pitchFamily="18" charset="0"/>
                <a:cs typeface="Calibri" panose="020F0502020204030204" pitchFamily="34" charset="0"/>
              </a:rPr>
              <a:t>Kr</a:t>
            </a:r>
            <a:r>
              <a:rPr lang="de-AT" altLang="de-DE" sz="1200" dirty="0">
                <a:latin typeface="Corbel" panose="020B0503020204020204" pitchFamily="34" charset="0"/>
                <a:ea typeface="Times New Roman" panose="02020603050405020304" pitchFamily="18" charset="0"/>
                <a:cs typeface="Calibri" panose="020F0502020204030204" pitchFamily="34" charset="0"/>
              </a:rPr>
              <a:t>ä</a:t>
            </a:r>
            <a:r>
              <a:rPr lang="de-AT" altLang="de-DE" sz="1200" dirty="0">
                <a:latin typeface="Calibri" panose="020F0502020204030204" pitchFamily="34" charset="0"/>
                <a:ea typeface="Times New Roman" panose="02020603050405020304" pitchFamily="18" charset="0"/>
                <a:cs typeface="Calibri" panose="020F0502020204030204" pitchFamily="34" charset="0"/>
              </a:rPr>
              <a:t>fte und Wirkungen</a:t>
            </a:r>
            <a:endParaRPr lang="de-AT" altLang="de-DE" sz="12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Kenntnisse </a:t>
            </a:r>
            <a:r>
              <a:rPr lang="de-AT" altLang="de-DE" dirty="0">
                <a:latin typeface="Corbel" panose="020B0503020204020204" pitchFamily="34" charset="0"/>
                <a:ea typeface="Times New Roman" panose="02020603050405020304" pitchFamily="18" charset="0"/>
                <a:cs typeface="Calibri" panose="020F0502020204030204" pitchFamily="34" charset="0"/>
              </a:rPr>
              <a:t>ü</a:t>
            </a:r>
            <a:r>
              <a:rPr lang="de-AT" altLang="de-DE" dirty="0">
                <a:latin typeface="Calibri" panose="020F0502020204030204" pitchFamily="34" charset="0"/>
                <a:ea typeface="Times New Roman" panose="02020603050405020304" pitchFamily="18" charset="0"/>
                <a:cs typeface="Calibri" panose="020F0502020204030204" pitchFamily="34" charset="0"/>
              </a:rPr>
              <a:t>ber Kr</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fte und ihre Wirkungen erwerben</a:t>
            </a:r>
            <a:endParaRPr lang="de-AT" altLang="de-DE" sz="3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Spezifische Arbeitstechniken anwenden</a:t>
            </a:r>
            <a:endParaRPr lang="de-AT" altLang="de-DE" sz="1800" dirty="0"/>
          </a:p>
          <a:p>
            <a:pPr lvl="2" defTabSz="914400">
              <a:lnSpc>
                <a:spcPct val="100000"/>
              </a:lnSpc>
            </a:pPr>
            <a:r>
              <a:rPr lang="de-AT" altLang="de-DE" sz="1800" dirty="0">
                <a:solidFill>
                  <a:srgbClr val="6FA931"/>
                </a:solidFill>
              </a:rPr>
              <a:t>Verkehrserziehung</a:t>
            </a:r>
          </a:p>
          <a:p>
            <a:pPr marL="447675" lvl="2" indent="-269875" defTabSz="914400">
              <a:lnSpc>
                <a:spcPct val="100000"/>
              </a:lnSpc>
              <a:buFont typeface="Wingdings" panose="05000000000000000000" pitchFamily="2" charset="2"/>
              <a:buChar char="ü"/>
            </a:pPr>
            <a:r>
              <a:rPr lang="de-AT" altLang="de-DE" sz="1200" dirty="0">
                <a:cs typeface="Calibri" panose="020F0502020204030204" pitchFamily="34" charset="0"/>
              </a:rPr>
              <a:t>Verkehrsteilnehmer</a:t>
            </a:r>
          </a:p>
          <a:p>
            <a:pPr marL="447675" lvl="2" indent="-269875" defTabSz="914400">
              <a:lnSpc>
                <a:spcPct val="100000"/>
              </a:lnSpc>
              <a:buFont typeface="Wingdings" panose="05000000000000000000" pitchFamily="2" charset="2"/>
              <a:buChar char="ü"/>
            </a:pPr>
            <a:r>
              <a:rPr lang="de-AT" altLang="de-DE" sz="1200" dirty="0">
                <a:cs typeface="Calibri" panose="020F0502020204030204" pitchFamily="34" charset="0"/>
              </a:rPr>
              <a:t>Verkehrsmittel</a:t>
            </a:r>
          </a:p>
          <a:p>
            <a:pPr marL="447675" lvl="2" indent="-269875" defTabSz="914400">
              <a:lnSpc>
                <a:spcPct val="100000"/>
              </a:lnSpc>
              <a:buFont typeface="Wingdings" panose="05000000000000000000" pitchFamily="2" charset="2"/>
              <a:buChar char="ü"/>
            </a:pPr>
            <a:r>
              <a:rPr lang="de-AT" sz="1200" dirty="0">
                <a:cs typeface="Calibri" panose="020F0502020204030204" pitchFamily="34" charset="0"/>
              </a:rPr>
              <a:t>Schätzen von Entfernungen und Geschwindigkeiten</a:t>
            </a:r>
            <a:endParaRPr lang="de-AT" altLang="de-DE" sz="1200" dirty="0">
              <a:cs typeface="Calibri" panose="020F0502020204030204" pitchFamily="34" charset="0"/>
            </a:endParaRPr>
          </a:p>
          <a:p>
            <a:pPr marL="800100" lvl="2" defTabSz="914400">
              <a:lnSpc>
                <a:spcPct val="100000"/>
              </a:lnSpc>
            </a:pPr>
            <a:endParaRPr lang="de-AT" altLang="de-DE"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Titel 3">
            <a:extLst>
              <a:ext uri="{FF2B5EF4-FFF2-40B4-BE49-F238E27FC236}">
                <a16:creationId xmlns:a16="http://schemas.microsoft.com/office/drawing/2014/main" id="{FE9EE361-AF0C-41B4-8E2C-896E01A80216}"/>
              </a:ext>
            </a:extLst>
          </p:cNvPr>
          <p:cNvSpPr>
            <a:spLocks noGrp="1"/>
          </p:cNvSpPr>
          <p:nvPr>
            <p:ph type="title"/>
          </p:nvPr>
        </p:nvSpPr>
        <p:spPr/>
        <p:txBody>
          <a:bodyPr/>
          <a:lstStyle/>
          <a:p>
            <a:r>
              <a:rPr lang="de-AT" dirty="0"/>
              <a:t>Lehrplanbezug Sachunterricht</a:t>
            </a:r>
          </a:p>
        </p:txBody>
      </p:sp>
      <p:sp>
        <p:nvSpPr>
          <p:cNvPr id="5" name="Foliennummernplatzhalter 1">
            <a:extLst>
              <a:ext uri="{FF2B5EF4-FFF2-40B4-BE49-F238E27FC236}">
                <a16:creationId xmlns:a16="http://schemas.microsoft.com/office/drawing/2014/main" id="{427A23A9-F2A2-4BAF-BDA7-E41804B3D44F}"/>
              </a:ext>
            </a:extLst>
          </p:cNvPr>
          <p:cNvSpPr txBox="1">
            <a:spLocks/>
          </p:cNvSpPr>
          <p:nvPr/>
        </p:nvSpPr>
        <p:spPr>
          <a:xfrm>
            <a:off x="5570621" y="9423400"/>
            <a:ext cx="815892" cy="206162"/>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339C3D5-FAB0-4FCA-8A0E-103AD83818A5}" type="slidenum">
              <a:rPr lang="de-AT" sz="1000" smtClean="0">
                <a:solidFill>
                  <a:schemeClr val="bg1">
                    <a:lumMod val="50000"/>
                  </a:schemeClr>
                </a:solidFill>
              </a:rPr>
              <a:pPr algn="r"/>
              <a:t>6</a:t>
            </a:fld>
            <a:endParaRPr lang="de-AT" sz="1000" dirty="0">
              <a:solidFill>
                <a:schemeClr val="bg1">
                  <a:lumMod val="50000"/>
                </a:schemeClr>
              </a:solidFill>
            </a:endParaRPr>
          </a:p>
        </p:txBody>
      </p:sp>
    </p:spTree>
    <p:extLst>
      <p:ext uri="{BB962C8B-B14F-4D97-AF65-F5344CB8AC3E}">
        <p14:creationId xmlns:p14="http://schemas.microsoft.com/office/powerpoint/2010/main" val="215103126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690</Words>
  <Application>Microsoft Office PowerPoint</Application>
  <PresentationFormat>A4-Papier (210 x 297 mm)</PresentationFormat>
  <Paragraphs>240</Paragraphs>
  <Slides>6</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6</vt:i4>
      </vt:variant>
    </vt:vector>
  </HeadingPairs>
  <TitlesOfParts>
    <vt:vector size="14" baseType="lpstr">
      <vt:lpstr>Arial</vt:lpstr>
      <vt:lpstr>Calibri</vt:lpstr>
      <vt:lpstr>Calibri Light</vt:lpstr>
      <vt:lpstr>Corbel</vt:lpstr>
      <vt:lpstr>Symbol</vt:lpstr>
      <vt:lpstr>Times New Roman</vt:lpstr>
      <vt:lpstr>Wingdings</vt:lpstr>
      <vt:lpstr>Office</vt:lpstr>
      <vt:lpstr>PowerPoint-Präsentation</vt:lpstr>
      <vt:lpstr>Workshop Information</vt:lpstr>
      <vt:lpstr>Workshop mit WeDo 2.0 Das schnellste Rennauto</vt:lpstr>
      <vt:lpstr>Mögliche informatische  Schwerpunkte in dem Projekt</vt:lpstr>
      <vt:lpstr>WeDo Lehr - Lernpfad</vt:lpstr>
      <vt:lpstr>Lehrplanbezug Sachunterricht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michael.steiner</dc:creator>
  <cp:lastModifiedBy>klemens.frick</cp:lastModifiedBy>
  <cp:revision>190</cp:revision>
  <cp:lastPrinted>2017-07-11T18:48:43Z</cp:lastPrinted>
  <dcterms:created xsi:type="dcterms:W3CDTF">2017-06-26T06:57:54Z</dcterms:created>
  <dcterms:modified xsi:type="dcterms:W3CDTF">2017-11-10T14:45:03Z</dcterms:modified>
</cp:coreProperties>
</file>