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7" r:id="rId3"/>
    <p:sldId id="284" r:id="rId4"/>
    <p:sldId id="278" r:id="rId5"/>
    <p:sldId id="285" r:id="rId6"/>
    <p:sldId id="280" r:id="rId7"/>
    <p:sldId id="286" r:id="rId8"/>
    <p:sldId id="281" r:id="rId9"/>
    <p:sldId id="282" r:id="rId1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931"/>
    <a:srgbClr val="70AD47"/>
    <a:srgbClr val="D5E3CF"/>
    <a:srgbClr val="7D9532"/>
    <a:srgbClr val="D2DEEF"/>
    <a:srgbClr val="EBF1E9"/>
    <a:srgbClr val="DCE2C8"/>
    <a:srgbClr val="E9F5DB"/>
    <a:srgbClr val="AEB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33" autoAdjust="0"/>
  </p:normalViewPr>
  <p:slideViewPr>
    <p:cSldViewPr snapToGrid="0">
      <p:cViewPr varScale="1">
        <p:scale>
          <a:sx n="108" d="100"/>
          <a:sy n="108" d="100"/>
        </p:scale>
        <p:origin x="960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F5B82-EF2B-4844-98A5-9CA4EC722E58}" type="datetimeFigureOut">
              <a:rPr lang="de-AT" smtClean="0"/>
              <a:t>10.11.2017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9F558-910D-4131-BB1C-325E97141DF6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8639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2233A-F38F-464E-8FDA-783E7FC6DC9B}" type="datetimeFigureOut">
              <a:rPr lang="de-AT" smtClean="0"/>
              <a:t>10.11.2017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3E16D-524E-4E0D-9B69-0AF5B2C02867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54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727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424509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55964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83190" y="1092727"/>
            <a:ext cx="6172201" cy="4768323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2862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800"/>
            </a:lvl2pPr>
            <a:lvl3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2400"/>
            </a:lvl3pPr>
            <a:lvl4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 sz="2000"/>
            </a:lvl4pPr>
            <a:lvl5pPr marL="269875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 bearbeiten</a:t>
            </a:r>
          </a:p>
          <a:p>
            <a:pPr marL="42862" marR="0" lvl="1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269875" marR="0" lvl="2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269875" marR="0" lvl="3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69875" marR="0" lvl="4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  <a:p>
            <a:pPr lvl="0"/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39791" y="1092727"/>
            <a:ext cx="3932236" cy="4768323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2862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400"/>
            </a:lvl2pPr>
            <a:lvl3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200"/>
            </a:lvl3pPr>
            <a:lvl4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 sz="1000"/>
            </a:lvl4pPr>
            <a:lvl5pPr marL="269875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 bearbeiten</a:t>
            </a:r>
          </a:p>
          <a:p>
            <a:pPr marL="42862" marR="0" lvl="1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269875" marR="0" lvl="2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269875" marR="0" lvl="3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69875" marR="0" lvl="4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  <a:p>
            <a:pPr lvl="0"/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A5B28F9-5CC5-4874-AA51-CB7938223D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3188" y="457200"/>
            <a:ext cx="6140450" cy="560388"/>
          </a:xfrm>
        </p:spPr>
        <p:txBody>
          <a:bodyPr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400" b="0" kern="1200" dirty="0" smtClean="0">
                <a:solidFill>
                  <a:srgbClr val="6FA93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2741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66952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53299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3072048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773870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117055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3127219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8D23EF-8183-4F2B-972B-0602A73A6307}"/>
              </a:ext>
            </a:extLst>
          </p:cNvPr>
          <p:cNvPicPr/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9"/>
          <a:stretch/>
        </p:blipFill>
        <p:spPr bwMode="auto">
          <a:xfrm>
            <a:off x="558807" y="-42332"/>
            <a:ext cx="11048999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9E3646C-1F67-4FBD-81E2-16E3A842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458260"/>
            <a:ext cx="6817077" cy="721804"/>
          </a:xfrm>
        </p:spPr>
        <p:txBody>
          <a:bodyPr>
            <a:noAutofit/>
          </a:bodyPr>
          <a:lstStyle>
            <a:lvl1pPr>
              <a:defRPr sz="2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560B76A-C665-4A95-AA71-2CABB08AC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275652"/>
            <a:ext cx="5150555" cy="4915625"/>
          </a:xfrm>
        </p:spPr>
        <p:txBody>
          <a:bodyPr/>
          <a:lstStyle>
            <a:lvl1pPr marL="70245" marR="0" indent="0" algn="l" defTabSz="87627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 lang="de-AT" sz="1350" b="1" kern="1200" baseline="0" noProof="0" dirty="0" smtClean="0">
                <a:solidFill>
                  <a:srgbClr val="6FA9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266696" indent="0">
              <a:spcBef>
                <a:spcPts val="900"/>
              </a:spcBef>
              <a:spcAft>
                <a:spcPts val="450"/>
              </a:spcAft>
              <a:buNone/>
              <a:defRPr sz="1200" baseline="0">
                <a:solidFill>
                  <a:srgbClr val="6FA931"/>
                </a:solidFill>
                <a:latin typeface="Calibri" panose="020F0502020204030204" pitchFamily="34" charset="0"/>
              </a:defRPr>
            </a:lvl2pPr>
            <a:lvl3pPr marL="481001" marR="0" indent="-214308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050">
                <a:solidFill>
                  <a:schemeClr val="bg2">
                    <a:lumMod val="50000"/>
                  </a:schemeClr>
                </a:solidFill>
              </a:defRPr>
            </a:lvl3pPr>
            <a:lvl4pPr marL="470285" indent="-203592">
              <a:spcBef>
                <a:spcPts val="0"/>
              </a:spcBef>
              <a:spcAft>
                <a:spcPts val="450"/>
              </a:spcAft>
              <a:buSzPct val="200000"/>
              <a:buFontTx/>
              <a:buBlip>
                <a:blip r:embed="rId3"/>
              </a:buBlip>
              <a:defRPr sz="1050" b="0" baseline="0">
                <a:solidFill>
                  <a:schemeClr val="bg2">
                    <a:lumMod val="50000"/>
                  </a:schemeClr>
                </a:solidFill>
              </a:defRPr>
            </a:lvl4pPr>
            <a:lvl5pPr marL="470285" indent="-171447">
              <a:defRPr sz="105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Vorbereitung im Team</a:t>
            </a:r>
          </a:p>
          <a:p>
            <a:pPr lvl="2"/>
            <a:r>
              <a:rPr lang="de-DE" dirty="0"/>
              <a:t>Aufgabe</a:t>
            </a:r>
          </a:p>
          <a:p>
            <a:pPr lvl="3"/>
            <a:r>
              <a:rPr lang="de-DE" dirty="0"/>
              <a:t>Tipp</a:t>
            </a:r>
          </a:p>
          <a:p>
            <a:pPr lvl="4"/>
            <a:endParaRPr lang="de-DE" dirty="0"/>
          </a:p>
          <a:p>
            <a:pPr lvl="3"/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213C490-A8FD-48C4-9914-00D6DEC51B97}"/>
              </a:ext>
            </a:extLst>
          </p:cNvPr>
          <p:cNvSpPr/>
          <p:nvPr userDrawn="1"/>
        </p:nvSpPr>
        <p:spPr>
          <a:xfrm>
            <a:off x="6191957" y="1213931"/>
            <a:ext cx="5130995" cy="4977338"/>
          </a:xfrm>
          <a:prstGeom prst="roundRect">
            <a:avLst>
              <a:gd name="adj" fmla="val 3460"/>
            </a:avLst>
          </a:prstGeom>
          <a:solidFill>
            <a:srgbClr val="E9F5DB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C256D56-EA17-4B5F-A14A-C3AEF182AB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503" y="458260"/>
            <a:ext cx="107945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3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0" y="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5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40956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DLPL | ZLI PH Wien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7C5842C-22F5-4273-ADBC-F263A5AAF89D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 descr="Bildergebnis für PH Wi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68" y="6081410"/>
            <a:ext cx="517783" cy="5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ildergebnis für PH Wi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02" y="6081410"/>
            <a:ext cx="537310" cy="5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ildergebnis für PH NÖ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61" y="6081410"/>
            <a:ext cx="1023449" cy="5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Ein Bild, das Objekt, Uhr enthält.&#10;&#10;Mit hoher Zuverlässigkeit generierte Beschreibu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10" y="6174922"/>
            <a:ext cx="2800814" cy="350286"/>
          </a:xfrm>
          <a:prstGeom prst="rect">
            <a:avLst/>
          </a:prstGeom>
        </p:spPr>
      </p:pic>
      <p:pic>
        <p:nvPicPr>
          <p:cNvPr id="13" name="Picture 2" descr="cropped-phelsqu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113" y="6139658"/>
            <a:ext cx="20955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7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>
                <a:solidFill>
                  <a:srgbClr val="6FA93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9E393F-ED16-4F4A-9856-DB9266A61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96" y="424393"/>
            <a:ext cx="1079455" cy="576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F7B6584-77FC-41ED-A8DF-328C4E920C66}"/>
              </a:ext>
            </a:extLst>
          </p:cNvPr>
          <p:cNvPicPr/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9"/>
          <a:stretch/>
        </p:blipFill>
        <p:spPr bwMode="auto">
          <a:xfrm>
            <a:off x="558800" y="-42332"/>
            <a:ext cx="11048999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565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rgbClr val="6FA93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2DE1C7-804D-438C-93B1-FE4D1DFB8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96" y="402656"/>
            <a:ext cx="107945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7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kar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8D23EF-8183-4F2B-972B-0602A73A6307}"/>
              </a:ext>
            </a:extLst>
          </p:cNvPr>
          <p:cNvPicPr/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9"/>
          <a:stretch/>
        </p:blipFill>
        <p:spPr bwMode="auto">
          <a:xfrm>
            <a:off x="558800" y="-42332"/>
            <a:ext cx="11048999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9E3646C-1F67-4FBD-81E2-16E3A842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458260"/>
            <a:ext cx="6817077" cy="72180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560B76A-C665-4A95-AA71-2CABB08AC5D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275644"/>
            <a:ext cx="5150555" cy="4915625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AT" sz="1800" b="1" kern="1200" baseline="0" noProof="0" dirty="0" smtClean="0">
                <a:solidFill>
                  <a:srgbClr val="6FA9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42862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rgbClr val="6FA931"/>
                </a:solidFill>
                <a:latin typeface="Calibri" panose="020F0502020204030204" pitchFamily="34" charset="0"/>
              </a:defRPr>
            </a:lvl2pPr>
            <a:lvl3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 sz="1400" b="0" baseline="0">
                <a:solidFill>
                  <a:schemeClr val="bg2">
                    <a:lumMod val="50000"/>
                  </a:schemeClr>
                </a:solidFill>
              </a:defRPr>
            </a:lvl4pPr>
            <a:lvl5pPr marL="269875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Textmasterformat bearbeiten</a:t>
            </a:r>
          </a:p>
          <a:p>
            <a:pPr marL="42862" marR="0" lvl="1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Zweite Ebene</a:t>
            </a:r>
          </a:p>
          <a:p>
            <a:pPr marL="269875" marR="0" lvl="2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269875" marR="0" lvl="3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69875" marR="0" lvl="4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  <a:p>
            <a:pPr lvl="3"/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213C490-A8FD-48C4-9914-00D6DEC51B97}"/>
              </a:ext>
            </a:extLst>
          </p:cNvPr>
          <p:cNvSpPr/>
          <p:nvPr userDrawn="1"/>
        </p:nvSpPr>
        <p:spPr>
          <a:xfrm>
            <a:off x="6191956" y="1213931"/>
            <a:ext cx="5130995" cy="4977338"/>
          </a:xfrm>
          <a:prstGeom prst="roundRect">
            <a:avLst>
              <a:gd name="adj" fmla="val 3460"/>
            </a:avLst>
          </a:prstGeom>
          <a:solidFill>
            <a:srgbClr val="E9F5DB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C256D56-EA17-4B5F-A14A-C3AEF182AB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96" y="458260"/>
            <a:ext cx="1079455" cy="576000"/>
          </a:xfrm>
          <a:prstGeom prst="rect">
            <a:avLst/>
          </a:prstGeom>
        </p:spPr>
      </p:pic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E1331E05-B2DA-4F50-9E4E-C3D5AD1F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9362" y="6416995"/>
            <a:ext cx="540000" cy="260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C2-9B54-49A2-AA3D-86AD4D0B199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2145997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kar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DEC573-A2BB-40E9-900E-F7D3FCA7E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dirty="0"/>
              <a:t>N.N, Denken lernen, Probleme lösen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716A8A9-9F29-42E6-8B49-A338B1C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6"/>
            <a:ext cx="5073145" cy="924900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413492A-4CC8-4B82-90C8-B3FEA96595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392468"/>
            <a:ext cx="5073650" cy="157838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F642F13F-6C11-424C-B771-84D95C8EA8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94438" y="1392468"/>
            <a:ext cx="5029200" cy="4967057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8D1B61-A820-4694-8671-B8C2F7021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1100" y="395288"/>
            <a:ext cx="5062538" cy="894738"/>
          </a:xfrm>
        </p:spPr>
        <p:txBody>
          <a:bodyPr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0" kern="1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39A84652-782F-4977-9DBF-C0A09F65CC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3106738"/>
            <a:ext cx="5073650" cy="854397"/>
          </a:xfrm>
        </p:spPr>
        <p:txBody>
          <a:bodyPr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0" kern="1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9A72253F-7312-4A4F-A77E-FF96C29D99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4056063"/>
            <a:ext cx="5073650" cy="23034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C0010689-3DCE-4520-A85D-D5B5331EB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0776" y="6416995"/>
            <a:ext cx="540000" cy="260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C2-9B54-49A2-AA3D-86AD4D0B199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213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38351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creativecommons.org/licenses/by-sa/4.0/" TargetMode="Externa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jpeg"/><Relationship Id="rId28" Type="http://schemas.openxmlformats.org/officeDocument/2006/relationships/image" Target="../media/image10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 descr="Creative Commons Lizenzvertrag">
            <a:hlinkClick r:id="rId18"/>
          </p:cNvPr>
          <p:cNvPicPr/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51" y="6453115"/>
            <a:ext cx="54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3F5DDAA-D0ED-4347-88BA-104F63082CA2}"/>
              </a:ext>
            </a:extLst>
          </p:cNvPr>
          <p:cNvPicPr/>
          <p:nvPr userDrawn="1"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9"/>
          <a:stretch/>
        </p:blipFill>
        <p:spPr bwMode="auto">
          <a:xfrm>
            <a:off x="558800" y="-42332"/>
            <a:ext cx="11048999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8792C7-EFAE-4D24-91E0-C5D8EB23D73D}"/>
              </a:ext>
            </a:extLst>
          </p:cNvPr>
          <p:cNvGrpSpPr/>
          <p:nvPr userDrawn="1"/>
        </p:nvGrpSpPr>
        <p:grpSpPr>
          <a:xfrm>
            <a:off x="888210" y="6383833"/>
            <a:ext cx="5869232" cy="288000"/>
            <a:chOff x="453588" y="9405762"/>
            <a:chExt cx="5869232" cy="288000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5CB26225-BA75-4241-B2D2-D45AAF0CA80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453588" y="9466670"/>
              <a:ext cx="5869232" cy="217826"/>
              <a:chOff x="-1032536" y="6306453"/>
              <a:chExt cx="8249924" cy="373678"/>
            </a:xfrm>
          </p:grpSpPr>
          <p:pic>
            <p:nvPicPr>
              <p:cNvPr id="28" name="Picture 2" descr="Bildergebnis für PH Wien">
                <a:extLst>
                  <a:ext uri="{FF2B5EF4-FFF2-40B4-BE49-F238E27FC236}">
                    <a16:creationId xmlns:a16="http://schemas.microsoft.com/office/drawing/2014/main" id="{62E2C3A7-46F0-4453-BB3E-9855F88CAB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1296" y="6433607"/>
                <a:ext cx="236108" cy="245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Bildergebnis für PH Wien">
                <a:extLst>
                  <a:ext uri="{FF2B5EF4-FFF2-40B4-BE49-F238E27FC236}">
                    <a16:creationId xmlns:a16="http://schemas.microsoft.com/office/drawing/2014/main" id="{BC483DCF-8CA5-4953-B6E7-4ACFB62A279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3807" y="6435118"/>
                <a:ext cx="245013" cy="245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" descr="Bildergebnis für PH NÖ">
                <a:extLst>
                  <a:ext uri="{FF2B5EF4-FFF2-40B4-BE49-F238E27FC236}">
                    <a16:creationId xmlns:a16="http://schemas.microsoft.com/office/drawing/2014/main" id="{8DE171EF-354D-4978-880F-B837A5AE967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6011" y="6434971"/>
                <a:ext cx="466690" cy="245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Grafik 30" descr="Ein Bild, das Objekt, Uhr enthält.&#10;&#10;Mit hoher Zuverlässigkeit generierte Beschreibung">
                <a:extLst>
                  <a:ext uri="{FF2B5EF4-FFF2-40B4-BE49-F238E27FC236}">
                    <a16:creationId xmlns:a16="http://schemas.microsoft.com/office/drawing/2014/main" id="{17BDF551-EFCD-4E57-852F-3669177572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2072" y="6433607"/>
                <a:ext cx="1295316" cy="156591"/>
              </a:xfrm>
              <a:prstGeom prst="rect">
                <a:avLst/>
              </a:prstGeom>
            </p:spPr>
          </p:pic>
          <p:pic>
            <p:nvPicPr>
              <p:cNvPr id="32" name="Picture 2" descr="cropped-phelsqu.png">
                <a:extLst>
                  <a:ext uri="{FF2B5EF4-FFF2-40B4-BE49-F238E27FC236}">
                    <a16:creationId xmlns:a16="http://schemas.microsoft.com/office/drawing/2014/main" id="{10A4A338-86EE-454C-A289-9F03BA10C9C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4984" y="6392457"/>
                <a:ext cx="955544" cy="238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C1CF5FDE-F04D-49AB-838E-CD6C215D74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1032536" y="6306453"/>
                <a:ext cx="1637451" cy="373530"/>
              </a:xfrm>
              <a:prstGeom prst="rect">
                <a:avLst/>
              </a:prstGeom>
            </p:spPr>
          </p:pic>
        </p:grp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0808310A-8E44-4C5D-B90C-4EC0303EF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099" y="9503300"/>
              <a:ext cx="870657" cy="184684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6A91FDF4-D7C3-425F-94FC-4AE464752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1613072" y="9405762"/>
              <a:ext cx="396542" cy="288000"/>
            </a:xfrm>
            <a:prstGeom prst="rect">
              <a:avLst/>
            </a:prstGeom>
          </p:spPr>
        </p:pic>
      </p:grpSp>
      <p:sp>
        <p:nvSpPr>
          <p:cNvPr id="18" name="Fußzeilenplatzhalter 6">
            <a:extLst>
              <a:ext uri="{FF2B5EF4-FFF2-40B4-BE49-F238E27FC236}">
                <a16:creationId xmlns:a16="http://schemas.microsoft.com/office/drawing/2014/main" id="{0AB1E611-D9A7-4159-95A8-100084DC28BE}"/>
              </a:ext>
            </a:extLst>
          </p:cNvPr>
          <p:cNvSpPr txBox="1">
            <a:spLocks/>
          </p:cNvSpPr>
          <p:nvPr userDrawn="1"/>
        </p:nvSpPr>
        <p:spPr>
          <a:xfrm>
            <a:off x="9316239" y="6433608"/>
            <a:ext cx="1418436" cy="24341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DLPL | ZLI PH Wien</a:t>
            </a:r>
          </a:p>
        </p:txBody>
      </p:sp>
    </p:spTree>
    <p:extLst>
      <p:ext uri="{BB962C8B-B14F-4D97-AF65-F5344CB8AC3E}">
        <p14:creationId xmlns:p14="http://schemas.microsoft.com/office/powerpoint/2010/main" val="14993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78" r:id="rId7"/>
    <p:sldLayoutId id="2147483679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80" r:id="rId16"/>
  </p:sldLayoutIdLst>
  <p:hf sldNum="0"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FA93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6FA931"/>
          </a:solidFill>
          <a:latin typeface="+mn-lt"/>
          <a:ea typeface="+mn-ea"/>
          <a:cs typeface="+mn-cs"/>
        </a:defRPr>
      </a:lvl1pPr>
      <a:lvl2pPr marL="42862" indent="0" algn="l" defTabSz="91442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600" kern="1200">
          <a:solidFill>
            <a:srgbClr val="6FA931"/>
          </a:solidFill>
          <a:latin typeface="+mn-lt"/>
          <a:ea typeface="+mn-ea"/>
          <a:cs typeface="+mn-cs"/>
        </a:defRPr>
      </a:lvl2pPr>
      <a:lvl3pPr marL="269875" indent="-228600" algn="l" defTabSz="91442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269875" indent="-228600" algn="l" defTabSz="914423" rtl="0" eaLnBrk="1" latinLnBrk="0" hangingPunct="1">
        <a:lnSpc>
          <a:spcPct val="90000"/>
        </a:lnSpc>
        <a:spcBef>
          <a:spcPts val="500"/>
        </a:spcBef>
        <a:buFont typeface="Webdings" panose="05030102010509060703" pitchFamily="18" charset="2"/>
        <a:buChar char="c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69875" indent="0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6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eis.eeducation.at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adlet.com/EduTeam/Biene" TargetMode="External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s://zli.phwien.ac.at/" TargetMode="External"/><Relationship Id="rId9" Type="http://schemas.openxmlformats.org/officeDocument/2006/relationships/hyperlink" Target="https://pixabay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sv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3.svg"/><Relationship Id="rId7" Type="http://schemas.openxmlformats.org/officeDocument/2006/relationships/image" Target="../media/image3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7.jpe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23.svg"/><Relationship Id="rId4" Type="http://schemas.openxmlformats.org/officeDocument/2006/relationships/image" Target="../media/image3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3.sv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-1302380" y="609767"/>
            <a:ext cx="5275764" cy="6254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Denken lernen – Probleme lösen (DLPL) </a:t>
            </a:r>
            <a:endParaRPr lang="de-AT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587148" y="5693627"/>
            <a:ext cx="5702482" cy="548640"/>
          </a:xfrm>
          <a:prstGeom prst="rect">
            <a:avLst/>
          </a:prstGeom>
          <a:solidFill>
            <a:srgbClr val="48B7CA">
              <a:alpha val="50000"/>
            </a:srgbClr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36000"/>
            <a:r>
              <a:rPr lang="de-AT" sz="800" dirty="0"/>
              <a:t>Das Lernmaterial </a:t>
            </a:r>
            <a:r>
              <a:rPr lang="de-AT" sz="800" i="1" dirty="0"/>
              <a:t>Blütenbestäubung – die fleißige Biene </a:t>
            </a:r>
            <a:r>
              <a:rPr lang="de-AT" sz="800" dirty="0"/>
              <a:t>wurde im Rahmen des </a:t>
            </a:r>
            <a:r>
              <a:rPr lang="de-AT" sz="800" dirty="0">
                <a:hlinkClick r:id="rId3"/>
              </a:rPr>
              <a:t>DLPL-Projekts</a:t>
            </a:r>
            <a:r>
              <a:rPr lang="de-AT" sz="800" dirty="0"/>
              <a:t> 2017 vom </a:t>
            </a:r>
            <a:r>
              <a:rPr lang="de-AT" sz="800" dirty="0">
                <a:hlinkClick r:id="rId4"/>
              </a:rPr>
              <a:t>ZLI der PH Wien</a:t>
            </a:r>
            <a:r>
              <a:rPr lang="de-AT" sz="800" dirty="0"/>
              <a:t> erstellt und steht unter einer </a:t>
            </a:r>
            <a:r>
              <a:rPr lang="de-AT" sz="800" dirty="0">
                <a:hlinkClick r:id="rId5"/>
              </a:rPr>
              <a:t>Creative Commons-Namensnennung-Weitergabe unter gleichen Bedingungen-International-4.0-Lizenz</a:t>
            </a:r>
            <a:r>
              <a:rPr lang="de-AT" sz="800" dirty="0"/>
              <a:t> kostenlos zur Verfügung.</a:t>
            </a:r>
          </a:p>
        </p:txBody>
      </p:sp>
      <p:sp>
        <p:nvSpPr>
          <p:cNvPr id="3" name="Rechteck 2"/>
          <p:cNvSpPr/>
          <p:nvPr/>
        </p:nvSpPr>
        <p:spPr>
          <a:xfrm>
            <a:off x="4790046" y="5168740"/>
            <a:ext cx="3530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hlinkClick r:id="rId6"/>
              </a:rPr>
              <a:t>https://padlet.com/EduTeam/Biene</a:t>
            </a:r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6250" y="5820309"/>
            <a:ext cx="838200" cy="295275"/>
          </a:xfrm>
          <a:prstGeom prst="rect">
            <a:avLst/>
          </a:prstGeom>
          <a:solidFill>
            <a:srgbClr val="48B7CA">
              <a:alpha val="50000"/>
            </a:srgbClr>
          </a:solidFill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2729834" y="1061342"/>
            <a:ext cx="7119257" cy="143936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700" dirty="0">
                <a:solidFill>
                  <a:schemeClr val="bg2">
                    <a:lumMod val="50000"/>
                  </a:schemeClr>
                </a:solidFill>
              </a:rPr>
              <a:t>Blütenbestäubung – die fleißige Biene</a:t>
            </a:r>
          </a:p>
          <a:p>
            <a:pPr marL="0" indent="0" algn="ctr">
              <a:buNone/>
            </a:pPr>
            <a:r>
              <a:rPr lang="de-AT" sz="2700" dirty="0">
                <a:solidFill>
                  <a:schemeClr val="bg2">
                    <a:lumMod val="50000"/>
                  </a:schemeClr>
                </a:solidFill>
              </a:rPr>
              <a:t>WeDo 2.0 - Lernkarten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1" r="468" b="24751"/>
          <a:stretch/>
        </p:blipFill>
        <p:spPr>
          <a:xfrm>
            <a:off x="3587148" y="2406836"/>
            <a:ext cx="5175553" cy="2330891"/>
          </a:xfrm>
          <a:prstGeom prst="rect">
            <a:avLst/>
          </a:prstGeom>
        </p:spPr>
      </p:pic>
      <p:sp>
        <p:nvSpPr>
          <p:cNvPr id="10" name="Textfeld 7">
            <a:extLst>
              <a:ext uri="{FF2B5EF4-FFF2-40B4-BE49-F238E27FC236}">
                <a16:creationId xmlns:a16="http://schemas.microsoft.com/office/drawing/2014/main" id="{A6876E31-85E3-498F-87DB-50CFDAA16D92}"/>
              </a:ext>
            </a:extLst>
          </p:cNvPr>
          <p:cNvSpPr txBox="1"/>
          <p:nvPr/>
        </p:nvSpPr>
        <p:spPr>
          <a:xfrm>
            <a:off x="8038801" y="4727435"/>
            <a:ext cx="723900" cy="285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de-AT" sz="800" u="sng" kern="1200">
                <a:solidFill>
                  <a:srgbClr val="0458A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pixabay.com</a:t>
            </a:r>
            <a:endParaRPr lang="de-DE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9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 1a 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Die Biene sucht Blüten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825500" y="1282491"/>
            <a:ext cx="4601971" cy="4915625"/>
          </a:xfrm>
        </p:spPr>
        <p:txBody>
          <a:bodyPr>
            <a:normAutofit/>
          </a:bodyPr>
          <a:lstStyle/>
          <a:p>
            <a:pPr lvl="1"/>
            <a:r>
              <a:rPr lang="de-AT" sz="1600" dirty="0"/>
              <a:t>Das braucht ihr:</a:t>
            </a:r>
          </a:p>
          <a:p>
            <a:pPr lvl="2">
              <a:lnSpc>
                <a:spcPct val="110000"/>
              </a:lnSpc>
            </a:pPr>
            <a:r>
              <a:rPr lang="de-AT" sz="1400" b="1" dirty="0"/>
              <a:t>WeDo 2.0 Baukasten </a:t>
            </a:r>
          </a:p>
          <a:p>
            <a:pPr lvl="2">
              <a:lnSpc>
                <a:spcPct val="110000"/>
              </a:lnSpc>
            </a:pPr>
            <a:r>
              <a:rPr lang="de-AT" sz="1400" b="1" dirty="0"/>
              <a:t>iPad</a:t>
            </a:r>
          </a:p>
          <a:p>
            <a:pPr lvl="2">
              <a:lnSpc>
                <a:spcPct val="110000"/>
              </a:lnSpc>
            </a:pPr>
            <a:r>
              <a:rPr lang="de-AT" sz="1400" b="1" dirty="0"/>
              <a:t>Blumenwiese - Plakat</a:t>
            </a:r>
          </a:p>
          <a:p>
            <a:pPr lvl="3">
              <a:buSzPct val="100000"/>
              <a:buFont typeface="Wingdings" panose="05000000000000000000" pitchFamily="2" charset="2"/>
              <a:buChar char="ü"/>
            </a:pPr>
            <a:r>
              <a:rPr lang="de-AT" sz="1400" dirty="0"/>
              <a:t>Oder wollt ihr die Blumenwiese selbst zeichnen?</a:t>
            </a:r>
            <a:endParaRPr lang="de-AT" sz="100" dirty="0"/>
          </a:p>
          <a:p>
            <a:pPr lvl="1"/>
            <a:r>
              <a:rPr lang="de-AT" sz="1600" dirty="0"/>
              <a:t>Erforscht und entwickelt</a:t>
            </a:r>
          </a:p>
          <a:p>
            <a:pPr lvl="2">
              <a:buFont typeface="Webdings" panose="05030102010509060703" pitchFamily="18" charset="2"/>
              <a:buChar char="c"/>
            </a:pPr>
            <a:r>
              <a:rPr lang="de-AT" sz="1400" dirty="0"/>
              <a:t>Öffnet die </a:t>
            </a:r>
            <a:r>
              <a:rPr lang="de-AT" sz="1400" b="1" dirty="0"/>
              <a:t>WeDo 2.0 App </a:t>
            </a:r>
            <a:r>
              <a:rPr lang="de-AT" sz="1400" dirty="0"/>
              <a:t>am </a:t>
            </a:r>
            <a:r>
              <a:rPr lang="de-AT" sz="1400" b="1" dirty="0"/>
              <a:t>iPad.</a:t>
            </a:r>
          </a:p>
          <a:p>
            <a:pPr lvl="2">
              <a:buFont typeface="Webdings" panose="05030102010509060703" pitchFamily="18" charset="2"/>
              <a:buChar char="c"/>
            </a:pPr>
            <a:r>
              <a:rPr lang="de-AT" sz="1400" dirty="0"/>
              <a:t>Öffnet den </a:t>
            </a:r>
            <a:r>
              <a:rPr lang="de-AT" sz="1400" b="1" dirty="0"/>
              <a:t>Kurs 5 – Blütenbestäubung.</a:t>
            </a:r>
          </a:p>
          <a:p>
            <a:pPr lvl="2">
              <a:buFont typeface="Webdings" panose="05030102010509060703" pitchFamily="18" charset="2"/>
              <a:buChar char="c"/>
            </a:pPr>
            <a:r>
              <a:rPr lang="de-AT" sz="1400" b="1" dirty="0"/>
              <a:t>Baut</a:t>
            </a:r>
            <a:r>
              <a:rPr lang="de-AT" sz="1400" dirty="0"/>
              <a:t> das Modell mit der Biene.</a:t>
            </a:r>
          </a:p>
          <a:p>
            <a:pPr lvl="2">
              <a:buFont typeface="Webdings" panose="05030102010509060703" pitchFamily="18" charset="2"/>
              <a:buChar char="c"/>
            </a:pPr>
            <a:r>
              <a:rPr lang="de-AT" sz="1400" b="1" dirty="0"/>
              <a:t>Programmiert</a:t>
            </a:r>
            <a:r>
              <a:rPr lang="de-AT" sz="1400" dirty="0"/>
              <a:t> die Befehle für den Bienenflug.</a:t>
            </a:r>
          </a:p>
          <a:p>
            <a:pPr lvl="2">
              <a:buFont typeface="Webdings" panose="05030102010509060703" pitchFamily="18" charset="2"/>
              <a:buChar char="c"/>
            </a:pPr>
            <a:r>
              <a:rPr lang="de-AT" sz="1400" b="1" dirty="0"/>
              <a:t>Verbindet</a:t>
            </a:r>
            <a:r>
              <a:rPr lang="de-AT" sz="1400" dirty="0"/>
              <a:t> das Programm mit dem </a:t>
            </a:r>
            <a:r>
              <a:rPr lang="de-AT" sz="1400" b="1" dirty="0"/>
              <a:t>Smarthub.</a:t>
            </a:r>
          </a:p>
          <a:p>
            <a:pPr lvl="1"/>
            <a:r>
              <a:rPr lang="de-AT" sz="1600" dirty="0"/>
              <a:t>Fliegt die Biene über die Blüte?</a:t>
            </a:r>
          </a:p>
          <a:p>
            <a:pPr lvl="3">
              <a:lnSpc>
                <a:spcPct val="11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sz="1400" dirty="0"/>
              <a:t>Stellt die fertigen Lego-Modelle auf eure </a:t>
            </a:r>
            <a:r>
              <a:rPr lang="de-AT" sz="1400" b="1" dirty="0"/>
              <a:t>Blumenwiese</a:t>
            </a:r>
            <a:r>
              <a:rPr lang="de-AT" sz="1400" dirty="0"/>
              <a:t> und testet den Bienenflug.</a:t>
            </a:r>
          </a:p>
          <a:p>
            <a:pPr lvl="1"/>
            <a:endParaRPr lang="de-AT" dirty="0"/>
          </a:p>
        </p:txBody>
      </p:sp>
      <p:pic>
        <p:nvPicPr>
          <p:cNvPr id="36" name="Grafik 35" descr="Mann und Frau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016" r="15884" b="64900"/>
          <a:stretch/>
        </p:blipFill>
        <p:spPr bwMode="auto">
          <a:xfrm>
            <a:off x="8364560" y="800311"/>
            <a:ext cx="283369" cy="13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558F17F-CCAF-44E4-A282-C90A759F0BC5}"/>
              </a:ext>
            </a:extLst>
          </p:cNvPr>
          <p:cNvSpPr/>
          <p:nvPr/>
        </p:nvSpPr>
        <p:spPr>
          <a:xfrm>
            <a:off x="10093600" y="3486314"/>
            <a:ext cx="985328" cy="25902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50" dirty="0"/>
              <a:t>Smarthub</a:t>
            </a:r>
          </a:p>
        </p:txBody>
      </p:sp>
      <p:pic>
        <p:nvPicPr>
          <p:cNvPr id="22" name="Picture 2" descr="https://le-www-live-s.legocdn.com/images/423923/live/sc/Products/45301/45301_Prod_02/e4b6f801b98110fc6fd17596a2cc25b7/05ce4f6d-7040-4aa8-8e5c-a56200c62d71/original/05ce4f6d-7040-4aa8-8e5c-a56200c62d71.jpg?output-format=jpg&amp;fit=inside|855:640&amp;composite-to=*,*|https://le-www-live-s.legocdn.com/sc/static/bg-max.jpg?resize=855:640">
            <a:extLst>
              <a:ext uri="{FF2B5EF4-FFF2-40B4-BE49-F238E27FC236}">
                <a16:creationId xmlns:a16="http://schemas.microsoft.com/office/drawing/2014/main" id="{88C3D567-AFB3-47DC-935E-6429AB49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600" y="4512071"/>
            <a:ext cx="918656" cy="68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 descr="Nach rechts zeigender Finger, Handrücken">
            <a:extLst>
              <a:ext uri="{FF2B5EF4-FFF2-40B4-BE49-F238E27FC236}">
                <a16:creationId xmlns:a16="http://schemas.microsoft.com/office/drawing/2014/main" id="{431721B1-EF76-4C17-B010-120A1065F9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0341982" y="3870872"/>
            <a:ext cx="569546" cy="569546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1C775D3E-97CE-4736-8703-BD245F08EB63}"/>
              </a:ext>
            </a:extLst>
          </p:cNvPr>
          <p:cNvSpPr/>
          <p:nvPr/>
        </p:nvSpPr>
        <p:spPr>
          <a:xfrm>
            <a:off x="6463246" y="3486305"/>
            <a:ext cx="3026395" cy="25399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50" dirty="0"/>
              <a:t>Befehle</a:t>
            </a:r>
          </a:p>
        </p:txBody>
      </p:sp>
      <p:sp>
        <p:nvSpPr>
          <p:cNvPr id="24" name="Smiley 23">
            <a:extLst>
              <a:ext uri="{FF2B5EF4-FFF2-40B4-BE49-F238E27FC236}">
                <a16:creationId xmlns:a16="http://schemas.microsoft.com/office/drawing/2014/main" id="{5772BA41-7104-47B8-9B12-98A269138675}"/>
              </a:ext>
            </a:extLst>
          </p:cNvPr>
          <p:cNvSpPr/>
          <p:nvPr/>
        </p:nvSpPr>
        <p:spPr>
          <a:xfrm>
            <a:off x="7616233" y="800311"/>
            <a:ext cx="137299" cy="135000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rgbClr val="6FA931"/>
              </a:solidFill>
              <a:latin typeface="Corbel" panose="020B0503020204020204"/>
            </a:endParaRPr>
          </a:p>
        </p:txBody>
      </p:sp>
      <p:sp>
        <p:nvSpPr>
          <p:cNvPr id="28" name="Smiley 27">
            <a:extLst>
              <a:ext uri="{FF2B5EF4-FFF2-40B4-BE49-F238E27FC236}">
                <a16:creationId xmlns:a16="http://schemas.microsoft.com/office/drawing/2014/main" id="{BE53F1AE-D225-4557-9736-A691C397BF05}"/>
              </a:ext>
            </a:extLst>
          </p:cNvPr>
          <p:cNvSpPr/>
          <p:nvPr/>
        </p:nvSpPr>
        <p:spPr>
          <a:xfrm>
            <a:off x="8062054" y="800511"/>
            <a:ext cx="141552" cy="134807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29" name="Smiley 28">
            <a:extLst>
              <a:ext uri="{FF2B5EF4-FFF2-40B4-BE49-F238E27FC236}">
                <a16:creationId xmlns:a16="http://schemas.microsoft.com/office/drawing/2014/main" id="{07623CA7-2A82-46D2-9F36-704B1B3E11EB}"/>
              </a:ext>
            </a:extLst>
          </p:cNvPr>
          <p:cNvSpPr/>
          <p:nvPr/>
        </p:nvSpPr>
        <p:spPr>
          <a:xfrm>
            <a:off x="7839146" y="800511"/>
            <a:ext cx="137299" cy="134807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rgbClr val="000000"/>
              </a:solidFill>
              <a:latin typeface="Corbel" panose="020B0503020204020204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246" y="3887004"/>
            <a:ext cx="3026395" cy="9412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246" y="1508091"/>
            <a:ext cx="2091024" cy="150815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72" y="1462151"/>
            <a:ext cx="1970656" cy="185911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5691" y="5027269"/>
            <a:ext cx="1915146" cy="100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7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 1b 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Die Biene sucht Blüten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825500" y="1318585"/>
            <a:ext cx="5250448" cy="4915625"/>
          </a:xfrm>
        </p:spPr>
        <p:txBody>
          <a:bodyPr>
            <a:normAutofit/>
          </a:bodyPr>
          <a:lstStyle/>
          <a:p>
            <a:pPr lvl="1"/>
            <a:r>
              <a:rPr lang="de-AT" sz="1600" dirty="0"/>
              <a:t>Das braucht ihr:</a:t>
            </a:r>
          </a:p>
          <a:p>
            <a:pPr lvl="2">
              <a:lnSpc>
                <a:spcPct val="110000"/>
              </a:lnSpc>
            </a:pPr>
            <a:r>
              <a:rPr lang="de-AT" sz="1400" b="1" dirty="0"/>
              <a:t>Das gebaute Lego-Modell zum Bienenflug</a:t>
            </a:r>
          </a:p>
          <a:p>
            <a:pPr lvl="2">
              <a:lnSpc>
                <a:spcPct val="110000"/>
              </a:lnSpc>
            </a:pPr>
            <a:r>
              <a:rPr lang="de-AT" sz="1400" b="1" dirty="0"/>
              <a:t>iPad</a:t>
            </a:r>
          </a:p>
          <a:p>
            <a:pPr lvl="2">
              <a:lnSpc>
                <a:spcPct val="110000"/>
              </a:lnSpc>
            </a:pPr>
            <a:r>
              <a:rPr lang="de-AT" sz="1400" b="1" dirty="0"/>
              <a:t>Blumenwiese - Plakat</a:t>
            </a:r>
          </a:p>
          <a:p>
            <a:pPr lvl="3">
              <a:buSzPct val="100000"/>
              <a:buFont typeface="Wingdings" panose="05000000000000000000" pitchFamily="2" charset="2"/>
              <a:buChar char="ü"/>
            </a:pPr>
            <a:r>
              <a:rPr lang="de-AT" sz="1400" dirty="0"/>
              <a:t>Eventuell eure selbst gezeichnete Blumenwiese</a:t>
            </a:r>
            <a:endParaRPr lang="de-AT" dirty="0"/>
          </a:p>
          <a:p>
            <a:pPr lvl="1"/>
            <a:endParaRPr lang="de-AT" dirty="0"/>
          </a:p>
          <a:p>
            <a:pPr lvl="1"/>
            <a:r>
              <a:rPr lang="de-AT" sz="1600" dirty="0"/>
              <a:t>Zeigt uns euren Bienenflug!</a:t>
            </a:r>
          </a:p>
          <a:p>
            <a:pPr lvl="3">
              <a:lnSpc>
                <a:spcPct val="11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sz="1400" dirty="0"/>
              <a:t>Stellt die fertigen Lego-Modelle auf eure </a:t>
            </a:r>
            <a:r>
              <a:rPr lang="de-AT" sz="1400" b="1" dirty="0"/>
              <a:t>Blumenwiese</a:t>
            </a:r>
            <a:r>
              <a:rPr lang="de-AT" sz="1400" dirty="0"/>
              <a:t> und probiert den Bienenflug.</a:t>
            </a:r>
          </a:p>
          <a:p>
            <a:pPr lvl="3">
              <a:lnSpc>
                <a:spcPct val="11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sz="1400" dirty="0"/>
              <a:t>Macht </a:t>
            </a:r>
            <a:r>
              <a:rPr lang="de-AT" sz="1400" b="1" dirty="0"/>
              <a:t>Fotos</a:t>
            </a:r>
            <a:r>
              <a:rPr lang="de-AT" sz="1400" dirty="0"/>
              <a:t> mit der </a:t>
            </a:r>
            <a:r>
              <a:rPr lang="de-AT" sz="1400" b="1" dirty="0"/>
              <a:t>Lego WeDo App.</a:t>
            </a:r>
            <a:endParaRPr lang="de-AT" sz="1400" dirty="0"/>
          </a:p>
          <a:p>
            <a:pPr lvl="3">
              <a:lnSpc>
                <a:spcPct val="11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sz="1400" dirty="0"/>
              <a:t>Sicher fällt euch eine </a:t>
            </a:r>
            <a:r>
              <a:rPr lang="de-AT" sz="1400" b="1" dirty="0"/>
              <a:t>Geschichte</a:t>
            </a:r>
            <a:r>
              <a:rPr lang="de-AT" sz="1400" dirty="0"/>
              <a:t> dazu ein!</a:t>
            </a:r>
          </a:p>
          <a:p>
            <a:pPr lvl="3">
              <a:lnSpc>
                <a:spcPct val="11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sz="1400" dirty="0"/>
              <a:t>Schreibt sie auf ein Blatt </a:t>
            </a:r>
            <a:r>
              <a:rPr lang="de-AT" sz="1400" b="1" dirty="0"/>
              <a:t>Papier</a:t>
            </a:r>
            <a:r>
              <a:rPr lang="de-AT" sz="1400" dirty="0"/>
              <a:t> oder in die </a:t>
            </a:r>
            <a:r>
              <a:rPr lang="de-AT" sz="1400" b="1" dirty="0"/>
              <a:t>WeDo App</a:t>
            </a:r>
            <a:r>
              <a:rPr lang="de-AT" sz="1400" dirty="0"/>
              <a:t>.</a:t>
            </a:r>
          </a:p>
          <a:p>
            <a:pPr lvl="3">
              <a:lnSpc>
                <a:spcPct val="11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sz="1400" dirty="0"/>
              <a:t>Stellt eure Geschichten den anderen Kindern vor und </a:t>
            </a:r>
            <a:r>
              <a:rPr lang="de-AT" sz="1400" b="1" dirty="0"/>
              <a:t>tauscht euch aus!</a:t>
            </a:r>
          </a:p>
          <a:p>
            <a:pPr lvl="3">
              <a:lnSpc>
                <a:spcPct val="110000"/>
              </a:lnSpc>
              <a:buSzPct val="100000"/>
              <a:buFont typeface="Webdings" panose="05030102010509060703" pitchFamily="18" charset="2"/>
              <a:buChar char="c"/>
            </a:pPr>
            <a:endParaRPr lang="de-AT" sz="1400" dirty="0"/>
          </a:p>
          <a:p>
            <a:pPr lvl="1"/>
            <a:endParaRPr lang="de-AT" dirty="0"/>
          </a:p>
        </p:txBody>
      </p:sp>
      <p:pic>
        <p:nvPicPr>
          <p:cNvPr id="36" name="Grafik 35" descr="Mann und Frau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016" r="15884" b="64900"/>
          <a:stretch/>
        </p:blipFill>
        <p:spPr bwMode="auto">
          <a:xfrm>
            <a:off x="8364560" y="800311"/>
            <a:ext cx="283369" cy="13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miley 23">
            <a:extLst>
              <a:ext uri="{FF2B5EF4-FFF2-40B4-BE49-F238E27FC236}">
                <a16:creationId xmlns:a16="http://schemas.microsoft.com/office/drawing/2014/main" id="{5772BA41-7104-47B8-9B12-98A269138675}"/>
              </a:ext>
            </a:extLst>
          </p:cNvPr>
          <p:cNvSpPr/>
          <p:nvPr/>
        </p:nvSpPr>
        <p:spPr>
          <a:xfrm>
            <a:off x="7616233" y="800311"/>
            <a:ext cx="137299" cy="135000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rgbClr val="6FA931"/>
              </a:solidFill>
              <a:latin typeface="Corbel" panose="020B0503020204020204"/>
            </a:endParaRPr>
          </a:p>
        </p:txBody>
      </p:sp>
      <p:sp>
        <p:nvSpPr>
          <p:cNvPr id="28" name="Smiley 27">
            <a:extLst>
              <a:ext uri="{FF2B5EF4-FFF2-40B4-BE49-F238E27FC236}">
                <a16:creationId xmlns:a16="http://schemas.microsoft.com/office/drawing/2014/main" id="{BE53F1AE-D225-4557-9736-A691C397BF05}"/>
              </a:ext>
            </a:extLst>
          </p:cNvPr>
          <p:cNvSpPr/>
          <p:nvPr/>
        </p:nvSpPr>
        <p:spPr>
          <a:xfrm>
            <a:off x="8062054" y="800511"/>
            <a:ext cx="141552" cy="134807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29" name="Smiley 28">
            <a:extLst>
              <a:ext uri="{FF2B5EF4-FFF2-40B4-BE49-F238E27FC236}">
                <a16:creationId xmlns:a16="http://schemas.microsoft.com/office/drawing/2014/main" id="{07623CA7-2A82-46D2-9F36-704B1B3E11EB}"/>
              </a:ext>
            </a:extLst>
          </p:cNvPr>
          <p:cNvSpPr/>
          <p:nvPr/>
        </p:nvSpPr>
        <p:spPr>
          <a:xfrm>
            <a:off x="7839146" y="800511"/>
            <a:ext cx="137299" cy="134807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rgbClr val="000000"/>
              </a:solidFill>
              <a:latin typeface="Corbel" panose="020B0503020204020204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78" y="1486214"/>
            <a:ext cx="1718360" cy="162109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511" y="2322531"/>
            <a:ext cx="2552830" cy="13439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76" y="3497802"/>
            <a:ext cx="1217257" cy="150394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66" y="4249776"/>
            <a:ext cx="2063410" cy="164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8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242" y="462972"/>
            <a:ext cx="5112808" cy="721804"/>
          </a:xfrm>
        </p:spPr>
        <p:txBody>
          <a:bodyPr/>
          <a:lstStyle/>
          <a:p>
            <a:r>
              <a:rPr lang="de-A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 2a 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Fleißige Bienen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4241" y="1166919"/>
            <a:ext cx="5015137" cy="4915625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</a:pPr>
            <a:r>
              <a:rPr lang="de-AT" sz="1600" dirty="0"/>
              <a:t>Das braucht ihr:</a:t>
            </a:r>
          </a:p>
          <a:p>
            <a:pPr lvl="2">
              <a:lnSpc>
                <a:spcPct val="110000"/>
              </a:lnSpc>
            </a:pPr>
            <a:r>
              <a:rPr lang="de-AT" sz="1400" b="1" dirty="0"/>
              <a:t>WeDo</a:t>
            </a:r>
            <a:r>
              <a:rPr lang="de-AT" sz="1400" dirty="0"/>
              <a:t> 2.0 </a:t>
            </a:r>
            <a:r>
              <a:rPr lang="de-AT" sz="1400" b="1" dirty="0"/>
              <a:t>Baukasten</a:t>
            </a:r>
            <a:r>
              <a:rPr lang="de-AT" sz="1400" dirty="0"/>
              <a:t> </a:t>
            </a:r>
          </a:p>
          <a:p>
            <a:pPr lvl="2">
              <a:lnSpc>
                <a:spcPct val="110000"/>
              </a:lnSpc>
            </a:pPr>
            <a:r>
              <a:rPr lang="de-AT" sz="1400" b="1" dirty="0"/>
              <a:t>iPad</a:t>
            </a:r>
          </a:p>
          <a:p>
            <a:pPr lvl="2">
              <a:lnSpc>
                <a:spcPct val="110000"/>
              </a:lnSpc>
            </a:pPr>
            <a:r>
              <a:rPr lang="de-AT" sz="1400" b="1" dirty="0"/>
              <a:t>Blumenwiesenplakat</a:t>
            </a:r>
          </a:p>
          <a:p>
            <a:pPr lvl="1">
              <a:lnSpc>
                <a:spcPct val="110000"/>
              </a:lnSpc>
            </a:pPr>
            <a:r>
              <a:rPr lang="de-AT" sz="1600" dirty="0"/>
              <a:t>Experimentiere und gestalte!</a:t>
            </a:r>
          </a:p>
          <a:p>
            <a:pPr lvl="2">
              <a:lnSpc>
                <a:spcPct val="110000"/>
              </a:lnSpc>
              <a:buFont typeface="Webdings" panose="05030102010509060703" pitchFamily="18" charset="2"/>
              <a:buChar char="c"/>
            </a:pPr>
            <a:r>
              <a:rPr lang="de-AT" sz="1400" b="1" dirty="0"/>
              <a:t>Baut </a:t>
            </a:r>
            <a:r>
              <a:rPr lang="de-AT" sz="1400" dirty="0"/>
              <a:t>die</a:t>
            </a:r>
            <a:r>
              <a:rPr lang="de-AT" sz="1400" b="1" dirty="0"/>
              <a:t> </a:t>
            </a:r>
            <a:r>
              <a:rPr lang="de-AT" sz="1400" dirty="0"/>
              <a:t>Blume und die Biene und </a:t>
            </a:r>
            <a:r>
              <a:rPr lang="de-AT" sz="1400" b="1" dirty="0"/>
              <a:t>programmiert</a:t>
            </a:r>
            <a:r>
              <a:rPr lang="de-AT" sz="1400" dirty="0"/>
              <a:t> Quest 1.</a:t>
            </a:r>
          </a:p>
          <a:p>
            <a:pPr lvl="2">
              <a:lnSpc>
                <a:spcPct val="110000"/>
              </a:lnSpc>
              <a:buFont typeface="Webdings" panose="05030102010509060703" pitchFamily="18" charset="2"/>
              <a:buChar char="c"/>
            </a:pPr>
            <a:r>
              <a:rPr lang="de-AT" sz="1400" dirty="0"/>
              <a:t>Welche Blöcke könnt ihr </a:t>
            </a:r>
            <a:r>
              <a:rPr lang="de-AT" sz="1400" b="1" dirty="0"/>
              <a:t>verändern</a:t>
            </a:r>
            <a:r>
              <a:rPr lang="de-AT" sz="1400" dirty="0"/>
              <a:t> während die Biene Blütenstaub sammelt?</a:t>
            </a:r>
          </a:p>
          <a:p>
            <a:pPr lvl="2">
              <a:lnSpc>
                <a:spcPct val="110000"/>
              </a:lnSpc>
              <a:buFont typeface="Webdings" panose="05030102010509060703" pitchFamily="18" charset="2"/>
              <a:buChar char="c"/>
            </a:pPr>
            <a:r>
              <a:rPr lang="de-AT" sz="1400" dirty="0"/>
              <a:t>Welche Befehle könnt ihr </a:t>
            </a:r>
            <a:r>
              <a:rPr lang="de-AT" sz="1400" b="1" dirty="0"/>
              <a:t>hinzufügen</a:t>
            </a:r>
            <a:r>
              <a:rPr lang="de-AT" sz="1400" dirty="0"/>
              <a:t>?</a:t>
            </a:r>
          </a:p>
          <a:p>
            <a:pPr lvl="2">
              <a:lnSpc>
                <a:spcPct val="110000"/>
              </a:lnSpc>
              <a:buFont typeface="Webdings" panose="05030102010509060703" pitchFamily="18" charset="2"/>
              <a:buChar char="c"/>
            </a:pPr>
            <a:r>
              <a:rPr lang="de-AT" sz="1400" dirty="0"/>
              <a:t>Macht davon ein </a:t>
            </a:r>
            <a:r>
              <a:rPr lang="de-AT" sz="1400" b="1" dirty="0"/>
              <a:t>Video</a:t>
            </a:r>
            <a:r>
              <a:rPr lang="de-AT" sz="1400" dirty="0"/>
              <a:t>! Verwendet das Blumenwiesenplakat oder zeichnet eine Blumenwiese.</a:t>
            </a:r>
            <a:endParaRPr lang="de-AT" sz="1400" b="1" dirty="0"/>
          </a:p>
          <a:p>
            <a:pPr lvl="1">
              <a:lnSpc>
                <a:spcPct val="110000"/>
              </a:lnSpc>
            </a:pPr>
            <a:r>
              <a:rPr lang="de-AT" sz="1600" dirty="0"/>
              <a:t>Befehle – was stimmt hier nicht?</a:t>
            </a:r>
          </a:p>
          <a:p>
            <a:pPr lvl="2">
              <a:lnSpc>
                <a:spcPct val="110000"/>
              </a:lnSpc>
              <a:buFont typeface="Webdings" panose="05030102010509060703" pitchFamily="18" charset="2"/>
              <a:buChar char="c"/>
            </a:pPr>
            <a:r>
              <a:rPr lang="de-AT" sz="1400" b="1" dirty="0"/>
              <a:t>Programmiert</a:t>
            </a:r>
            <a:r>
              <a:rPr lang="de-AT" sz="1400" dirty="0"/>
              <a:t> die Befehle von Quest 2.</a:t>
            </a:r>
          </a:p>
          <a:p>
            <a:pPr lvl="2">
              <a:lnSpc>
                <a:spcPct val="110000"/>
              </a:lnSpc>
              <a:buFont typeface="Webdings" panose="05030102010509060703" pitchFamily="18" charset="2"/>
              <a:buChar char="c"/>
            </a:pPr>
            <a:r>
              <a:rPr lang="de-AT" sz="1400" b="1" dirty="0"/>
              <a:t>Löst das Problem</a:t>
            </a:r>
            <a:r>
              <a:rPr lang="de-AT" sz="1400" dirty="0"/>
              <a:t>, damit die Biene wieder fleißig sein kann. </a:t>
            </a:r>
          </a:p>
          <a:p>
            <a:pPr lvl="2">
              <a:lnSpc>
                <a:spcPct val="110000"/>
              </a:lnSpc>
              <a:buFont typeface="Webdings" panose="05030102010509060703" pitchFamily="18" charset="2"/>
              <a:buChar char="c"/>
            </a:pPr>
            <a:r>
              <a:rPr lang="de-AT" sz="1400" dirty="0"/>
              <a:t>Macht ein </a:t>
            </a:r>
            <a:r>
              <a:rPr lang="de-AT" sz="1400" b="1" dirty="0"/>
              <a:t>Foto</a:t>
            </a:r>
            <a:r>
              <a:rPr lang="de-AT" sz="1400" dirty="0"/>
              <a:t> oder ein </a:t>
            </a:r>
            <a:r>
              <a:rPr lang="de-AT" sz="1400" b="1" dirty="0"/>
              <a:t>Video</a:t>
            </a:r>
            <a:r>
              <a:rPr lang="de-AT" sz="1400" dirty="0"/>
              <a:t>! (App)</a:t>
            </a:r>
          </a:p>
          <a:p>
            <a:pPr lvl="2">
              <a:lnSpc>
                <a:spcPct val="110000"/>
              </a:lnSpc>
              <a:buFont typeface="Webdings" panose="05030102010509060703" pitchFamily="18" charset="2"/>
              <a:buChar char="c"/>
            </a:pPr>
            <a:r>
              <a:rPr lang="de-AT" sz="1400" dirty="0"/>
              <a:t>Fertig? Scannt den </a:t>
            </a:r>
            <a:r>
              <a:rPr lang="de-AT" sz="1400" b="1" dirty="0"/>
              <a:t>QR-Code</a:t>
            </a:r>
            <a:r>
              <a:rPr lang="de-AT" sz="1400" dirty="0"/>
              <a:t> und arbeitet an der Pinnwand.</a:t>
            </a:r>
          </a:p>
        </p:txBody>
      </p:sp>
      <p:pic>
        <p:nvPicPr>
          <p:cNvPr id="17" name="Grafik 16" descr="Mann und Frau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016" r="15884" b="64900"/>
          <a:stretch/>
        </p:blipFill>
        <p:spPr bwMode="auto">
          <a:xfrm>
            <a:off x="8408808" y="715874"/>
            <a:ext cx="283369" cy="13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C775D3E-97CE-4736-8703-BD245F08EB63}"/>
              </a:ext>
            </a:extLst>
          </p:cNvPr>
          <p:cNvSpPr/>
          <p:nvPr/>
        </p:nvSpPr>
        <p:spPr>
          <a:xfrm>
            <a:off x="6802503" y="3420549"/>
            <a:ext cx="3945241" cy="29555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50" dirty="0"/>
              <a:t>Befehle – Quest 2 - Was stimmt hier nicht?</a:t>
            </a:r>
          </a:p>
        </p:txBody>
      </p:sp>
      <p:sp>
        <p:nvSpPr>
          <p:cNvPr id="21" name="Smiley 20">
            <a:extLst>
              <a:ext uri="{FF2B5EF4-FFF2-40B4-BE49-F238E27FC236}">
                <a16:creationId xmlns:a16="http://schemas.microsoft.com/office/drawing/2014/main" id="{F8FAA093-8AC3-406B-AA78-447550A488BF}"/>
              </a:ext>
            </a:extLst>
          </p:cNvPr>
          <p:cNvSpPr/>
          <p:nvPr/>
        </p:nvSpPr>
        <p:spPr>
          <a:xfrm>
            <a:off x="7670800" y="715881"/>
            <a:ext cx="140260" cy="134807"/>
          </a:xfrm>
          <a:prstGeom prst="smileyFace">
            <a:avLst/>
          </a:prstGeom>
          <a:solidFill>
            <a:srgbClr val="67A425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rgbClr val="3DB4C7"/>
              </a:solidFill>
              <a:latin typeface="Corbel" panose="020B0503020204020204"/>
            </a:endParaRPr>
          </a:p>
        </p:txBody>
      </p:sp>
      <p:sp>
        <p:nvSpPr>
          <p:cNvPr id="27" name="Smiley 26">
            <a:extLst>
              <a:ext uri="{FF2B5EF4-FFF2-40B4-BE49-F238E27FC236}">
                <a16:creationId xmlns:a16="http://schemas.microsoft.com/office/drawing/2014/main" id="{D0F97377-7C13-43D8-9715-FCAE2D135AE7}"/>
              </a:ext>
            </a:extLst>
          </p:cNvPr>
          <p:cNvSpPr/>
          <p:nvPr/>
        </p:nvSpPr>
        <p:spPr>
          <a:xfrm>
            <a:off x="7891887" y="715877"/>
            <a:ext cx="133903" cy="135194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rgbClr val="67A425"/>
              </a:solidFill>
              <a:latin typeface="Corbel" panose="020B0503020204020204"/>
            </a:endParaRPr>
          </a:p>
        </p:txBody>
      </p:sp>
      <p:sp>
        <p:nvSpPr>
          <p:cNvPr id="22" name="Smiley 21">
            <a:extLst>
              <a:ext uri="{FF2B5EF4-FFF2-40B4-BE49-F238E27FC236}">
                <a16:creationId xmlns:a16="http://schemas.microsoft.com/office/drawing/2014/main" id="{BE53F1AE-D225-4557-9736-A691C397BF05}"/>
              </a:ext>
            </a:extLst>
          </p:cNvPr>
          <p:cNvSpPr/>
          <p:nvPr/>
        </p:nvSpPr>
        <p:spPr>
          <a:xfrm>
            <a:off x="8106271" y="715881"/>
            <a:ext cx="141552" cy="134807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rgbClr val="000000"/>
              </a:solidFill>
              <a:latin typeface="Corbel" panose="020B0503020204020204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058" y="5628177"/>
            <a:ext cx="460717" cy="460717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1C775D3E-97CE-4736-8703-BD245F08EB63}"/>
              </a:ext>
            </a:extLst>
          </p:cNvPr>
          <p:cNvSpPr/>
          <p:nvPr/>
        </p:nvSpPr>
        <p:spPr>
          <a:xfrm>
            <a:off x="6446024" y="1485125"/>
            <a:ext cx="2709149" cy="261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50" dirty="0"/>
              <a:t>Befehle – Quest 1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33" y="1876949"/>
            <a:ext cx="2720940" cy="8462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017" y="5053391"/>
            <a:ext cx="1966949" cy="1035503"/>
          </a:xfrm>
          <a:prstGeom prst="rect">
            <a:avLst/>
          </a:prstGeom>
        </p:spPr>
      </p:pic>
      <p:sp>
        <p:nvSpPr>
          <p:cNvPr id="30" name="Gestreifter Pfeil nach rechts 29"/>
          <p:cNvSpPr/>
          <p:nvPr/>
        </p:nvSpPr>
        <p:spPr>
          <a:xfrm rot="19379629">
            <a:off x="5225220" y="3185382"/>
            <a:ext cx="1463660" cy="536488"/>
          </a:xfrm>
          <a:prstGeom prst="stripedRightArrow">
            <a:avLst>
              <a:gd name="adj1" fmla="val 53054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/>
              <a:t>Verändere!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03" y="3854970"/>
            <a:ext cx="3945241" cy="104132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695" y="1442895"/>
            <a:ext cx="1722481" cy="16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1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 2b 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Fleißige Bienen </a:t>
            </a:r>
            <a:endParaRPr lang="de-DE" sz="24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506154"/>
              </p:ext>
            </p:extLst>
          </p:nvPr>
        </p:nvGraphicFramePr>
        <p:xfrm>
          <a:off x="6013428" y="1180063"/>
          <a:ext cx="5375563" cy="50129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3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931">
                <a:tc gridSpan="2">
                  <a:txBody>
                    <a:bodyPr/>
                    <a:lstStyle/>
                    <a:p>
                      <a:r>
                        <a:rPr lang="de-AT" dirty="0"/>
                        <a:t>Was bedeuten diese Befehle?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951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065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951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210">
                <a:tc>
                  <a:txBody>
                    <a:bodyPr/>
                    <a:lstStyle/>
                    <a:p>
                      <a:endParaRPr lang="de-AT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606"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253">
                <a:tc gridSpan="2"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de-AT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Welche Befehle kennst du sonst noch?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951">
                <a:tc gridSpan="2">
                  <a:txBody>
                    <a:bodyPr/>
                    <a:lstStyle/>
                    <a:p>
                      <a:pPr marL="0" algn="l" defTabSz="914423" rtl="0" eaLnBrk="1" latinLnBrk="0" hangingPunct="1"/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Inhaltsplatzhalter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79" y="3313532"/>
            <a:ext cx="418160" cy="387016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1374356-EC66-48B5-963D-03ECAE98C9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079" y="2131549"/>
            <a:ext cx="418160" cy="38701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79" y="3902425"/>
            <a:ext cx="418160" cy="41506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35" y="1255123"/>
            <a:ext cx="794687" cy="40068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79" y="2696586"/>
            <a:ext cx="418160" cy="41506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79" y="4519371"/>
            <a:ext cx="418160" cy="387016"/>
          </a:xfrm>
          <a:prstGeom prst="rect">
            <a:avLst/>
          </a:prstGeom>
        </p:spPr>
      </p:pic>
      <p:sp>
        <p:nvSpPr>
          <p:cNvPr id="18" name="Inhaltsplatzhalter 2"/>
          <p:cNvSpPr txBox="1">
            <a:spLocks/>
          </p:cNvSpPr>
          <p:nvPr/>
        </p:nvSpPr>
        <p:spPr>
          <a:xfrm>
            <a:off x="825500" y="1228710"/>
            <a:ext cx="5015137" cy="491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70245" marR="0" indent="0" algn="l" defTabSz="87627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 lang="de-AT" sz="1350" b="1" kern="1200" baseline="0" noProof="0" dirty="0" smtClean="0">
                <a:solidFill>
                  <a:srgbClr val="6FA9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266696" indent="0" algn="l" defTabSz="914423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None/>
              <a:defRPr sz="1200" kern="1200" baseline="0">
                <a:solidFill>
                  <a:srgbClr val="6FA93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81001" marR="0" indent="-214308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0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70285" indent="-203592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SzPct val="200000"/>
              <a:buFontTx/>
              <a:buBlip>
                <a:blip r:embed="rId8"/>
              </a:buBlip>
              <a:defRPr sz="1050" b="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70285" indent="-171447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64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693" lvl="2" indent="0">
              <a:lnSpc>
                <a:spcPct val="110000"/>
              </a:lnSpc>
              <a:buNone/>
            </a:pPr>
            <a:r>
              <a:rPr lang="de-AT" sz="1600" dirty="0"/>
              <a:t>Wie heißt dieser Sensor?</a:t>
            </a:r>
          </a:p>
          <a:p>
            <a:pPr marL="266693" lvl="2" indent="0">
              <a:lnSpc>
                <a:spcPct val="110000"/>
              </a:lnSpc>
              <a:buNone/>
            </a:pPr>
            <a:endParaRPr lang="de-AT" sz="1600" dirty="0"/>
          </a:p>
          <a:p>
            <a:pPr marL="266693" lvl="2" indent="0">
              <a:lnSpc>
                <a:spcPct val="110000"/>
              </a:lnSpc>
              <a:buNone/>
            </a:pPr>
            <a:r>
              <a:rPr lang="de-AT" sz="1400" b="1" dirty="0"/>
              <a:t>_________________________________________________</a:t>
            </a:r>
          </a:p>
          <a:p>
            <a:pPr marL="266693" lvl="2" indent="0">
              <a:lnSpc>
                <a:spcPct val="110000"/>
              </a:lnSpc>
              <a:buNone/>
            </a:pPr>
            <a:endParaRPr lang="de-AT" sz="1400" b="1" dirty="0"/>
          </a:p>
          <a:p>
            <a:pPr marL="266693" lvl="2" indent="0">
              <a:lnSpc>
                <a:spcPct val="110000"/>
              </a:lnSpc>
              <a:buNone/>
            </a:pPr>
            <a:r>
              <a:rPr lang="de-AT" sz="1600" dirty="0"/>
              <a:t>Was ist seine Aufgabe?</a:t>
            </a:r>
          </a:p>
          <a:p>
            <a:pPr marL="266693" lvl="2" indent="0">
              <a:lnSpc>
                <a:spcPct val="110000"/>
              </a:lnSpc>
              <a:buNone/>
            </a:pPr>
            <a:endParaRPr lang="de-AT" sz="1600" dirty="0"/>
          </a:p>
          <a:p>
            <a:pPr marL="266693" lvl="2" indent="0">
              <a:lnSpc>
                <a:spcPct val="110000"/>
              </a:lnSpc>
              <a:buNone/>
            </a:pPr>
            <a:r>
              <a:rPr lang="de-AT" sz="1400" b="1" dirty="0"/>
              <a:t>_________________________________________________</a:t>
            </a:r>
          </a:p>
          <a:p>
            <a:pPr marL="266693" lvl="2" indent="0">
              <a:lnSpc>
                <a:spcPct val="110000"/>
              </a:lnSpc>
              <a:buNone/>
            </a:pPr>
            <a:endParaRPr lang="de-AT" sz="1400" b="1" dirty="0"/>
          </a:p>
          <a:p>
            <a:pPr marL="266693" lvl="2" indent="0">
              <a:lnSpc>
                <a:spcPct val="110000"/>
              </a:lnSpc>
              <a:buNone/>
            </a:pPr>
            <a:r>
              <a:rPr lang="de-AT" sz="1400" b="1" dirty="0"/>
              <a:t>_________________________________________________</a:t>
            </a:r>
          </a:p>
          <a:p>
            <a:pPr marL="266693" lvl="2" indent="0">
              <a:lnSpc>
                <a:spcPct val="110000"/>
              </a:lnSpc>
              <a:buNone/>
            </a:pPr>
            <a:endParaRPr lang="de-AT" sz="1600" dirty="0"/>
          </a:p>
          <a:p>
            <a:pPr marL="266693" lvl="2" indent="0">
              <a:lnSpc>
                <a:spcPct val="110000"/>
              </a:lnSpc>
              <a:buNone/>
            </a:pPr>
            <a:r>
              <a:rPr lang="de-AT" sz="1600" dirty="0"/>
              <a:t>Wie habt ihr ihn eingesetzt?</a:t>
            </a:r>
          </a:p>
          <a:p>
            <a:pPr marL="266693" lvl="2" indent="0">
              <a:lnSpc>
                <a:spcPct val="110000"/>
              </a:lnSpc>
              <a:buNone/>
            </a:pPr>
            <a:r>
              <a:rPr lang="de-AT" sz="1400" b="1" dirty="0"/>
              <a:t>_________________________________________________</a:t>
            </a:r>
          </a:p>
          <a:p>
            <a:pPr marL="266693" lvl="2" indent="0">
              <a:lnSpc>
                <a:spcPct val="110000"/>
              </a:lnSpc>
              <a:buNone/>
            </a:pPr>
            <a:endParaRPr lang="de-AT" sz="1400" b="1" dirty="0"/>
          </a:p>
          <a:p>
            <a:pPr marL="266693" lvl="2" indent="0">
              <a:lnSpc>
                <a:spcPct val="110000"/>
              </a:lnSpc>
              <a:buNone/>
            </a:pPr>
            <a:r>
              <a:rPr lang="de-AT" sz="1400" b="1" dirty="0"/>
              <a:t>_________________________________________________</a:t>
            </a:r>
          </a:p>
          <a:p>
            <a:pPr marL="266693" lvl="2" indent="0">
              <a:lnSpc>
                <a:spcPct val="110000"/>
              </a:lnSpc>
              <a:buNone/>
            </a:pPr>
            <a:endParaRPr lang="de-AT" sz="1400" b="1" dirty="0"/>
          </a:p>
          <a:p>
            <a:pPr marL="266693" lvl="2" indent="0">
              <a:lnSpc>
                <a:spcPct val="110000"/>
              </a:lnSpc>
              <a:buNone/>
            </a:pPr>
            <a:r>
              <a:rPr lang="de-AT" sz="1400" b="1" dirty="0"/>
              <a:t>_________________________________________________</a:t>
            </a:r>
            <a:endParaRPr lang="de-AT" sz="1400" dirty="0"/>
          </a:p>
        </p:txBody>
      </p:sp>
      <p:sp>
        <p:nvSpPr>
          <p:cNvPr id="19" name="Smiley 18">
            <a:extLst>
              <a:ext uri="{FF2B5EF4-FFF2-40B4-BE49-F238E27FC236}">
                <a16:creationId xmlns:a16="http://schemas.microsoft.com/office/drawing/2014/main" id="{D0F97377-7C13-43D8-9715-FCAE2D135AE7}"/>
              </a:ext>
            </a:extLst>
          </p:cNvPr>
          <p:cNvSpPr/>
          <p:nvPr/>
        </p:nvSpPr>
        <p:spPr>
          <a:xfrm>
            <a:off x="7729002" y="719765"/>
            <a:ext cx="133903" cy="135194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rgbClr val="67A425"/>
              </a:solidFill>
              <a:latin typeface="Corbel" panose="020B0503020204020204"/>
            </a:endParaRPr>
          </a:p>
        </p:txBody>
      </p:sp>
      <p:sp>
        <p:nvSpPr>
          <p:cNvPr id="20" name="Smiley 19">
            <a:extLst>
              <a:ext uri="{FF2B5EF4-FFF2-40B4-BE49-F238E27FC236}">
                <a16:creationId xmlns:a16="http://schemas.microsoft.com/office/drawing/2014/main" id="{D0F97377-7C13-43D8-9715-FCAE2D135AE7}"/>
              </a:ext>
            </a:extLst>
          </p:cNvPr>
          <p:cNvSpPr/>
          <p:nvPr/>
        </p:nvSpPr>
        <p:spPr>
          <a:xfrm>
            <a:off x="7956526" y="718021"/>
            <a:ext cx="133903" cy="135194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rgbClr val="67A425"/>
              </a:solidFill>
              <a:latin typeface="Corbel" panose="020B0503020204020204"/>
            </a:endParaRPr>
          </a:p>
        </p:txBody>
      </p:sp>
      <p:sp>
        <p:nvSpPr>
          <p:cNvPr id="21" name="Smiley 20">
            <a:extLst>
              <a:ext uri="{FF2B5EF4-FFF2-40B4-BE49-F238E27FC236}">
                <a16:creationId xmlns:a16="http://schemas.microsoft.com/office/drawing/2014/main" id="{BE53F1AE-D225-4557-9736-A691C397BF05}"/>
              </a:ext>
            </a:extLst>
          </p:cNvPr>
          <p:cNvSpPr/>
          <p:nvPr/>
        </p:nvSpPr>
        <p:spPr>
          <a:xfrm>
            <a:off x="8171960" y="720972"/>
            <a:ext cx="141552" cy="134807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rgbClr val="000000"/>
              </a:solidFill>
              <a:latin typeface="Corbel" panose="020B0503020204020204"/>
            </a:endParaRPr>
          </a:p>
        </p:txBody>
      </p:sp>
      <p:pic>
        <p:nvPicPr>
          <p:cNvPr id="22" name="Grafik 21" descr="Mann und Frau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5016" r="15884" b="64900"/>
          <a:stretch/>
        </p:blipFill>
        <p:spPr bwMode="auto">
          <a:xfrm>
            <a:off x="8559526" y="718021"/>
            <a:ext cx="283369" cy="13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359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 3a 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Biene trifft Glühwürmchen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825500" y="1374389"/>
            <a:ext cx="4841010" cy="4915625"/>
          </a:xfrm>
        </p:spPr>
        <p:txBody>
          <a:bodyPr>
            <a:normAutofit/>
          </a:bodyPr>
          <a:lstStyle/>
          <a:p>
            <a:pPr lvl="1"/>
            <a:r>
              <a:rPr lang="de-AT" sz="1600" dirty="0"/>
              <a:t>Das braucht ihr:</a:t>
            </a:r>
          </a:p>
          <a:p>
            <a:pPr lvl="2">
              <a:lnSpc>
                <a:spcPct val="110000"/>
              </a:lnSpc>
            </a:pPr>
            <a:r>
              <a:rPr lang="de-AT" sz="1400" b="1" dirty="0"/>
              <a:t>WeDo</a:t>
            </a:r>
            <a:r>
              <a:rPr lang="de-AT" sz="1400" dirty="0"/>
              <a:t> 2.0 </a:t>
            </a:r>
            <a:r>
              <a:rPr lang="de-AT" sz="1400" b="1" dirty="0"/>
              <a:t>Baukasten</a:t>
            </a:r>
            <a:r>
              <a:rPr lang="de-AT" sz="1400" dirty="0"/>
              <a:t> </a:t>
            </a:r>
          </a:p>
          <a:p>
            <a:pPr lvl="2">
              <a:lnSpc>
                <a:spcPct val="110000"/>
              </a:lnSpc>
            </a:pPr>
            <a:r>
              <a:rPr lang="de-AT" sz="1400" b="1" dirty="0"/>
              <a:t>iPad</a:t>
            </a:r>
          </a:p>
          <a:p>
            <a:pPr lvl="2">
              <a:lnSpc>
                <a:spcPct val="110000"/>
              </a:lnSpc>
            </a:pPr>
            <a:r>
              <a:rPr lang="de-AT" sz="1400" b="1" dirty="0"/>
              <a:t>Blumenwiesenplakat</a:t>
            </a:r>
          </a:p>
          <a:p>
            <a:pPr lvl="1"/>
            <a:endParaRPr lang="de-AT" sz="1600" dirty="0"/>
          </a:p>
          <a:p>
            <a:pPr lvl="1"/>
            <a:r>
              <a:rPr lang="de-AT" sz="1600" dirty="0"/>
              <a:t>Treffen mit anderen Insekten!</a:t>
            </a:r>
          </a:p>
          <a:p>
            <a:pPr lvl="2">
              <a:buFont typeface="Webdings" panose="05030102010509060703" pitchFamily="18" charset="2"/>
              <a:buChar char="c"/>
            </a:pPr>
            <a:r>
              <a:rPr lang="de-AT" sz="1400" b="1" dirty="0"/>
              <a:t>Baut</a:t>
            </a:r>
            <a:r>
              <a:rPr lang="de-AT" sz="1400" dirty="0"/>
              <a:t> das Modell des </a:t>
            </a:r>
            <a:r>
              <a:rPr lang="de-AT" sz="1400" b="1" dirty="0"/>
              <a:t>Glühwürmchens.</a:t>
            </a:r>
          </a:p>
          <a:p>
            <a:pPr lvl="2">
              <a:buFont typeface="Webdings" panose="05030102010509060703" pitchFamily="18" charset="2"/>
              <a:buChar char="c"/>
            </a:pPr>
            <a:r>
              <a:rPr lang="de-AT" sz="1400" b="1" dirty="0"/>
              <a:t>Programmiert</a:t>
            </a:r>
            <a:r>
              <a:rPr lang="de-AT" sz="1400" dirty="0"/>
              <a:t> die Befehle</a:t>
            </a:r>
            <a:r>
              <a:rPr lang="de-AT" sz="1400" b="1" dirty="0"/>
              <a:t>. </a:t>
            </a:r>
          </a:p>
          <a:p>
            <a:pPr lvl="2">
              <a:buFont typeface="Webdings" panose="05030102010509060703" pitchFamily="18" charset="2"/>
              <a:buChar char="c"/>
            </a:pPr>
            <a:r>
              <a:rPr lang="de-AT" sz="1400" b="1" dirty="0"/>
              <a:t>Verbindet</a:t>
            </a:r>
            <a:r>
              <a:rPr lang="de-AT" sz="1400" dirty="0"/>
              <a:t> das Programm mit dem </a:t>
            </a:r>
            <a:r>
              <a:rPr lang="de-AT" sz="1400" b="1" dirty="0"/>
              <a:t>Smarthub.</a:t>
            </a:r>
          </a:p>
          <a:p>
            <a:pPr lvl="2">
              <a:buFont typeface="Webdings" panose="05030102010509060703" pitchFamily="18" charset="2"/>
              <a:buChar char="c"/>
            </a:pPr>
            <a:r>
              <a:rPr lang="de-AT" sz="1400" dirty="0"/>
              <a:t>Stellt euer Modell auf das </a:t>
            </a:r>
            <a:r>
              <a:rPr lang="de-AT" sz="1400" b="1" dirty="0"/>
              <a:t>Blumenwiesenplakat</a:t>
            </a:r>
            <a:r>
              <a:rPr lang="de-AT" sz="1400" dirty="0"/>
              <a:t>, wo vielleicht auch Bienen zur Bestäubung unterwegs sind</a:t>
            </a:r>
            <a:r>
              <a:rPr lang="de-AT" sz="1400" b="1" dirty="0"/>
              <a:t>.</a:t>
            </a:r>
          </a:p>
          <a:p>
            <a:pPr lvl="2">
              <a:buFont typeface="Webdings" panose="05030102010509060703" pitchFamily="18" charset="2"/>
              <a:buChar char="c"/>
            </a:pPr>
            <a:r>
              <a:rPr lang="de-AT" sz="1400" b="1" dirty="0"/>
              <a:t>Testet</a:t>
            </a:r>
            <a:r>
              <a:rPr lang="de-AT" sz="1400" dirty="0"/>
              <a:t> das Glühwürmchen.</a:t>
            </a:r>
          </a:p>
          <a:p>
            <a:pPr lvl="2">
              <a:buFont typeface="Webdings" panose="05030102010509060703" pitchFamily="18" charset="2"/>
              <a:buChar char="c"/>
            </a:pPr>
            <a:r>
              <a:rPr lang="de-AT" sz="1400" dirty="0"/>
              <a:t>Probiert sinnvolle Veränderungen der </a:t>
            </a:r>
            <a:r>
              <a:rPr lang="de-AT" sz="1400" b="1" dirty="0"/>
              <a:t>Programmblöcke.</a:t>
            </a:r>
          </a:p>
          <a:p>
            <a:pPr lvl="1"/>
            <a:r>
              <a:rPr lang="de-AT" dirty="0"/>
              <a:t>	</a:t>
            </a:r>
          </a:p>
        </p:txBody>
      </p:sp>
      <p:pic>
        <p:nvPicPr>
          <p:cNvPr id="8" name="Grafik 7" descr="Mann und Frau">
            <a:extLst>
              <a:ext uri="{FF2B5EF4-FFF2-40B4-BE49-F238E27FC236}">
                <a16:creationId xmlns:a16="http://schemas.microsoft.com/office/drawing/2014/main" id="{700CB5B9-B026-4D05-AD71-B36626055D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016" r="15884" b="64900"/>
          <a:stretch/>
        </p:blipFill>
        <p:spPr bwMode="auto">
          <a:xfrm>
            <a:off x="8358478" y="721342"/>
            <a:ext cx="283369" cy="13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miley 15">
            <a:extLst>
              <a:ext uri="{FF2B5EF4-FFF2-40B4-BE49-F238E27FC236}">
                <a16:creationId xmlns:a16="http://schemas.microsoft.com/office/drawing/2014/main" id="{647314E4-56CC-4F1C-8E35-E296A555EEF4}"/>
              </a:ext>
            </a:extLst>
          </p:cNvPr>
          <p:cNvSpPr/>
          <p:nvPr/>
        </p:nvSpPr>
        <p:spPr>
          <a:xfrm>
            <a:off x="7809311" y="725069"/>
            <a:ext cx="137933" cy="131087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sp>
        <p:nvSpPr>
          <p:cNvPr id="12" name="Smiley 11">
            <a:extLst>
              <a:ext uri="{FF2B5EF4-FFF2-40B4-BE49-F238E27FC236}">
                <a16:creationId xmlns:a16="http://schemas.microsoft.com/office/drawing/2014/main" id="{BE53F1AE-D225-4557-9736-A691C397BF05}"/>
              </a:ext>
            </a:extLst>
          </p:cNvPr>
          <p:cNvSpPr/>
          <p:nvPr/>
        </p:nvSpPr>
        <p:spPr>
          <a:xfrm>
            <a:off x="8034154" y="721349"/>
            <a:ext cx="141552" cy="134807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13" name="Smiley 12">
            <a:extLst>
              <a:ext uri="{FF2B5EF4-FFF2-40B4-BE49-F238E27FC236}">
                <a16:creationId xmlns:a16="http://schemas.microsoft.com/office/drawing/2014/main" id="{647314E4-56CC-4F1C-8E35-E296A555EEF4}"/>
              </a:ext>
            </a:extLst>
          </p:cNvPr>
          <p:cNvSpPr/>
          <p:nvPr/>
        </p:nvSpPr>
        <p:spPr>
          <a:xfrm>
            <a:off x="7590785" y="725069"/>
            <a:ext cx="137933" cy="131087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90" y="4201803"/>
            <a:ext cx="3972026" cy="140965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88" y="1446873"/>
            <a:ext cx="2332793" cy="193278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755" y="1446873"/>
            <a:ext cx="2048748" cy="193278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1C775D3E-97CE-4736-8703-BD245F08EB63}"/>
              </a:ext>
            </a:extLst>
          </p:cNvPr>
          <p:cNvSpPr/>
          <p:nvPr/>
        </p:nvSpPr>
        <p:spPr>
          <a:xfrm>
            <a:off x="6762545" y="3731947"/>
            <a:ext cx="3989271" cy="31447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50" dirty="0"/>
              <a:t>Befehle – Quest 3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8504" y="5649188"/>
            <a:ext cx="460717" cy="4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3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86617" y="447661"/>
            <a:ext cx="6817077" cy="721804"/>
          </a:xfrm>
        </p:spPr>
        <p:txBody>
          <a:bodyPr/>
          <a:lstStyle/>
          <a:p>
            <a:r>
              <a:rPr lang="de-A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 3b 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Biene trifft Glühwürmchen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786617" y="1326801"/>
            <a:ext cx="5187373" cy="4915625"/>
          </a:xfrm>
        </p:spPr>
        <p:txBody>
          <a:bodyPr>
            <a:noAutofit/>
          </a:bodyPr>
          <a:lstStyle/>
          <a:p>
            <a:pPr lvl="1"/>
            <a:r>
              <a:rPr lang="de-AT" sz="1600" dirty="0"/>
              <a:t>Beantwortet die folgenden Fragen in einem Video und</a:t>
            </a:r>
            <a:br>
              <a:rPr lang="de-AT" sz="1600" dirty="0"/>
            </a:br>
            <a:r>
              <a:rPr lang="de-AT" sz="1600" dirty="0"/>
              <a:t>präsentiert es den anderen Kindern.</a:t>
            </a:r>
          </a:p>
          <a:p>
            <a:pPr lvl="2">
              <a:buFont typeface="Webdings" panose="05030102010509060703" pitchFamily="18" charset="2"/>
              <a:buChar char="c"/>
            </a:pPr>
            <a:endParaRPr lang="de-AT" sz="600" dirty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buFont typeface="Webdings" panose="05030102010509060703" pitchFamily="18" charset="2"/>
              <a:buChar char="c"/>
            </a:pPr>
            <a:r>
              <a:rPr lang="de-AT" sz="1400" dirty="0">
                <a:solidFill>
                  <a:schemeClr val="bg2">
                    <a:lumMod val="50000"/>
                  </a:schemeClr>
                </a:solidFill>
              </a:rPr>
              <a:t>Wie unterscheiden sich die Modelle Biene und Glühwürmchen? Was ist anders?</a:t>
            </a:r>
          </a:p>
          <a:p>
            <a:pPr lvl="2">
              <a:buFont typeface="Webdings" panose="05030102010509060703" pitchFamily="18" charset="2"/>
              <a:buChar char="c"/>
            </a:pPr>
            <a:endParaRPr lang="de-AT" sz="600" dirty="0"/>
          </a:p>
          <a:p>
            <a:pPr lvl="2">
              <a:buFont typeface="Webdings" panose="05030102010509060703" pitchFamily="18" charset="2"/>
              <a:buChar char="c"/>
            </a:pPr>
            <a:r>
              <a:rPr lang="de-AT" sz="1400" dirty="0"/>
              <a:t>Welche Sensoren wurden verwendet? </a:t>
            </a:r>
          </a:p>
          <a:p>
            <a:pPr lvl="2">
              <a:buFont typeface="Webdings" panose="05030102010509060703" pitchFamily="18" charset="2"/>
              <a:buChar char="c"/>
            </a:pPr>
            <a:endParaRPr lang="de-AT" sz="600" dirty="0"/>
          </a:p>
          <a:p>
            <a:pPr lvl="2">
              <a:buFont typeface="Webdings" panose="05030102010509060703" pitchFamily="18" charset="2"/>
              <a:buChar char="c"/>
            </a:pPr>
            <a:r>
              <a:rPr lang="de-AT" sz="1400" dirty="0"/>
              <a:t>Was war schwierig und wie habt ihr es geschafft?</a:t>
            </a:r>
          </a:p>
          <a:p>
            <a:pPr lvl="2">
              <a:buFont typeface="Webdings" panose="05030102010509060703" pitchFamily="18" charset="2"/>
              <a:buChar char="c"/>
            </a:pPr>
            <a:endParaRPr lang="de-AT" sz="600" dirty="0"/>
          </a:p>
          <a:p>
            <a:pPr lvl="2">
              <a:buFont typeface="Webdings" panose="05030102010509060703" pitchFamily="18" charset="2"/>
              <a:buChar char="c"/>
            </a:pPr>
            <a:r>
              <a:rPr lang="de-AT" sz="1400" dirty="0"/>
              <a:t>Was war am gesamten Workshop interessant?</a:t>
            </a:r>
          </a:p>
          <a:p>
            <a:pPr lvl="2" defTabSz="656002">
              <a:buFont typeface="Webdings" panose="05030102010509060703" pitchFamily="18" charset="2"/>
              <a:buChar char="c"/>
            </a:pPr>
            <a:endParaRPr lang="de-AT" sz="600" dirty="0"/>
          </a:p>
          <a:p>
            <a:pPr lvl="2" defTabSz="656002">
              <a:buFont typeface="Webdings" panose="05030102010509060703" pitchFamily="18" charset="2"/>
              <a:buChar char="c"/>
            </a:pPr>
            <a:r>
              <a:rPr lang="de-AT" sz="1400" dirty="0"/>
              <a:t>Hat die Teamarbeit geklappt oder gab es Schwierigkeiten?</a:t>
            </a:r>
          </a:p>
          <a:p>
            <a:pPr lvl="2" defTabSz="656002">
              <a:buFont typeface="Webdings" panose="05030102010509060703" pitchFamily="18" charset="2"/>
              <a:buChar char="c"/>
            </a:pPr>
            <a:endParaRPr lang="de-AT" sz="600" dirty="0"/>
          </a:p>
          <a:p>
            <a:pPr lvl="2" defTabSz="656002">
              <a:buFont typeface="Webdings" panose="05030102010509060703" pitchFamily="18" charset="2"/>
              <a:buChar char="c"/>
            </a:pPr>
            <a:r>
              <a:rPr lang="de-AT" sz="1400" dirty="0"/>
              <a:t>Was hat besonders gut gefallen und WARUM?</a:t>
            </a:r>
          </a:p>
          <a:p>
            <a:pPr lvl="2" defTabSz="656002">
              <a:buFont typeface="Webdings" panose="05030102010509060703" pitchFamily="18" charset="2"/>
              <a:buChar char="c"/>
            </a:pPr>
            <a:endParaRPr lang="de-AT" sz="600" dirty="0"/>
          </a:p>
          <a:p>
            <a:pPr lvl="2" defTabSz="656002">
              <a:buFont typeface="Webdings" panose="05030102010509060703" pitchFamily="18" charset="2"/>
              <a:buChar char="c"/>
            </a:pPr>
            <a:r>
              <a:rPr lang="de-AT" sz="1400" dirty="0"/>
              <a:t>Welche Bewertung wird vergeben?	</a:t>
            </a:r>
            <a:r>
              <a:rPr lang="de-AT" sz="1400" dirty="0">
                <a:sym typeface="Wingdings" panose="05000000000000000000" pitchFamily="2" charset="2"/>
              </a:rPr>
              <a:t>      </a:t>
            </a:r>
          </a:p>
          <a:p>
            <a:endParaRPr lang="de-AT" sz="1400" dirty="0"/>
          </a:p>
        </p:txBody>
      </p:sp>
      <p:pic>
        <p:nvPicPr>
          <p:cNvPr id="8" name="Grafik 7" descr="Mann und Frau">
            <a:extLst>
              <a:ext uri="{FF2B5EF4-FFF2-40B4-BE49-F238E27FC236}">
                <a16:creationId xmlns:a16="http://schemas.microsoft.com/office/drawing/2014/main" id="{700CB5B9-B026-4D05-AD71-B36626055D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016" r="15884" b="64900"/>
          <a:stretch/>
        </p:blipFill>
        <p:spPr bwMode="auto">
          <a:xfrm>
            <a:off x="8358478" y="721342"/>
            <a:ext cx="283369" cy="13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group, team Flat Icon">
            <a:extLst>
              <a:ext uri="{FF2B5EF4-FFF2-40B4-BE49-F238E27FC236}">
                <a16:creationId xmlns:a16="http://schemas.microsoft.com/office/drawing/2014/main" id="{16987F7F-9F58-4067-8690-B87B06A6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55" y="721342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miley 15">
            <a:extLst>
              <a:ext uri="{FF2B5EF4-FFF2-40B4-BE49-F238E27FC236}">
                <a16:creationId xmlns:a16="http://schemas.microsoft.com/office/drawing/2014/main" id="{647314E4-56CC-4F1C-8E35-E296A555EEF4}"/>
              </a:ext>
            </a:extLst>
          </p:cNvPr>
          <p:cNvSpPr/>
          <p:nvPr/>
        </p:nvSpPr>
        <p:spPr>
          <a:xfrm>
            <a:off x="7809311" y="725069"/>
            <a:ext cx="137933" cy="131087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sp>
        <p:nvSpPr>
          <p:cNvPr id="12" name="Smiley 11">
            <a:extLst>
              <a:ext uri="{FF2B5EF4-FFF2-40B4-BE49-F238E27FC236}">
                <a16:creationId xmlns:a16="http://schemas.microsoft.com/office/drawing/2014/main" id="{BE53F1AE-D225-4557-9736-A691C397BF05}"/>
              </a:ext>
            </a:extLst>
          </p:cNvPr>
          <p:cNvSpPr/>
          <p:nvPr/>
        </p:nvSpPr>
        <p:spPr>
          <a:xfrm>
            <a:off x="8034154" y="721349"/>
            <a:ext cx="141552" cy="134807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13" name="Smiley 12">
            <a:extLst>
              <a:ext uri="{FF2B5EF4-FFF2-40B4-BE49-F238E27FC236}">
                <a16:creationId xmlns:a16="http://schemas.microsoft.com/office/drawing/2014/main" id="{647314E4-56CC-4F1C-8E35-E296A555EEF4}"/>
              </a:ext>
            </a:extLst>
          </p:cNvPr>
          <p:cNvSpPr/>
          <p:nvPr/>
        </p:nvSpPr>
        <p:spPr>
          <a:xfrm>
            <a:off x="7590785" y="725069"/>
            <a:ext cx="137933" cy="131087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57185"/>
            <a:endParaRPr lang="de-AT" sz="1097" kern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2" y="1482774"/>
            <a:ext cx="1674926" cy="138772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91" y="1482774"/>
            <a:ext cx="1468512" cy="138538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7591" y="5344338"/>
            <a:ext cx="460717" cy="46071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48" y="3192071"/>
            <a:ext cx="3483978" cy="2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8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9CF0E589-4387-441A-97D9-55B633C88100}"/>
              </a:ext>
            </a:extLst>
          </p:cNvPr>
          <p:cNvSpPr txBox="1"/>
          <p:nvPr/>
        </p:nvSpPr>
        <p:spPr>
          <a:xfrm>
            <a:off x="5248318" y="237717"/>
            <a:ext cx="17919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500" dirty="0">
                <a:solidFill>
                  <a:schemeClr val="bg2">
                    <a:lumMod val="75000"/>
                  </a:schemeClr>
                </a:solidFill>
              </a:rPr>
              <a:t>Plakat Blumenwiese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93AE65F-BAE4-4237-8F28-AB8E983AC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19" y="667157"/>
            <a:ext cx="809591" cy="432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03" y="2172633"/>
            <a:ext cx="2604222" cy="208066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70" y="1049997"/>
            <a:ext cx="787255" cy="78233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37" y="5035634"/>
            <a:ext cx="787255" cy="78233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8" y="3121972"/>
            <a:ext cx="787255" cy="78233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25" y="560882"/>
            <a:ext cx="787255" cy="78233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04" y="4119665"/>
            <a:ext cx="787255" cy="78233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66" y="2588056"/>
            <a:ext cx="787255" cy="78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6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44" y="1055233"/>
            <a:ext cx="5501153" cy="4395191"/>
          </a:xfrm>
          <a:prstGeom prst="rect">
            <a:avLst/>
          </a:prstGeom>
        </p:spPr>
      </p:pic>
      <p:sp>
        <p:nvSpPr>
          <p:cNvPr id="3" name="Textfeld 7">
            <a:extLst>
              <a:ext uri="{FF2B5EF4-FFF2-40B4-BE49-F238E27FC236}">
                <a16:creationId xmlns:a16="http://schemas.microsoft.com/office/drawing/2014/main" id="{C2ABE855-FA06-4CA4-BF35-DD60CEE02FA7}"/>
              </a:ext>
            </a:extLst>
          </p:cNvPr>
          <p:cNvSpPr txBox="1"/>
          <p:nvPr/>
        </p:nvSpPr>
        <p:spPr>
          <a:xfrm>
            <a:off x="7986097" y="5450424"/>
            <a:ext cx="723900" cy="285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de-AT" sz="800" u="sng" kern="1200">
                <a:solidFill>
                  <a:srgbClr val="0458A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pixabay.com</a:t>
            </a:r>
            <a:endParaRPr lang="de-DE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085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LPL Content Vorlage" id="{62B08BCB-1CDA-42DC-ABA6-A86497A5BDA9}" vid="{7C82563B-107B-443A-8B0F-480EC4E42C5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478</Words>
  <Application>Microsoft Office PowerPoint</Application>
  <PresentationFormat>Breitbild</PresentationFormat>
  <Paragraphs>106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Webdings</vt:lpstr>
      <vt:lpstr>Wingdings</vt:lpstr>
      <vt:lpstr>1_Office Theme</vt:lpstr>
      <vt:lpstr>PowerPoint-Präsentation</vt:lpstr>
      <vt:lpstr>Quest 1a - Die Biene sucht Blüten</vt:lpstr>
      <vt:lpstr>Quest 1b - Die Biene sucht Blüten</vt:lpstr>
      <vt:lpstr>Quest 2a – Fleißige Bienen </vt:lpstr>
      <vt:lpstr>Quest 2b – Fleißige Bienen </vt:lpstr>
      <vt:lpstr>Quest 3a – Biene trifft Glühwürmchen</vt:lpstr>
      <vt:lpstr>Quest 3b – Biene trifft Glühwürmchen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Riepl</dc:creator>
  <cp:lastModifiedBy>klemens.frick</cp:lastModifiedBy>
  <cp:revision>251</cp:revision>
  <cp:lastPrinted>2017-09-13T15:31:24Z</cp:lastPrinted>
  <dcterms:created xsi:type="dcterms:W3CDTF">2016-08-29T13:52:53Z</dcterms:created>
  <dcterms:modified xsi:type="dcterms:W3CDTF">2017-11-10T14:12:48Z</dcterms:modified>
</cp:coreProperties>
</file>