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0" r:id="rId1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6FA931"/>
    <a:srgbClr val="D5E3CF"/>
    <a:srgbClr val="7D9532"/>
    <a:srgbClr val="D2DEEF"/>
    <a:srgbClr val="EBF1E9"/>
    <a:srgbClr val="DCE2C8"/>
    <a:srgbClr val="E9F5DB"/>
    <a:srgbClr val="AEB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838" autoAdjust="0"/>
  </p:normalViewPr>
  <p:slideViewPr>
    <p:cSldViewPr snapToGrid="0">
      <p:cViewPr varScale="1">
        <p:scale>
          <a:sx n="78" d="100"/>
          <a:sy n="78" d="100"/>
        </p:scale>
        <p:origin x="96" y="3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F5B82-EF2B-4844-98A5-9CA4EC722E58}" type="datetimeFigureOut">
              <a:rPr lang="de-AT" smtClean="0"/>
              <a:t>10.11.2017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9F558-910D-4131-BB1C-325E97141DF6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8639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2233A-F38F-464E-8FDA-783E7FC6DC9B}" type="datetimeFigureOut">
              <a:rPr lang="de-AT" smtClean="0"/>
              <a:t>10.11.2017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3E16D-524E-4E0D-9B69-0AF5B2C02867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54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036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410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378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269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843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gi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424509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55964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83190" y="1092727"/>
            <a:ext cx="6172201" cy="4768323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2862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800"/>
            </a:lvl2pPr>
            <a:lvl3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2400"/>
            </a:lvl3pPr>
            <a:lvl4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 sz="2000"/>
            </a:lvl4pPr>
            <a:lvl5pPr marL="269875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 bearbeiten</a:t>
            </a:r>
          </a:p>
          <a:p>
            <a:pPr marL="42862" marR="0" lvl="1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269875" marR="0" lvl="2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269875" marR="0" lvl="3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69875" marR="0" lvl="4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  <a:p>
            <a:pPr lvl="0"/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39791" y="1092727"/>
            <a:ext cx="3932236" cy="4768323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2862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400"/>
            </a:lvl2pPr>
            <a:lvl3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200"/>
            </a:lvl3pPr>
            <a:lvl4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 sz="1000"/>
            </a:lvl4pPr>
            <a:lvl5pPr marL="269875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 bearbeiten</a:t>
            </a:r>
          </a:p>
          <a:p>
            <a:pPr marL="42862" marR="0" lvl="1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269875" marR="0" lvl="2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269875" marR="0" lvl="3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69875" marR="0" lvl="4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  <a:p>
            <a:pPr lvl="0"/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A5B28F9-5CC5-4874-AA51-CB7938223D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3188" y="457200"/>
            <a:ext cx="6140450" cy="560388"/>
          </a:xfrm>
        </p:spPr>
        <p:txBody>
          <a:bodyPr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400" b="0" kern="1200" dirty="0" smtClean="0">
                <a:solidFill>
                  <a:srgbClr val="6FA93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2741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66952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53299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3072048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773870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117055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8D23EF-8183-4F2B-972B-0602A73A6307}"/>
              </a:ext>
            </a:extLst>
          </p:cNvPr>
          <p:cNvPicPr/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9"/>
          <a:stretch/>
        </p:blipFill>
        <p:spPr bwMode="auto">
          <a:xfrm>
            <a:off x="558800" y="-42332"/>
            <a:ext cx="11048999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9E3646C-1F67-4FBD-81E2-16E3A842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458260"/>
            <a:ext cx="6817077" cy="72180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560B76A-C665-4A95-AA71-2CABB08AC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275644"/>
            <a:ext cx="5150555" cy="4915625"/>
          </a:xfrm>
        </p:spPr>
        <p:txBody>
          <a:bodyPr/>
          <a:lstStyle>
            <a:lvl1pPr marL="93665" marR="0" indent="0" algn="l" defTabSz="11684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lang="de-AT" sz="1800" b="1" kern="1200" baseline="0" noProof="0" dirty="0" smtClean="0">
                <a:solidFill>
                  <a:srgbClr val="6FA9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55610" indent="0">
              <a:spcBef>
                <a:spcPts val="1200"/>
              </a:spcBef>
              <a:spcAft>
                <a:spcPts val="600"/>
              </a:spcAft>
              <a:buNone/>
              <a:defRPr sz="1600" baseline="0">
                <a:solidFill>
                  <a:srgbClr val="6FA931"/>
                </a:solidFill>
                <a:latin typeface="Calibri" panose="020F0502020204030204" pitchFamily="34" charset="0"/>
              </a:defRPr>
            </a:lvl2pPr>
            <a:lvl3pPr marL="641366" marR="0" indent="-285757" algn="l" defTabSz="91442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627079" indent="-271469">
              <a:spcBef>
                <a:spcPts val="0"/>
              </a:spcBef>
              <a:spcAft>
                <a:spcPts val="600"/>
              </a:spcAft>
              <a:buSzPct val="200000"/>
              <a:buFontTx/>
              <a:buBlip>
                <a:blip r:embed="rId3"/>
              </a:buBlip>
              <a:defRPr sz="1400" b="0" baseline="0">
                <a:solidFill>
                  <a:schemeClr val="bg2">
                    <a:lumMod val="50000"/>
                  </a:schemeClr>
                </a:solidFill>
              </a:defRPr>
            </a:lvl4pPr>
            <a:lvl5pPr marL="627079" indent="-228606"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Vorbereitung im Team</a:t>
            </a:r>
          </a:p>
          <a:p>
            <a:pPr lvl="2"/>
            <a:r>
              <a:rPr lang="de-DE" dirty="0"/>
              <a:t>Aufgabe</a:t>
            </a:r>
          </a:p>
          <a:p>
            <a:pPr lvl="3"/>
            <a:r>
              <a:rPr lang="de-DE" dirty="0"/>
              <a:t>Tipp</a:t>
            </a:r>
          </a:p>
          <a:p>
            <a:pPr lvl="4"/>
            <a:endParaRPr lang="de-DE" dirty="0"/>
          </a:p>
          <a:p>
            <a:pPr lvl="3"/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213C490-A8FD-48C4-9914-00D6DEC51B97}"/>
              </a:ext>
            </a:extLst>
          </p:cNvPr>
          <p:cNvSpPr/>
          <p:nvPr userDrawn="1"/>
        </p:nvSpPr>
        <p:spPr>
          <a:xfrm>
            <a:off x="6191956" y="1213931"/>
            <a:ext cx="5130995" cy="4977338"/>
          </a:xfrm>
          <a:prstGeom prst="roundRect">
            <a:avLst>
              <a:gd name="adj" fmla="val 3460"/>
            </a:avLst>
          </a:prstGeom>
          <a:solidFill>
            <a:srgbClr val="E9F5DB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C256D56-EA17-4B5F-A14A-C3AEF182AB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96" y="458260"/>
            <a:ext cx="107945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1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DEC573-A2BB-40E9-900E-F7D3FCA7E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N.N, Denken lernen, Probleme lösen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716A8A9-9F29-42E6-8B49-A338B1C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6"/>
            <a:ext cx="5073145" cy="924900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413492A-4CC8-4B82-90C8-B3FEA96595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392468"/>
            <a:ext cx="5073650" cy="157838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F642F13F-6C11-424C-B771-84D95C8EA8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94438" y="1392468"/>
            <a:ext cx="5029200" cy="4967057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8D1B61-A820-4694-8671-B8C2F7021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1100" y="395288"/>
            <a:ext cx="5062538" cy="894738"/>
          </a:xfrm>
        </p:spPr>
        <p:txBody>
          <a:bodyPr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0" kern="1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39A84652-782F-4977-9DBF-C0A09F65CC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3106738"/>
            <a:ext cx="5073650" cy="854397"/>
          </a:xfrm>
        </p:spPr>
        <p:txBody>
          <a:bodyPr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0" kern="1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9A72253F-7312-4A4F-A77E-FF96C29D99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4056063"/>
            <a:ext cx="5073650" cy="23034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C0010689-3DCE-4520-A85D-D5B5331EB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0776" y="6416995"/>
            <a:ext cx="540000" cy="260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C2-9B54-49A2-AA3D-86AD4D0B19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557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0" y="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5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40956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DLPL | ZLI PH Wien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7C5842C-22F5-4273-ADBC-F263A5AAF89D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 descr="Bildergebnis für PH Wi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68" y="6081410"/>
            <a:ext cx="517783" cy="5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ildergebnis für PH Wi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02" y="6081410"/>
            <a:ext cx="537310" cy="5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ildergebnis für PH NÖ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61" y="6081410"/>
            <a:ext cx="1023449" cy="5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Ein Bild, das Objekt, Uhr enthält.&#10;&#10;Mit hoher Zuverlässigkeit generierte Beschreibu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10" y="6174922"/>
            <a:ext cx="2800814" cy="350286"/>
          </a:xfrm>
          <a:prstGeom prst="rect">
            <a:avLst/>
          </a:prstGeom>
        </p:spPr>
      </p:pic>
      <p:pic>
        <p:nvPicPr>
          <p:cNvPr id="13" name="Picture 2" descr="cropped-phelsqu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113" y="6139658"/>
            <a:ext cx="20955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7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>
                <a:solidFill>
                  <a:srgbClr val="6FA93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9E393F-ED16-4F4A-9856-DB9266A61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96" y="424393"/>
            <a:ext cx="1079455" cy="576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F7B6584-77FC-41ED-A8DF-328C4E920C66}"/>
              </a:ext>
            </a:extLst>
          </p:cNvPr>
          <p:cNvPicPr/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9"/>
          <a:stretch/>
        </p:blipFill>
        <p:spPr bwMode="auto">
          <a:xfrm>
            <a:off x="558800" y="-42332"/>
            <a:ext cx="11048999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565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rgbClr val="6FA93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2DE1C7-804D-438C-93B1-FE4D1DFB8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96" y="402656"/>
            <a:ext cx="107945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7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kar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8D23EF-8183-4F2B-972B-0602A73A6307}"/>
              </a:ext>
            </a:extLst>
          </p:cNvPr>
          <p:cNvPicPr/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9"/>
          <a:stretch/>
        </p:blipFill>
        <p:spPr bwMode="auto">
          <a:xfrm>
            <a:off x="558800" y="-42332"/>
            <a:ext cx="11048999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9E3646C-1F67-4FBD-81E2-16E3A842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458260"/>
            <a:ext cx="6817077" cy="72180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560B76A-C665-4A95-AA71-2CABB08AC5D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275644"/>
            <a:ext cx="5150555" cy="4915625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AT" sz="1800" b="1" kern="1200" baseline="0" noProof="0" dirty="0" smtClean="0">
                <a:solidFill>
                  <a:srgbClr val="6FA9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42862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rgbClr val="6FA931"/>
                </a:solidFill>
                <a:latin typeface="Calibri" panose="020F0502020204030204" pitchFamily="34" charset="0"/>
              </a:defRPr>
            </a:lvl2pPr>
            <a:lvl3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 sz="1400" b="0" baseline="0">
                <a:solidFill>
                  <a:schemeClr val="bg2">
                    <a:lumMod val="50000"/>
                  </a:schemeClr>
                </a:solidFill>
              </a:defRPr>
            </a:lvl4pPr>
            <a:lvl5pPr marL="269875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Textmasterformat bearbeiten</a:t>
            </a:r>
          </a:p>
          <a:p>
            <a:pPr marL="42862" marR="0" lvl="1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Zweite Ebene</a:t>
            </a:r>
          </a:p>
          <a:p>
            <a:pPr marL="269875" marR="0" lvl="2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269875" marR="0" lvl="3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69875" marR="0" lvl="4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  <a:p>
            <a:pPr lvl="3"/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213C490-A8FD-48C4-9914-00D6DEC51B97}"/>
              </a:ext>
            </a:extLst>
          </p:cNvPr>
          <p:cNvSpPr/>
          <p:nvPr userDrawn="1"/>
        </p:nvSpPr>
        <p:spPr>
          <a:xfrm>
            <a:off x="6191956" y="1213931"/>
            <a:ext cx="5130995" cy="4977338"/>
          </a:xfrm>
          <a:prstGeom prst="roundRect">
            <a:avLst>
              <a:gd name="adj" fmla="val 3460"/>
            </a:avLst>
          </a:prstGeom>
          <a:solidFill>
            <a:srgbClr val="E9F5DB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C256D56-EA17-4B5F-A14A-C3AEF182AB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96" y="458260"/>
            <a:ext cx="1079455" cy="576000"/>
          </a:xfrm>
          <a:prstGeom prst="rect">
            <a:avLst/>
          </a:prstGeom>
        </p:spPr>
      </p:pic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E1331E05-B2DA-4F50-9E4E-C3D5AD1F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9362" y="6416995"/>
            <a:ext cx="540000" cy="260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C2-9B54-49A2-AA3D-86AD4D0B199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2145997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kar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DEC573-A2BB-40E9-900E-F7D3FCA7E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N.N, Denken lernen, Probleme lösen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716A8A9-9F29-42E6-8B49-A338B1C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6"/>
            <a:ext cx="5073145" cy="924900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413492A-4CC8-4B82-90C8-B3FEA96595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392468"/>
            <a:ext cx="5073650" cy="157838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F642F13F-6C11-424C-B771-84D95C8EA8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94438" y="1392468"/>
            <a:ext cx="5029200" cy="4967057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8D1B61-A820-4694-8671-B8C2F7021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1100" y="395288"/>
            <a:ext cx="5062538" cy="894738"/>
          </a:xfrm>
        </p:spPr>
        <p:txBody>
          <a:bodyPr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0" kern="1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39A84652-782F-4977-9DBF-C0A09F65CC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3106738"/>
            <a:ext cx="5073650" cy="854397"/>
          </a:xfrm>
        </p:spPr>
        <p:txBody>
          <a:bodyPr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0" kern="1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9A72253F-7312-4A4F-A77E-FF96C29D99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4056063"/>
            <a:ext cx="5073650" cy="23034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C0010689-3DCE-4520-A85D-D5B5331EB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0776" y="6416995"/>
            <a:ext cx="540000" cy="260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C2-9B54-49A2-AA3D-86AD4D0B199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213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38351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29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creativecommons.org/licenses/by-sa/4.0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 descr="Creative Commons Lizenzvertrag">
            <a:hlinkClick r:id="rId19"/>
          </p:cNvPr>
          <p:cNvPicPr/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51" y="6453115"/>
            <a:ext cx="54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3F5DDAA-D0ED-4347-88BA-104F63082CA2}"/>
              </a:ext>
            </a:extLst>
          </p:cNvPr>
          <p:cNvPicPr/>
          <p:nvPr userDrawn="1"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9"/>
          <a:stretch/>
        </p:blipFill>
        <p:spPr bwMode="auto">
          <a:xfrm>
            <a:off x="558800" y="-42332"/>
            <a:ext cx="11048999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4130E9-F63E-42B0-8101-477A62C2C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8049" y="6411802"/>
            <a:ext cx="540000" cy="260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C2-9B54-49A2-AA3D-86AD4D0B199B}" type="slidenum">
              <a:rPr lang="de-AT" smtClean="0"/>
              <a:t>‹Nr.›</a:t>
            </a:fld>
            <a:endParaRPr lang="de-AT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8792C7-EFAE-4D24-91E0-C5D8EB23D73D}"/>
              </a:ext>
            </a:extLst>
          </p:cNvPr>
          <p:cNvGrpSpPr/>
          <p:nvPr userDrawn="1"/>
        </p:nvGrpSpPr>
        <p:grpSpPr>
          <a:xfrm>
            <a:off x="888210" y="6383833"/>
            <a:ext cx="5869232" cy="288000"/>
            <a:chOff x="453588" y="9405762"/>
            <a:chExt cx="5869232" cy="288000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5CB26225-BA75-4241-B2D2-D45AAF0CA80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453588" y="9466670"/>
              <a:ext cx="5869232" cy="217826"/>
              <a:chOff x="-1032536" y="6306453"/>
              <a:chExt cx="8249924" cy="373678"/>
            </a:xfrm>
          </p:grpSpPr>
          <p:pic>
            <p:nvPicPr>
              <p:cNvPr id="28" name="Picture 2" descr="Bildergebnis für PH Wien">
                <a:extLst>
                  <a:ext uri="{FF2B5EF4-FFF2-40B4-BE49-F238E27FC236}">
                    <a16:creationId xmlns:a16="http://schemas.microsoft.com/office/drawing/2014/main" id="{62E2C3A7-46F0-4453-BB3E-9855F88CAB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1296" y="6433607"/>
                <a:ext cx="236108" cy="245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Bildergebnis für PH Wien">
                <a:extLst>
                  <a:ext uri="{FF2B5EF4-FFF2-40B4-BE49-F238E27FC236}">
                    <a16:creationId xmlns:a16="http://schemas.microsoft.com/office/drawing/2014/main" id="{BC483DCF-8CA5-4953-B6E7-4ACFB62A279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3807" y="6435118"/>
                <a:ext cx="245013" cy="245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" descr="Bildergebnis für PH NÖ">
                <a:extLst>
                  <a:ext uri="{FF2B5EF4-FFF2-40B4-BE49-F238E27FC236}">
                    <a16:creationId xmlns:a16="http://schemas.microsoft.com/office/drawing/2014/main" id="{8DE171EF-354D-4978-880F-B837A5AE967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6011" y="6434971"/>
                <a:ext cx="466690" cy="245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Grafik 30" descr="Ein Bild, das Objekt, Uhr enthält.&#10;&#10;Mit hoher Zuverlässigkeit generierte Beschreibung">
                <a:extLst>
                  <a:ext uri="{FF2B5EF4-FFF2-40B4-BE49-F238E27FC236}">
                    <a16:creationId xmlns:a16="http://schemas.microsoft.com/office/drawing/2014/main" id="{17BDF551-EFCD-4E57-852F-3669177572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2072" y="6433607"/>
                <a:ext cx="1295316" cy="156591"/>
              </a:xfrm>
              <a:prstGeom prst="rect">
                <a:avLst/>
              </a:prstGeom>
            </p:spPr>
          </p:pic>
          <p:pic>
            <p:nvPicPr>
              <p:cNvPr id="32" name="Picture 2" descr="cropped-phelsqu.png">
                <a:extLst>
                  <a:ext uri="{FF2B5EF4-FFF2-40B4-BE49-F238E27FC236}">
                    <a16:creationId xmlns:a16="http://schemas.microsoft.com/office/drawing/2014/main" id="{10A4A338-86EE-454C-A289-9F03BA10C9C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4984" y="6392457"/>
                <a:ext cx="955544" cy="238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C1CF5FDE-F04D-49AB-838E-CD6C215D74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1032536" y="6306453"/>
                <a:ext cx="1637451" cy="373530"/>
              </a:xfrm>
              <a:prstGeom prst="rect">
                <a:avLst/>
              </a:prstGeom>
            </p:spPr>
          </p:pic>
        </p:grp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0808310A-8E44-4C5D-B90C-4EC0303EF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099" y="9503300"/>
              <a:ext cx="870657" cy="184684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6A91FDF4-D7C3-425F-94FC-4AE464752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1613072" y="9405762"/>
              <a:ext cx="396542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3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78" r:id="rId7"/>
    <p:sldLayoutId id="2147483679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80" r:id="rId16"/>
    <p:sldLayoutId id="2147483681" r:id="rId17"/>
  </p:sldLayoutIdLst>
  <p:hf sldNum="0"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FA93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6FA931"/>
          </a:solidFill>
          <a:latin typeface="+mn-lt"/>
          <a:ea typeface="+mn-ea"/>
          <a:cs typeface="+mn-cs"/>
        </a:defRPr>
      </a:lvl1pPr>
      <a:lvl2pPr marL="42862" indent="0" algn="l" defTabSz="91442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600" kern="1200">
          <a:solidFill>
            <a:srgbClr val="6FA931"/>
          </a:solidFill>
          <a:latin typeface="+mn-lt"/>
          <a:ea typeface="+mn-ea"/>
          <a:cs typeface="+mn-cs"/>
        </a:defRPr>
      </a:lvl2pPr>
      <a:lvl3pPr marL="269875" indent="-228600" algn="l" defTabSz="91442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269875" indent="-228600" algn="l" defTabSz="914423" rtl="0" eaLnBrk="1" latinLnBrk="0" hangingPunct="1">
        <a:lnSpc>
          <a:spcPct val="90000"/>
        </a:lnSpc>
        <a:spcBef>
          <a:spcPts val="500"/>
        </a:spcBef>
        <a:buFont typeface="Webdings" panose="05030102010509060703" pitchFamily="18" charset="2"/>
        <a:buChar char="c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69875" indent="0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6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nasa.gov/mission_pages/msl/images/index.html" TargetMode="External"/><Relationship Id="rId7" Type="http://schemas.openxmlformats.org/officeDocument/2006/relationships/hyperlink" Target="http://creativecommons.org/licenses/by-sa/4.0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davincilab.at/" TargetMode="External"/><Relationship Id="rId5" Type="http://schemas.openxmlformats.org/officeDocument/2006/relationships/hyperlink" Target="https://eis.eeducation.at/" TargetMode="External"/><Relationship Id="rId4" Type="http://schemas.openxmlformats.org/officeDocument/2006/relationships/hyperlink" Target="https://padlet.com/hauser/weltrau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nasa.gov/mission_pages/msl/images/index.html" TargetMode="Externa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01383" y="464151"/>
            <a:ext cx="4884147" cy="6254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Denken lernen – Probleme lösen (DLPL) </a:t>
            </a:r>
            <a:endParaRPr lang="de-AT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523627" y="776876"/>
            <a:ext cx="9492343" cy="1919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4000" dirty="0">
                <a:solidFill>
                  <a:schemeClr val="bg2">
                    <a:lumMod val="50000"/>
                  </a:schemeClr>
                </a:solidFill>
              </a:rPr>
              <a:t>Erkundung ferner Planeten</a:t>
            </a:r>
          </a:p>
          <a:p>
            <a:pPr marL="0" indent="0" algn="ctr">
              <a:buNone/>
            </a:pPr>
            <a:r>
              <a:rPr lang="de-AT" sz="3600" dirty="0" err="1">
                <a:solidFill>
                  <a:schemeClr val="bg2">
                    <a:lumMod val="50000"/>
                  </a:schemeClr>
                </a:solidFill>
              </a:rPr>
              <a:t>WeDo</a:t>
            </a:r>
            <a:r>
              <a:rPr lang="de-AT" sz="3600" dirty="0">
                <a:solidFill>
                  <a:schemeClr val="bg2">
                    <a:lumMod val="50000"/>
                  </a:schemeClr>
                </a:solidFill>
              </a:rPr>
              <a:t> 2.0 - Lernkarten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82" y="2564660"/>
            <a:ext cx="4070432" cy="228961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770FCE5-4509-41AA-9C16-8AA2ADDD9D54}"/>
              </a:ext>
            </a:extLst>
          </p:cNvPr>
          <p:cNvSpPr txBox="1"/>
          <p:nvPr/>
        </p:nvSpPr>
        <p:spPr>
          <a:xfrm>
            <a:off x="5073292" y="4854278"/>
            <a:ext cx="3231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900" dirty="0">
                <a:hlinkClick r:id="rId3"/>
              </a:rPr>
              <a:t>https://www.nasa.gov/mission_pages/msl/images/index.html</a:t>
            </a:r>
            <a:endParaRPr lang="de-AT" sz="9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7EC35CC-C2E0-441C-AF6E-B37DE6A7BB9B}"/>
              </a:ext>
            </a:extLst>
          </p:cNvPr>
          <p:cNvSpPr/>
          <p:nvPr/>
        </p:nvSpPr>
        <p:spPr>
          <a:xfrm>
            <a:off x="4427210" y="5182710"/>
            <a:ext cx="3685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bg2">
                    <a:lumMod val="50000"/>
                  </a:schemeClr>
                </a:solidFill>
                <a:hlinkClick r:id="rId4"/>
              </a:rPr>
              <a:t>https://padlet.com/hauser/weltraum</a:t>
            </a:r>
            <a:endParaRPr lang="de-AT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307AAFF0-AE0F-420E-A265-235BE0E16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4763" y="6394133"/>
            <a:ext cx="1730375" cy="242887"/>
          </a:xfrm>
        </p:spPr>
        <p:txBody>
          <a:bodyPr/>
          <a:lstStyle/>
          <a:p>
            <a:pPr algn="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DLPL |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</a:rPr>
              <a:t>DaVinciLab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BBA5774-89C0-4136-8508-F0DA8584E5A6}"/>
              </a:ext>
            </a:extLst>
          </p:cNvPr>
          <p:cNvSpPr/>
          <p:nvPr/>
        </p:nvSpPr>
        <p:spPr>
          <a:xfrm>
            <a:off x="3617934" y="5649643"/>
            <a:ext cx="5702482" cy="548640"/>
          </a:xfrm>
          <a:prstGeom prst="rect">
            <a:avLst/>
          </a:prstGeom>
          <a:solidFill>
            <a:srgbClr val="48B7CA">
              <a:alpha val="50000"/>
            </a:srgbClr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36000"/>
            <a:r>
              <a:rPr lang="de-AT" sz="800" dirty="0"/>
              <a:t>Das Lernmaterial </a:t>
            </a:r>
            <a:r>
              <a:rPr lang="de-AT" sz="800" i="1" dirty="0"/>
              <a:t>Erkundung ferner Planeten</a:t>
            </a:r>
            <a:r>
              <a:rPr lang="de-AT" sz="800" dirty="0"/>
              <a:t> wurde im Rahmen des </a:t>
            </a:r>
            <a:r>
              <a:rPr lang="de-AT" sz="800" dirty="0">
                <a:hlinkClick r:id="rId5"/>
              </a:rPr>
              <a:t>DLPL-Projekts</a:t>
            </a:r>
            <a:r>
              <a:rPr lang="de-AT" sz="800" dirty="0"/>
              <a:t> 2017 von </a:t>
            </a:r>
            <a:r>
              <a:rPr lang="de-AT" sz="800" dirty="0" err="1">
                <a:hlinkClick r:id="rId6"/>
              </a:rPr>
              <a:t>DaVinciLab</a:t>
            </a:r>
            <a:r>
              <a:rPr lang="de-AT" sz="800" dirty="0"/>
              <a:t> erstellt und steht unter einer </a:t>
            </a:r>
            <a:r>
              <a:rPr lang="de-AT" sz="800" dirty="0">
                <a:hlinkClick r:id="rId7"/>
              </a:rPr>
              <a:t>Creative Commons-Namensnennung-Weitergabe unter gleichen Bedingungen-International-4.0-Lizenz</a:t>
            </a:r>
            <a:r>
              <a:rPr lang="de-AT" sz="800" dirty="0"/>
              <a:t> kostenlos zur Verfügung.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D9E82AC-18FF-4824-80ED-E7289F628A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7539" y="5778511"/>
            <a:ext cx="838200" cy="295275"/>
          </a:xfrm>
          <a:prstGeom prst="rect">
            <a:avLst/>
          </a:prstGeom>
          <a:solidFill>
            <a:srgbClr val="48B7CA">
              <a:alpha val="50000"/>
            </a:srgbClr>
          </a:solidFill>
        </p:spPr>
      </p:pic>
    </p:spTree>
    <p:extLst>
      <p:ext uri="{BB962C8B-B14F-4D97-AF65-F5344CB8AC3E}">
        <p14:creationId xmlns:p14="http://schemas.microsoft.com/office/powerpoint/2010/main" val="395954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3256910-C183-410E-A438-E1755D24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Erkundung ferner Planeten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92AB87C-7E45-4713-9ED3-7CC0783C6AD0}"/>
              </a:ext>
            </a:extLst>
          </p:cNvPr>
          <p:cNvSpPr/>
          <p:nvPr/>
        </p:nvSpPr>
        <p:spPr>
          <a:xfrm>
            <a:off x="6252693" y="1275644"/>
            <a:ext cx="50702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>
                <a:solidFill>
                  <a:srgbClr val="6FA931"/>
                </a:solidFill>
              </a:rPr>
              <a:t>In diesem Projekt lernst Du –</a:t>
            </a:r>
            <a:br>
              <a:rPr lang="de-AT" sz="2800" dirty="0">
                <a:solidFill>
                  <a:srgbClr val="6FA931"/>
                </a:solidFill>
              </a:rPr>
            </a:br>
            <a:endParaRPr lang="de-AT" sz="1600" dirty="0">
              <a:solidFill>
                <a:srgbClr val="6FA9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chemeClr val="bg2">
                    <a:lumMod val="50000"/>
                  </a:schemeClr>
                </a:solidFill>
              </a:rPr>
              <a:t>Wie wir fremde Planeten erkunden können.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chemeClr val="bg2">
                    <a:lumMod val="50000"/>
                  </a:schemeClr>
                </a:solidFill>
              </a:rPr>
              <a:t>Ein Fahrzeug zu bauen, dass wie ein echter NASA-Roboter aussieht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chemeClr val="bg2">
                    <a:lumMod val="50000"/>
                  </a:schemeClr>
                </a:solidFill>
              </a:rPr>
              <a:t>Befehle zum selbstständigen Erkunden programmieren.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chemeClr val="bg2">
                    <a:lumMod val="50000"/>
                  </a:schemeClr>
                </a:solidFill>
              </a:rPr>
              <a:t>Das Programm zu testen und zu verbessern.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chemeClr val="bg2">
                    <a:lumMod val="50000"/>
                  </a:schemeClr>
                </a:solidFill>
              </a:rPr>
              <a:t>Den Roboter vorzustellen</a:t>
            </a:r>
            <a:r>
              <a:rPr lang="de-AT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de-A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493" y="3941912"/>
            <a:ext cx="3213700" cy="249169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12381" b="41270"/>
          <a:stretch/>
        </p:blipFill>
        <p:spPr>
          <a:xfrm>
            <a:off x="1090571" y="1180064"/>
            <a:ext cx="4504207" cy="2593177"/>
          </a:xfrm>
          <a:prstGeom prst="rect">
            <a:avLst/>
          </a:prstGeom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509BB822-8EAB-4AFB-BDE9-B934A4C28F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2481792" cy="243418"/>
          </a:xfrm>
        </p:spPr>
        <p:txBody>
          <a:bodyPr/>
          <a:lstStyle/>
          <a:p>
            <a:r>
              <a:rPr lang="de-DE" dirty="0"/>
              <a:t>DLPL | </a:t>
            </a:r>
            <a:r>
              <a:rPr lang="de-DE" dirty="0" err="1"/>
              <a:t>DaVinciLab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A3F7A58-334B-429E-A8A3-6D9D483F235A}"/>
              </a:ext>
            </a:extLst>
          </p:cNvPr>
          <p:cNvSpPr txBox="1"/>
          <p:nvPr/>
        </p:nvSpPr>
        <p:spPr>
          <a:xfrm>
            <a:off x="2363056" y="3773241"/>
            <a:ext cx="3231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900" dirty="0">
                <a:hlinkClick r:id="rId5"/>
              </a:rPr>
              <a:t>https://www.nasa.gov/mission_pages/msl/images/index.html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76953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Quest 1a </a:t>
            </a:r>
            <a:r>
              <a:rPr lang="de-AT" dirty="0"/>
              <a:t>– Die Erkundung des Weltraums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spcAft>
                <a:spcPts val="600"/>
              </a:spcAft>
            </a:pPr>
            <a:r>
              <a:rPr lang="de-AT" dirty="0"/>
              <a:t>Das Geländefahrzeug bauen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öffnet die </a:t>
            </a:r>
            <a:r>
              <a:rPr lang="de-AT" b="1" dirty="0" err="1"/>
              <a:t>WeDo</a:t>
            </a:r>
            <a:r>
              <a:rPr lang="de-AT" b="1" dirty="0"/>
              <a:t> 2.0 App </a:t>
            </a:r>
            <a:r>
              <a:rPr lang="de-AT" dirty="0"/>
              <a:t>am </a:t>
            </a:r>
            <a:r>
              <a:rPr lang="de-AT" b="1" dirty="0"/>
              <a:t>iPad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öffnet die </a:t>
            </a:r>
            <a:r>
              <a:rPr lang="de-AT" b="1" dirty="0"/>
              <a:t>Modellbibliothek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Baut das Modell </a:t>
            </a:r>
            <a:r>
              <a:rPr lang="de-AT" b="1" dirty="0"/>
              <a:t>2. Fahren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Öffnet die Anleitung 2.1 </a:t>
            </a:r>
            <a:endParaRPr lang="de-AT" b="1" dirty="0"/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Baut mit Hilfe der Fotos das Geländefahrzeug fertig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schreibt die </a:t>
            </a:r>
            <a:r>
              <a:rPr lang="de-AT" b="1" dirty="0"/>
              <a:t>Befehle</a:t>
            </a:r>
            <a:r>
              <a:rPr lang="de-AT" dirty="0"/>
              <a:t> für euer Geländefahrzeug</a:t>
            </a:r>
          </a:p>
          <a:p>
            <a:pPr lvl="1"/>
            <a:r>
              <a:rPr lang="de-AT" dirty="0"/>
              <a:t>Kann euer Fahrzeug die vorgegebene Distanz fahren?</a:t>
            </a:r>
            <a:br>
              <a:rPr lang="de-AT" dirty="0"/>
            </a:br>
            <a:endParaRPr lang="de-AT" dirty="0"/>
          </a:p>
          <a:p>
            <a:pPr lvl="3">
              <a:lnSpc>
                <a:spcPct val="10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dirty="0"/>
              <a:t>Schneidet zwei oder mehr beliebige Planeten aus und klebt sie auf dem Boden fest</a:t>
            </a:r>
          </a:p>
          <a:p>
            <a:pPr lvl="3">
              <a:lnSpc>
                <a:spcPct val="10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dirty="0"/>
              <a:t>Stellt euer Fahrzeug auf einen der Planeten</a:t>
            </a:r>
          </a:p>
          <a:p>
            <a:pPr lvl="3">
              <a:lnSpc>
                <a:spcPct val="10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dirty="0"/>
              <a:t>Versucht, ihn genau bis zum nächsten Planeten fahren zu lassen</a:t>
            </a:r>
          </a:p>
          <a:p>
            <a:pPr lvl="3">
              <a:lnSpc>
                <a:spcPct val="10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dirty="0"/>
              <a:t>Versucht den Roboter auch wieder zurück fahren zu lassen</a:t>
            </a:r>
          </a:p>
          <a:p>
            <a:pPr lvl="3">
              <a:lnSpc>
                <a:spcPct val="10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dirty="0"/>
              <a:t>Probiert auch andere Distanzen aus</a:t>
            </a:r>
          </a:p>
          <a:p>
            <a:pPr lvl="3">
              <a:lnSpc>
                <a:spcPct val="10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dirty="0"/>
              <a:t>Macht ein Foto von eurem Roboter (App)</a:t>
            </a:r>
          </a:p>
          <a:p>
            <a:pPr lvl="3">
              <a:lnSpc>
                <a:spcPct val="10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dirty="0"/>
              <a:t>Beantwortet die Fragen zu „Das haben wir gelernt“</a:t>
            </a:r>
            <a:br>
              <a:rPr lang="de-AT" dirty="0"/>
            </a:br>
            <a:r>
              <a:rPr lang="de-AT" dirty="0"/>
              <a:t>auf der </a:t>
            </a:r>
            <a:r>
              <a:rPr lang="de-AT" b="1" dirty="0"/>
              <a:t>Quest 1b Karte</a:t>
            </a:r>
          </a:p>
          <a:p>
            <a:pPr lvl="1"/>
            <a:endParaRPr lang="de-AT" dirty="0"/>
          </a:p>
        </p:txBody>
      </p:sp>
      <p:pic>
        <p:nvPicPr>
          <p:cNvPr id="36" name="Grafik 35" descr="Mann und Frau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016" r="15884" b="64900"/>
          <a:stretch/>
        </p:blipFill>
        <p:spPr bwMode="auto">
          <a:xfrm>
            <a:off x="9155023" y="673152"/>
            <a:ext cx="377825" cy="1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2" descr="group, team Flat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6" y="61915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miley 23">
            <a:extLst>
              <a:ext uri="{FF2B5EF4-FFF2-40B4-BE49-F238E27FC236}">
                <a16:creationId xmlns:a16="http://schemas.microsoft.com/office/drawing/2014/main" id="{5772BA41-7104-47B8-9B12-98A269138675}"/>
              </a:ext>
            </a:extLst>
          </p:cNvPr>
          <p:cNvSpPr/>
          <p:nvPr/>
        </p:nvSpPr>
        <p:spPr>
          <a:xfrm>
            <a:off x="8195733" y="673152"/>
            <a:ext cx="144586" cy="146010"/>
          </a:xfrm>
          <a:prstGeom prst="smileyFace">
            <a:avLst/>
          </a:prstGeom>
          <a:solidFill>
            <a:srgbClr val="70AD47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8" name="Smiley 27">
            <a:extLst>
              <a:ext uri="{FF2B5EF4-FFF2-40B4-BE49-F238E27FC236}">
                <a16:creationId xmlns:a16="http://schemas.microsoft.com/office/drawing/2014/main" id="{BE53F1AE-D225-4557-9736-A691C397BF05}"/>
              </a:ext>
            </a:extLst>
          </p:cNvPr>
          <p:cNvSpPr/>
          <p:nvPr/>
        </p:nvSpPr>
        <p:spPr>
          <a:xfrm>
            <a:off x="8713217" y="673410"/>
            <a:ext cx="144586" cy="145494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29" name="Smiley 28">
            <a:extLst>
              <a:ext uri="{FF2B5EF4-FFF2-40B4-BE49-F238E27FC236}">
                <a16:creationId xmlns:a16="http://schemas.microsoft.com/office/drawing/2014/main" id="{07623CA7-2A82-46D2-9F36-704B1B3E11EB}"/>
              </a:ext>
            </a:extLst>
          </p:cNvPr>
          <p:cNvSpPr/>
          <p:nvPr/>
        </p:nvSpPr>
        <p:spPr>
          <a:xfrm>
            <a:off x="8454474" y="673410"/>
            <a:ext cx="144586" cy="145494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509BB822-8EAB-4AFB-BDE9-B934A4C28F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2481792" cy="243418"/>
          </a:xfrm>
        </p:spPr>
        <p:txBody>
          <a:bodyPr/>
          <a:lstStyle/>
          <a:p>
            <a:r>
              <a:rPr lang="de-DE" dirty="0"/>
              <a:t>DLPL | </a:t>
            </a:r>
            <a:r>
              <a:rPr lang="de-DE" dirty="0" err="1"/>
              <a:t>DaVinciLab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248" y="1377039"/>
            <a:ext cx="1957071" cy="146612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5023" y="1377039"/>
            <a:ext cx="1801626" cy="14679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3247" y="3323833"/>
            <a:ext cx="4603081" cy="15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2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C4BF40A-5396-409F-B49D-F8C3A630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6"/>
            <a:ext cx="5073145" cy="674827"/>
          </a:xfrm>
        </p:spPr>
        <p:txBody>
          <a:bodyPr/>
          <a:lstStyle/>
          <a:p>
            <a:r>
              <a:rPr lang="de-AT" b="1" dirty="0">
                <a:solidFill>
                  <a:schemeClr val="bg2">
                    <a:lumMod val="50000"/>
                  </a:schemeClr>
                </a:solidFill>
              </a:rPr>
              <a:t>Quest 1b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F27241E-55C0-43A1-8AE0-826F4FB3B6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6837" y="1039953"/>
            <a:ext cx="5073650" cy="1140377"/>
          </a:xfrm>
        </p:spPr>
        <p:txBody>
          <a:bodyPr>
            <a:normAutofit fontScale="92500" lnSpcReduction="10000"/>
          </a:bodyPr>
          <a:lstStyle/>
          <a:p>
            <a:pPr marL="42862" lvl="1" indent="0">
              <a:buNone/>
            </a:pPr>
            <a:r>
              <a:rPr lang="de-AT" sz="1700" b="1" dirty="0">
                <a:solidFill>
                  <a:srgbClr val="6FA931"/>
                </a:solidFill>
              </a:rPr>
              <a:t>Das braucht ihr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AT" sz="1700" dirty="0"/>
              <a:t>WeDo 2.0 Baukasten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AT" sz="1700" dirty="0"/>
              <a:t>iPad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AT" sz="1700" dirty="0"/>
              <a:t>Planeten zum Ausschneiden</a:t>
            </a:r>
          </a:p>
          <a:p>
            <a:pPr lvl="2"/>
            <a:endParaRPr lang="de-AT" b="1" dirty="0"/>
          </a:p>
          <a:p>
            <a:endParaRPr lang="de-AT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7AACCF1-CAB6-4C61-B18D-59CD2537C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1100" y="395288"/>
            <a:ext cx="5062538" cy="644665"/>
          </a:xfrm>
        </p:spPr>
        <p:txBody>
          <a:bodyPr tIns="72000" anchor="t"/>
          <a:lstStyle/>
          <a:p>
            <a:r>
              <a:rPr lang="de-AT" dirty="0">
                <a:solidFill>
                  <a:schemeClr val="bg2">
                    <a:lumMod val="50000"/>
                  </a:schemeClr>
                </a:solidFill>
              </a:rPr>
              <a:t>Fotos als Unterstützung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4E3C68E9-0161-44DE-BB98-3FDA98C87C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6837" y="2276026"/>
            <a:ext cx="5073650" cy="477770"/>
          </a:xfrm>
        </p:spPr>
        <p:txBody>
          <a:bodyPr/>
          <a:lstStyle/>
          <a:p>
            <a:r>
              <a:rPr lang="de-AT" dirty="0">
                <a:solidFill>
                  <a:schemeClr val="bg2">
                    <a:lumMod val="50000"/>
                  </a:schemeClr>
                </a:solidFill>
              </a:rPr>
              <a:t>Das haben wir gelernt</a:t>
            </a:r>
          </a:p>
        </p:txBody>
      </p:sp>
      <p:graphicFrame>
        <p:nvGraphicFramePr>
          <p:cNvPr id="15" name="Inhaltsplatzhalter 14">
            <a:extLst>
              <a:ext uri="{FF2B5EF4-FFF2-40B4-BE49-F238E27FC236}">
                <a16:creationId xmlns:a16="http://schemas.microsoft.com/office/drawing/2014/main" id="{9AD2C8CA-9F98-4CE5-BC12-B8428C95EDB9}"/>
              </a:ext>
            </a:extLst>
          </p:cNvPr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876837" y="2786285"/>
          <a:ext cx="5073650" cy="34045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7879">
                  <a:extLst>
                    <a:ext uri="{9D8B030D-6E8A-4147-A177-3AD203B41FA5}">
                      <a16:colId xmlns:a16="http://schemas.microsoft.com/office/drawing/2014/main" val="3060831127"/>
                    </a:ext>
                  </a:extLst>
                </a:gridCol>
                <a:gridCol w="3155771">
                  <a:extLst>
                    <a:ext uri="{9D8B030D-6E8A-4147-A177-3AD203B41FA5}">
                      <a16:colId xmlns:a16="http://schemas.microsoft.com/office/drawing/2014/main" val="1606420902"/>
                    </a:ext>
                  </a:extLst>
                </a:gridCol>
              </a:tblGrid>
              <a:tr h="402784">
                <a:tc gridSpan="2">
                  <a:txBody>
                    <a:bodyPr/>
                    <a:lstStyle/>
                    <a:p>
                      <a:r>
                        <a:rPr lang="de-AT" dirty="0"/>
                        <a:t>Was bedeuten die Befehle?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1852"/>
                  </a:ext>
                </a:extLst>
              </a:tr>
              <a:tr h="455491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70084"/>
                  </a:ext>
                </a:extLst>
              </a:tr>
              <a:tr h="446629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32077"/>
                  </a:ext>
                </a:extLst>
              </a:tr>
              <a:tr h="455491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752457"/>
                  </a:ext>
                </a:extLst>
              </a:tr>
              <a:tr h="433151">
                <a:tc>
                  <a:txBody>
                    <a:bodyPr/>
                    <a:lstStyle/>
                    <a:p>
                      <a:endParaRPr lang="de-AT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553860"/>
                  </a:ext>
                </a:extLst>
              </a:tr>
              <a:tr h="450761"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394721"/>
                  </a:ext>
                </a:extLst>
              </a:tr>
              <a:tr h="295406">
                <a:tc gridSpan="2"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de-AT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Das fällt uns noch auf!</a:t>
                      </a:r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50568"/>
                  </a:ext>
                </a:extLst>
              </a:tr>
              <a:tr h="455491">
                <a:tc gridSpan="2">
                  <a:txBody>
                    <a:bodyPr/>
                    <a:lstStyle/>
                    <a:p>
                      <a:pPr marL="0" algn="l" defTabSz="914423" rtl="0" eaLnBrk="1" latinLnBrk="0" hangingPunct="1"/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506941"/>
                  </a:ext>
                </a:extLst>
              </a:tr>
            </a:tbl>
          </a:graphicData>
        </a:graphic>
      </p:graphicFrame>
      <p:pic>
        <p:nvPicPr>
          <p:cNvPr id="16" name="Grafik 15">
            <a:extLst>
              <a:ext uri="{FF2B5EF4-FFF2-40B4-BE49-F238E27FC236}">
                <a16:creationId xmlns:a16="http://schemas.microsoft.com/office/drawing/2014/main" id="{C1374356-EC66-48B5-963D-03ECAE98C9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009" y="3240273"/>
            <a:ext cx="374595" cy="3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441F3BF-EB05-4899-BEF5-D23E133B5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010" y="3704093"/>
            <a:ext cx="344348" cy="36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F4CF320-897A-4DD2-AD19-D9889405D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509" y="5020411"/>
            <a:ext cx="555349" cy="36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27" y="1102290"/>
            <a:ext cx="1617060" cy="10780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960" y="1093565"/>
            <a:ext cx="1630147" cy="10867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27" y="2242667"/>
            <a:ext cx="1630147" cy="10867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05" y="2242667"/>
            <a:ext cx="1605655" cy="10704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17610" r="15542" b="9425"/>
          <a:stretch/>
        </p:blipFill>
        <p:spPr>
          <a:xfrm>
            <a:off x="9788791" y="2243017"/>
            <a:ext cx="1666616" cy="105457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22340" r="23326" b="13513"/>
          <a:stretch/>
        </p:blipFill>
        <p:spPr>
          <a:xfrm>
            <a:off x="6433127" y="3731229"/>
            <a:ext cx="1646715" cy="119871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13956" r="19966" b="12093"/>
          <a:stretch/>
        </p:blipFill>
        <p:spPr>
          <a:xfrm>
            <a:off x="6436029" y="4953536"/>
            <a:ext cx="1643813" cy="113113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1099" y="3884092"/>
            <a:ext cx="2731852" cy="2225835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6433127" y="187339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123205" y="187339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433127" y="29908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8123205" y="300526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9759342" y="301919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433127" y="456580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433127" y="576451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8647938" y="574612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>
                <a:solidFill>
                  <a:schemeClr val="accent6">
                    <a:lumMod val="50000"/>
                  </a:schemeClr>
                </a:solidFill>
              </a:rPr>
              <a:t>8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3202F20-1AB6-4A4E-870D-9EF5321DC2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4010" y="4139632"/>
            <a:ext cx="358172" cy="36019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4011" y="4565804"/>
            <a:ext cx="358172" cy="382251"/>
          </a:xfrm>
          <a:prstGeom prst="rect">
            <a:avLst/>
          </a:prstGeom>
        </p:spPr>
      </p:pic>
      <p:sp>
        <p:nvSpPr>
          <p:cNvPr id="35" name="Fußzeilenplatzhalter 3">
            <a:extLst>
              <a:ext uri="{FF2B5EF4-FFF2-40B4-BE49-F238E27FC236}">
                <a16:creationId xmlns:a16="http://schemas.microsoft.com/office/drawing/2014/main" id="{509BB822-8EAB-4AFB-BDE9-B934A4C28F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2481792" cy="243418"/>
          </a:xfrm>
        </p:spPr>
        <p:txBody>
          <a:bodyPr/>
          <a:lstStyle/>
          <a:p>
            <a:r>
              <a:rPr lang="de-DE" dirty="0"/>
              <a:t>DLPL | </a:t>
            </a:r>
            <a:r>
              <a:rPr lang="de-DE" dirty="0" err="1"/>
              <a:t>DaVinciLab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44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501" y="458260"/>
            <a:ext cx="6626212" cy="721804"/>
          </a:xfrm>
        </p:spPr>
        <p:txBody>
          <a:bodyPr/>
          <a:lstStyle/>
          <a:p>
            <a:r>
              <a:rPr lang="de-AT" b="1" dirty="0"/>
              <a:t>Quest 2a </a:t>
            </a:r>
            <a:r>
              <a:rPr lang="de-AT" dirty="0"/>
              <a:t>– Der Roboter kann sehen 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AT" dirty="0"/>
              <a:t>Verbessert euer Fahrzeug</a:t>
            </a:r>
          </a:p>
          <a:p>
            <a:pPr lvl="2">
              <a:buFont typeface="Webdings" panose="05030102010509060703" pitchFamily="18" charset="2"/>
              <a:buChar char=""/>
            </a:pPr>
            <a:r>
              <a:rPr lang="de-AT" dirty="0"/>
              <a:t>Der Roboter soll ohne Pause geradeaus fahren.</a:t>
            </a:r>
          </a:p>
          <a:p>
            <a:pPr lvl="2">
              <a:buFont typeface="Webdings" panose="05030102010509060703" pitchFamily="18" charset="2"/>
              <a:buChar char=""/>
            </a:pPr>
            <a:r>
              <a:rPr lang="de-AT" dirty="0"/>
              <a:t>Nähert sich der Roboter einem Hindernis (Hand vorhalten), soll er von alleine stehen bleiben.</a:t>
            </a:r>
          </a:p>
          <a:p>
            <a:pPr lvl="1">
              <a:spcBef>
                <a:spcPts val="1200"/>
              </a:spcBef>
            </a:pPr>
            <a:r>
              <a:rPr lang="de-AT" dirty="0"/>
              <a:t>Welche Hindernisse gibt es?</a:t>
            </a:r>
          </a:p>
          <a:p>
            <a:pPr marL="41275" lvl="2" indent="0">
              <a:lnSpc>
                <a:spcPct val="100000"/>
              </a:lnSpc>
              <a:buNone/>
            </a:pPr>
            <a:r>
              <a:rPr lang="de-AT" b="1" dirty="0"/>
              <a:t>Nutze für diese Übung die Landkarte vom Mars und das Video</a:t>
            </a:r>
          </a:p>
          <a:p>
            <a:pPr lvl="2">
              <a:lnSpc>
                <a:spcPct val="130000"/>
              </a:lnSpc>
              <a:buFont typeface="Webdings" panose="05030102010509060703" pitchFamily="18" charset="2"/>
              <a:buChar char=""/>
            </a:pPr>
            <a:r>
              <a:rPr lang="de-AT" dirty="0"/>
              <a:t>Welche Hindernisse gibt es am Mars für den Roboter?</a:t>
            </a:r>
          </a:p>
          <a:p>
            <a:pPr lvl="2">
              <a:lnSpc>
                <a:spcPct val="130000"/>
              </a:lnSpc>
              <a:buFont typeface="Webdings" panose="05030102010509060703" pitchFamily="18" charset="2"/>
              <a:buChar char=""/>
            </a:pPr>
            <a:r>
              <a:rPr lang="de-AT" dirty="0"/>
              <a:t>Schau dich im Raum um und überlege, welche Hindernisse es für den Lego-Roboter gibt</a:t>
            </a:r>
          </a:p>
          <a:p>
            <a:pPr lvl="2">
              <a:lnSpc>
                <a:spcPct val="130000"/>
              </a:lnSpc>
              <a:buFont typeface="Webdings" panose="05030102010509060703" pitchFamily="18" charset="2"/>
              <a:buChar char=""/>
            </a:pPr>
            <a:r>
              <a:rPr lang="de-AT" dirty="0"/>
              <a:t>Fertige eine Landkarte des Raumes an, auf der alle Hindernisse eingezeichnet sind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"/>
            </a:pPr>
            <a:r>
              <a:rPr lang="de-AT" dirty="0"/>
              <a:t>Lasst euren Roboter auf alle möglichen Hindernisse zufahren und überprüft, ob er rechtzeitig stehen bleibt</a:t>
            </a:r>
          </a:p>
          <a:p>
            <a:pPr lvl="2">
              <a:lnSpc>
                <a:spcPct val="130000"/>
              </a:lnSpc>
              <a:buFont typeface="Webdings" panose="05030102010509060703" pitchFamily="18" charset="2"/>
              <a:buChar char=""/>
            </a:pPr>
            <a:r>
              <a:rPr lang="de-AT" dirty="0"/>
              <a:t>Zählt die Hindernisse auf, die ihr ausprobiert habt</a:t>
            </a:r>
          </a:p>
          <a:p>
            <a:pPr lvl="2">
              <a:lnSpc>
                <a:spcPct val="130000"/>
              </a:lnSpc>
              <a:buFont typeface="Webdings" panose="05030102010509060703" pitchFamily="18" charset="2"/>
              <a:buChar char=""/>
            </a:pPr>
            <a:r>
              <a:rPr lang="de-AT" dirty="0"/>
              <a:t>Schreibt auf die </a:t>
            </a:r>
            <a:r>
              <a:rPr lang="de-AT" b="1" dirty="0"/>
              <a:t>Quest 2b Karte</a:t>
            </a:r>
            <a:r>
              <a:rPr lang="de-AT" dirty="0"/>
              <a:t>!</a:t>
            </a:r>
          </a:p>
        </p:txBody>
      </p:sp>
      <p:pic>
        <p:nvPicPr>
          <p:cNvPr id="17" name="Grafik 16" descr="Mann und Frau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016" r="15884" b="64900"/>
          <a:stretch/>
        </p:blipFill>
        <p:spPr bwMode="auto">
          <a:xfrm>
            <a:off x="9108111" y="616676"/>
            <a:ext cx="377825" cy="1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 descr="group, team Flat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24" y="61667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C775D3E-97CE-4736-8703-BD245F08EB63}"/>
              </a:ext>
            </a:extLst>
          </p:cNvPr>
          <p:cNvSpPr/>
          <p:nvPr/>
        </p:nvSpPr>
        <p:spPr>
          <a:xfrm>
            <a:off x="6795794" y="1622770"/>
            <a:ext cx="3979432" cy="3386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Befehle - Was müsst ihr ergänzen?</a:t>
            </a:r>
          </a:p>
        </p:txBody>
      </p:sp>
      <p:sp>
        <p:nvSpPr>
          <p:cNvPr id="21" name="Smiley 20">
            <a:extLst>
              <a:ext uri="{FF2B5EF4-FFF2-40B4-BE49-F238E27FC236}">
                <a16:creationId xmlns:a16="http://schemas.microsoft.com/office/drawing/2014/main" id="{F8FAA093-8AC3-406B-AA78-447550A488BF}"/>
              </a:ext>
            </a:extLst>
          </p:cNvPr>
          <p:cNvSpPr/>
          <p:nvPr/>
        </p:nvSpPr>
        <p:spPr>
          <a:xfrm>
            <a:off x="8195733" y="650924"/>
            <a:ext cx="144586" cy="146010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3" name="Smiley 22">
            <a:extLst>
              <a:ext uri="{FF2B5EF4-FFF2-40B4-BE49-F238E27FC236}">
                <a16:creationId xmlns:a16="http://schemas.microsoft.com/office/drawing/2014/main" id="{CD4723BD-EB19-4904-905B-AF1CF27F00DF}"/>
              </a:ext>
            </a:extLst>
          </p:cNvPr>
          <p:cNvSpPr/>
          <p:nvPr/>
        </p:nvSpPr>
        <p:spPr>
          <a:xfrm>
            <a:off x="8713217" y="651182"/>
            <a:ext cx="144586" cy="145494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27" name="Smiley 26">
            <a:extLst>
              <a:ext uri="{FF2B5EF4-FFF2-40B4-BE49-F238E27FC236}">
                <a16:creationId xmlns:a16="http://schemas.microsoft.com/office/drawing/2014/main" id="{D0F97377-7C13-43D8-9715-FCAE2D135AE7}"/>
              </a:ext>
            </a:extLst>
          </p:cNvPr>
          <p:cNvSpPr/>
          <p:nvPr/>
        </p:nvSpPr>
        <p:spPr>
          <a:xfrm>
            <a:off x="8454475" y="650924"/>
            <a:ext cx="144586" cy="146010"/>
          </a:xfrm>
          <a:prstGeom prst="smileyFace">
            <a:avLst/>
          </a:prstGeom>
          <a:solidFill>
            <a:srgbClr val="70AD47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780" y="2343030"/>
            <a:ext cx="2245437" cy="104333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857804" y="2417940"/>
            <a:ext cx="223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So fährt der Roboter ewig weiter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7780" y="3648427"/>
            <a:ext cx="2689209" cy="109819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156989" y="3597357"/>
            <a:ext cx="228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Der Roboter fährt weiter, bis er ein Hindernis entdeckt. Dann bleibt er stehen.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r="3012"/>
          <a:stretch/>
        </p:blipFill>
        <p:spPr>
          <a:xfrm>
            <a:off x="7223515" y="5008681"/>
            <a:ext cx="3516198" cy="1118395"/>
          </a:xfrm>
          <a:prstGeom prst="rect">
            <a:avLst/>
          </a:prstGeom>
        </p:spPr>
      </p:pic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509BB822-8EAB-4AFB-BDE9-B934A4C28F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2481792" cy="243418"/>
          </a:xfrm>
        </p:spPr>
        <p:txBody>
          <a:bodyPr/>
          <a:lstStyle/>
          <a:p>
            <a:r>
              <a:rPr lang="de-DE" dirty="0"/>
              <a:t>DLPL | </a:t>
            </a:r>
            <a:r>
              <a:rPr lang="de-DE" dirty="0" err="1"/>
              <a:t>DaVinciLab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61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983412E-20E8-4B96-B8F8-0706C260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6"/>
            <a:ext cx="5073145" cy="828316"/>
          </a:xfrm>
        </p:spPr>
        <p:txBody>
          <a:bodyPr/>
          <a:lstStyle/>
          <a:p>
            <a:r>
              <a:rPr lang="de-AT" b="1" dirty="0"/>
              <a:t>Quest 2b</a:t>
            </a:r>
          </a:p>
        </p:txBody>
      </p:sp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090B0CAA-D6D2-4A63-ABD0-8E590436038F}"/>
              </a:ext>
            </a:extLst>
          </p:cNvPr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6293751" y="1289269"/>
          <a:ext cx="5029200" cy="49217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5263">
                  <a:extLst>
                    <a:ext uri="{9D8B030D-6E8A-4147-A177-3AD203B41FA5}">
                      <a16:colId xmlns:a16="http://schemas.microsoft.com/office/drawing/2014/main" val="3771439036"/>
                    </a:ext>
                  </a:extLst>
                </a:gridCol>
                <a:gridCol w="3033937">
                  <a:extLst>
                    <a:ext uri="{9D8B030D-6E8A-4147-A177-3AD203B41FA5}">
                      <a16:colId xmlns:a16="http://schemas.microsoft.com/office/drawing/2014/main" val="2740574418"/>
                    </a:ext>
                  </a:extLst>
                </a:gridCol>
              </a:tblGrid>
              <a:tr h="432207">
                <a:tc gridSpan="2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Was bedeuten die Befehle?</a:t>
                      </a:r>
                      <a:endParaRPr kumimoji="0" lang="de-AT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254388"/>
                  </a:ext>
                </a:extLst>
              </a:tr>
              <a:tr h="614054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447954"/>
                  </a:ext>
                </a:extLst>
              </a:tr>
              <a:tr h="5515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911742"/>
                  </a:ext>
                </a:extLst>
              </a:tr>
              <a:tr h="588684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208730"/>
                  </a:ext>
                </a:extLst>
              </a:tr>
              <a:tr h="539023">
                <a:tc gridSpan="2"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de-AT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Was hat bei den Befehlen nicht funktioniert?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560750"/>
                  </a:ext>
                </a:extLst>
              </a:tr>
              <a:tr h="759005">
                <a:tc gridSpan="2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174497"/>
                  </a:ext>
                </a:extLst>
              </a:tr>
              <a:tr h="531100">
                <a:tc gridSpan="2"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de-AT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Beschreibe, was diese Befehle ausführen!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907384"/>
                  </a:ext>
                </a:extLst>
              </a:tr>
              <a:tr h="906184">
                <a:tc gridSpan="2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758889"/>
                  </a:ext>
                </a:extLst>
              </a:tr>
            </a:tbl>
          </a:graphicData>
        </a:graphic>
      </p:graphicFrame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DA836D0-0599-425C-8F9A-CB4CCB8D6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de-AT" dirty="0"/>
              <a:t>Das haben wir gelernt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092CDC9-BA4C-4DA3-9672-E93151662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6451" y="2606006"/>
            <a:ext cx="5073650" cy="594691"/>
          </a:xfrm>
        </p:spPr>
        <p:txBody>
          <a:bodyPr anchor="ctr"/>
          <a:lstStyle/>
          <a:p>
            <a:r>
              <a:rPr lang="de-AT" dirty="0"/>
              <a:t>Die Hindernisse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9B82B69-191F-4076-8495-7085860C50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3692161"/>
            <a:ext cx="5073650" cy="2667364"/>
          </a:xfrm>
        </p:spPr>
        <p:txBody>
          <a:bodyPr/>
          <a:lstStyle/>
          <a:p>
            <a:b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de-AT" dirty="0"/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C30A4CA3-EA68-4FEA-A8B3-A2321C0A30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4299" y="3200697"/>
          <a:ext cx="4930077" cy="27101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6989">
                  <a:extLst>
                    <a:ext uri="{9D8B030D-6E8A-4147-A177-3AD203B41FA5}">
                      <a16:colId xmlns:a16="http://schemas.microsoft.com/office/drawing/2014/main" val="3549102384"/>
                    </a:ext>
                  </a:extLst>
                </a:gridCol>
                <a:gridCol w="2473088">
                  <a:extLst>
                    <a:ext uri="{9D8B030D-6E8A-4147-A177-3AD203B41FA5}">
                      <a16:colId xmlns:a16="http://schemas.microsoft.com/office/drawing/2014/main" val="2063897717"/>
                    </a:ext>
                  </a:extLst>
                </a:gridCol>
              </a:tblGrid>
              <a:tr h="345404">
                <a:tc gridSpan="2">
                  <a:txBody>
                    <a:bodyPr/>
                    <a:lstStyle/>
                    <a:p>
                      <a:r>
                        <a:rPr lang="de-AT" sz="1400" b="1" kern="1200" dirty="0"/>
                        <a:t>Bei</a:t>
                      </a:r>
                      <a:r>
                        <a:rPr lang="de-AT" sz="1400" b="1" kern="1200" baseline="0" dirty="0"/>
                        <a:t> welchen Hindernissen ist der Roboter stehen geblieben</a:t>
                      </a:r>
                      <a:r>
                        <a:rPr lang="de-AT" sz="1400" b="1" kern="1200" dirty="0"/>
                        <a:t>?</a:t>
                      </a:r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46968"/>
                  </a:ext>
                </a:extLst>
              </a:tr>
              <a:tr h="302563">
                <a:tc>
                  <a:txBody>
                    <a:bodyPr/>
                    <a:lstStyle/>
                    <a:p>
                      <a:r>
                        <a:rPr lang="de-AT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stehengeblieben: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Nicht stehengeblieben: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183001"/>
                  </a:ext>
                </a:extLst>
              </a:tr>
              <a:tr h="1053608"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752"/>
                  </a:ext>
                </a:extLst>
              </a:tr>
              <a:tr h="356112">
                <a:tc gridSpan="2">
                  <a:txBody>
                    <a:bodyPr/>
                    <a:lstStyle/>
                    <a:p>
                      <a:r>
                        <a:rPr lang="de-AT" sz="1400" b="1" kern="1200" dirty="0">
                          <a:solidFill>
                            <a:schemeClr val="bg1"/>
                          </a:solidFill>
                        </a:rPr>
                        <a:t>Wie könnte</a:t>
                      </a:r>
                      <a:r>
                        <a:rPr lang="de-AT" sz="1400" b="1" kern="1200" baseline="0" dirty="0">
                          <a:solidFill>
                            <a:schemeClr val="bg1"/>
                          </a:solidFill>
                        </a:rPr>
                        <a:t> man den Roboter noch verbessern</a:t>
                      </a:r>
                      <a:r>
                        <a:rPr lang="de-AT" sz="1400" b="1" kern="1200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de-A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98114"/>
                  </a:ext>
                </a:extLst>
              </a:tr>
              <a:tr h="650220">
                <a:tc gridSpan="2"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465729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794" y="1818265"/>
            <a:ext cx="439006" cy="43540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634" y="2386222"/>
            <a:ext cx="874857" cy="4692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794" y="2988066"/>
            <a:ext cx="638114" cy="38968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094" y="5397067"/>
            <a:ext cx="1309399" cy="715108"/>
          </a:xfrm>
          <a:prstGeom prst="rect">
            <a:avLst/>
          </a:prstGeom>
        </p:spPr>
      </p:pic>
      <p:sp>
        <p:nvSpPr>
          <p:cNvPr id="15" name="Inhaltsplatzhalter 9">
            <a:extLst>
              <a:ext uri="{FF2B5EF4-FFF2-40B4-BE49-F238E27FC236}">
                <a16:creationId xmlns:a16="http://schemas.microsoft.com/office/drawing/2014/main" id="{9F27241E-55C0-43A1-8AE0-826F4FB3B6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6451" y="1329535"/>
            <a:ext cx="5073650" cy="1140377"/>
          </a:xfrm>
        </p:spPr>
        <p:txBody>
          <a:bodyPr>
            <a:normAutofit fontScale="92500" lnSpcReduction="10000"/>
          </a:bodyPr>
          <a:lstStyle/>
          <a:p>
            <a:pPr marL="42862" lvl="1" indent="0">
              <a:buNone/>
            </a:pPr>
            <a:r>
              <a:rPr lang="de-AT" sz="1700" b="1" dirty="0">
                <a:solidFill>
                  <a:srgbClr val="6FA931"/>
                </a:solidFill>
              </a:rPr>
              <a:t>Das braucht ihr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AT" sz="1700" dirty="0"/>
              <a:t>WeDo 2.0 Baukasten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AT" sz="1700" dirty="0"/>
              <a:t>iPad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AT" sz="1700" dirty="0"/>
              <a:t>Planeten zum Ausschneiden</a:t>
            </a:r>
          </a:p>
          <a:p>
            <a:pPr lvl="2"/>
            <a:endParaRPr lang="de-AT" b="1" dirty="0"/>
          </a:p>
          <a:p>
            <a:endParaRPr lang="de-AT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509BB822-8EAB-4AFB-BDE9-B934A4C28F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2481792" cy="243418"/>
          </a:xfrm>
        </p:spPr>
        <p:txBody>
          <a:bodyPr/>
          <a:lstStyle/>
          <a:p>
            <a:r>
              <a:rPr lang="de-DE" dirty="0"/>
              <a:t>DLPL | </a:t>
            </a:r>
            <a:r>
              <a:rPr lang="de-DE" dirty="0" err="1"/>
              <a:t>DaVinciLab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966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Quest 3a </a:t>
            </a:r>
            <a:r>
              <a:rPr lang="de-AT" dirty="0"/>
              <a:t>– Wie geht es nach dem Hindernis weiter?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AT" dirty="0"/>
              <a:t>Ist das Hindernis verschwunden, soll der Roboter von alleine weiterfahren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Euer Hindernis soll nun eine Hand sein, die ihr vor den fahrenden Roboter haltet.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Überlegt euch, was ihr im Programm ändern könnten, damit der Roboter wieder weiterfährt, wenn ihr die Hand wegnehmt</a:t>
            </a:r>
          </a:p>
          <a:p>
            <a:pPr lvl="3"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de-AT" sz="1300" dirty="0"/>
              <a:t>Alle Befehle, die ihr braucht, kennt ihr schon</a:t>
            </a:r>
          </a:p>
          <a:p>
            <a:pPr lvl="3"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de-AT" sz="1300" dirty="0"/>
              <a:t>Wie kann man dafür sorgen, dass der Roboter bei einem Hindernis einen Ton von sich gibt?</a:t>
            </a:r>
          </a:p>
          <a:p>
            <a:pPr lvl="3"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de-AT" sz="1300" dirty="0"/>
              <a:t>Schaut auch einmal in das offene Projekt „Weltraumforschung“ in der </a:t>
            </a:r>
            <a:r>
              <a:rPr lang="de-AT" sz="1300" dirty="0" err="1"/>
              <a:t>WeDo</a:t>
            </a:r>
            <a:r>
              <a:rPr lang="de-AT" sz="1300" dirty="0"/>
              <a:t>-App! Welche Fähigkeiten könnten dem Roboter am Mars noch helfen</a:t>
            </a:r>
            <a:r>
              <a:rPr lang="de-AT" dirty="0"/>
              <a:t>?</a:t>
            </a:r>
          </a:p>
          <a:p>
            <a:pPr lvl="1">
              <a:spcAft>
                <a:spcPts val="600"/>
              </a:spcAft>
            </a:pPr>
            <a:r>
              <a:rPr lang="de-AT" dirty="0"/>
              <a:t>Präsentiert eure Ergebnisse</a:t>
            </a:r>
          </a:p>
          <a:p>
            <a:pPr lvl="2" defTabSz="854075">
              <a:buFont typeface="Webdings" panose="05030102010509060703" pitchFamily="18" charset="2"/>
              <a:buChar char="c"/>
            </a:pPr>
            <a:r>
              <a:rPr lang="de-AT" dirty="0">
                <a:solidFill>
                  <a:schemeClr val="bg2">
                    <a:lumMod val="50000"/>
                  </a:schemeClr>
                </a:solidFill>
              </a:rPr>
              <a:t>Stellt der Klasse eure Ideen für den perfekten Erkundungsroboter vor!</a:t>
            </a:r>
          </a:p>
          <a:p>
            <a:pPr lvl="2" defTabSz="854075">
              <a:buFont typeface="Webdings" panose="05030102010509060703" pitchFamily="18" charset="2"/>
              <a:buChar char="c"/>
            </a:pPr>
            <a:r>
              <a:rPr lang="de-AT" dirty="0"/>
              <a:t>Beantwortet dazu die Fragen auf der </a:t>
            </a:r>
            <a:r>
              <a:rPr lang="de-AT" b="1" dirty="0"/>
              <a:t>Quest 3b Karte</a:t>
            </a:r>
            <a:r>
              <a:rPr lang="de-AT" dirty="0"/>
              <a:t>.</a:t>
            </a:r>
            <a:r>
              <a:rPr lang="de-AT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de-AT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de-AT" dirty="0"/>
          </a:p>
        </p:txBody>
      </p:sp>
      <p:pic>
        <p:nvPicPr>
          <p:cNvPr id="8" name="Grafik 7" descr="Mann und Frau">
            <a:extLst>
              <a:ext uri="{FF2B5EF4-FFF2-40B4-BE49-F238E27FC236}">
                <a16:creationId xmlns:a16="http://schemas.microsoft.com/office/drawing/2014/main" id="{700CB5B9-B026-4D05-AD71-B36626055D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016" r="15884" b="64900"/>
          <a:stretch/>
        </p:blipFill>
        <p:spPr bwMode="auto">
          <a:xfrm>
            <a:off x="9138027" y="590453"/>
            <a:ext cx="377825" cy="1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group, team Flat Icon">
            <a:extLst>
              <a:ext uri="{FF2B5EF4-FFF2-40B4-BE49-F238E27FC236}">
                <a16:creationId xmlns:a16="http://schemas.microsoft.com/office/drawing/2014/main" id="{16987F7F-9F58-4067-8690-B87B06A6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740" y="590453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miley 13">
            <a:extLst>
              <a:ext uri="{FF2B5EF4-FFF2-40B4-BE49-F238E27FC236}">
                <a16:creationId xmlns:a16="http://schemas.microsoft.com/office/drawing/2014/main" id="{F6D0A013-6DAC-4D98-B7F9-321A46018BF5}"/>
              </a:ext>
            </a:extLst>
          </p:cNvPr>
          <p:cNvSpPr/>
          <p:nvPr/>
        </p:nvSpPr>
        <p:spPr>
          <a:xfrm>
            <a:off x="8146199" y="680453"/>
            <a:ext cx="144586" cy="146010"/>
          </a:xfrm>
          <a:prstGeom prst="smileyFace">
            <a:avLst/>
          </a:prstGeom>
          <a:solidFill>
            <a:srgbClr val="70AD47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sp>
        <p:nvSpPr>
          <p:cNvPr id="16" name="Smiley 15">
            <a:extLst>
              <a:ext uri="{FF2B5EF4-FFF2-40B4-BE49-F238E27FC236}">
                <a16:creationId xmlns:a16="http://schemas.microsoft.com/office/drawing/2014/main" id="{647314E4-56CC-4F1C-8E35-E296A555EEF4}"/>
              </a:ext>
            </a:extLst>
          </p:cNvPr>
          <p:cNvSpPr/>
          <p:nvPr/>
        </p:nvSpPr>
        <p:spPr>
          <a:xfrm>
            <a:off x="8424260" y="680453"/>
            <a:ext cx="144586" cy="146010"/>
          </a:xfrm>
          <a:prstGeom prst="smileyFace">
            <a:avLst/>
          </a:prstGeom>
          <a:solidFill>
            <a:srgbClr val="70AD47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sp>
        <p:nvSpPr>
          <p:cNvPr id="20" name="Smiley 19">
            <a:extLst>
              <a:ext uri="{FF2B5EF4-FFF2-40B4-BE49-F238E27FC236}">
                <a16:creationId xmlns:a16="http://schemas.microsoft.com/office/drawing/2014/main" id="{126D31B7-25F6-4657-99DC-94B738E2AC8E}"/>
              </a:ext>
            </a:extLst>
          </p:cNvPr>
          <p:cNvSpPr/>
          <p:nvPr/>
        </p:nvSpPr>
        <p:spPr>
          <a:xfrm>
            <a:off x="8702321" y="680453"/>
            <a:ext cx="144586" cy="146010"/>
          </a:xfrm>
          <a:prstGeom prst="smileyFace">
            <a:avLst/>
          </a:prstGeom>
          <a:solidFill>
            <a:srgbClr val="70AD47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509BB822-8EAB-4AFB-BDE9-B934A4C28F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2481792" cy="243418"/>
          </a:xfrm>
        </p:spPr>
        <p:txBody>
          <a:bodyPr/>
          <a:lstStyle/>
          <a:p>
            <a:r>
              <a:rPr lang="de-DE" dirty="0"/>
              <a:t>DLPL | </a:t>
            </a:r>
            <a:r>
              <a:rPr lang="de-DE" dirty="0" err="1"/>
              <a:t>DaVinciLab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3489" y="2400726"/>
            <a:ext cx="2762250" cy="215265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26" y="1405769"/>
            <a:ext cx="47529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3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279AAA2-0FB8-4A3C-85D1-DA468D8D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Calibri" panose="020F0502020204030204" pitchFamily="34" charset="0"/>
              </a:rPr>
              <a:t>Quest 3b </a:t>
            </a:r>
            <a:endParaRPr lang="de-AT" b="1" dirty="0"/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8E019E5F-C2FE-406C-9B1C-3C5055D0EDBF}"/>
              </a:ext>
            </a:extLst>
          </p:cNvPr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6293751" y="1163253"/>
          <a:ext cx="5029200" cy="48704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1224">
                  <a:extLst>
                    <a:ext uri="{9D8B030D-6E8A-4147-A177-3AD203B41FA5}">
                      <a16:colId xmlns:a16="http://schemas.microsoft.com/office/drawing/2014/main" val="2278512257"/>
                    </a:ext>
                  </a:extLst>
                </a:gridCol>
                <a:gridCol w="2887976">
                  <a:extLst>
                    <a:ext uri="{9D8B030D-6E8A-4147-A177-3AD203B41FA5}">
                      <a16:colId xmlns:a16="http://schemas.microsoft.com/office/drawing/2014/main" val="939943950"/>
                    </a:ext>
                  </a:extLst>
                </a:gridCol>
              </a:tblGrid>
              <a:tr h="359289">
                <a:tc gridSpan="2">
                  <a:txBody>
                    <a:bodyPr/>
                    <a:lstStyle/>
                    <a:p>
                      <a:r>
                        <a:rPr lang="de-AT" sz="1400" kern="1200" dirty="0"/>
                        <a:t>Welche Modelle aus der Modellbibliothek könnten für einen Roboter am Mars nützlich sein?</a:t>
                      </a:r>
                      <a:endParaRPr lang="de-A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3017"/>
                  </a:ext>
                </a:extLst>
              </a:tr>
              <a:tr h="1136976">
                <a:tc gridSpan="2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076856"/>
                  </a:ext>
                </a:extLst>
              </a:tr>
              <a:tr h="441514">
                <a:tc gridSpan="2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1" kern="1200" dirty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Hat euch der Workshop gefallen?	</a:t>
                      </a:r>
                      <a:r>
                        <a:rPr lang="de-AT" sz="1600" b="1" dirty="0">
                          <a:sym typeface="Wingdings" panose="05000000000000000000" pitchFamily="2" charset="2"/>
                        </a:rPr>
                        <a:t>      </a:t>
                      </a:r>
                      <a:endParaRPr lang="de-AT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773205"/>
                  </a:ext>
                </a:extLst>
              </a:tr>
              <a:tr h="453115">
                <a:tc gridSpan="2">
                  <a:txBody>
                    <a:bodyPr/>
                    <a:lstStyle/>
                    <a:p>
                      <a:pPr lvl="0" defTabSz="874713"/>
                      <a:r>
                        <a:rPr lang="de-AT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Das habe ich mir gemerkt: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563785"/>
                  </a:ext>
                </a:extLst>
              </a:tr>
              <a:tr h="397363">
                <a:tc>
                  <a:txBody>
                    <a:bodyPr/>
                    <a:lstStyle/>
                    <a:p>
                      <a:r>
                        <a:rPr lang="de-AT" sz="1400" b="1" kern="1200" dirty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Wichtiger Befehl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de-AT" sz="1400" b="1" kern="1200" dirty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Das führt er aus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733589"/>
                  </a:ext>
                </a:extLst>
              </a:tr>
              <a:tr h="607189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77606"/>
                  </a:ext>
                </a:extLst>
              </a:tr>
              <a:tr h="658082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05373"/>
                  </a:ext>
                </a:extLst>
              </a:tr>
              <a:tr h="658082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54579"/>
                  </a:ext>
                </a:extLst>
              </a:tr>
            </a:tbl>
          </a:graphicData>
        </a:graphic>
      </p:graphicFrame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3E765E6-4A2C-40FD-9FD3-58B3670437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1100" y="395288"/>
            <a:ext cx="5062538" cy="767965"/>
          </a:xfrm>
        </p:spPr>
        <p:txBody>
          <a:bodyPr anchor="ctr"/>
          <a:lstStyle/>
          <a:p>
            <a:r>
              <a:rPr lang="de-AT" dirty="0"/>
              <a:t>Ideen aus der </a:t>
            </a:r>
            <a:r>
              <a:rPr lang="de-AT" dirty="0" err="1"/>
              <a:t>WeDo</a:t>
            </a:r>
            <a:r>
              <a:rPr lang="de-AT" dirty="0"/>
              <a:t>-App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3242C3F-700C-4A2A-A1AF-370DB8078E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5422" y="2488553"/>
            <a:ext cx="5073650" cy="559447"/>
          </a:xfrm>
        </p:spPr>
        <p:txBody>
          <a:bodyPr/>
          <a:lstStyle/>
          <a:p>
            <a:r>
              <a:rPr lang="de-AT" dirty="0"/>
              <a:t>Eure Präsentation</a:t>
            </a:r>
          </a:p>
        </p:txBody>
      </p:sp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C4C89B54-C8EB-4941-8B52-1187D2E9E078}"/>
              </a:ext>
            </a:extLst>
          </p:cNvPr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838204" y="3048000"/>
          <a:ext cx="5073650" cy="31588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73650">
                  <a:extLst>
                    <a:ext uri="{9D8B030D-6E8A-4147-A177-3AD203B41FA5}">
                      <a16:colId xmlns:a16="http://schemas.microsoft.com/office/drawing/2014/main" val="623156102"/>
                    </a:ext>
                  </a:extLst>
                </a:gridCol>
              </a:tblGrid>
              <a:tr h="352672">
                <a:tc>
                  <a:txBody>
                    <a:bodyPr/>
                    <a:lstStyle/>
                    <a:p>
                      <a:r>
                        <a:rPr lang="de-AT" sz="1400" kern="1200" dirty="0"/>
                        <a:t>Stellt eure Ideen vor!</a:t>
                      </a:r>
                      <a:endParaRPr lang="de-A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580458"/>
                  </a:ext>
                </a:extLst>
              </a:tr>
              <a:tr h="342531">
                <a:tc>
                  <a:txBody>
                    <a:bodyPr/>
                    <a:lstStyle/>
                    <a:p>
                      <a:r>
                        <a:rPr lang="de-AT" sz="1400" b="1" kern="1200" dirty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Welche Hindernisse gibt es auf dem Mars?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25961"/>
                  </a:ext>
                </a:extLst>
              </a:tr>
              <a:tr h="1098211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51134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r>
                        <a:rPr lang="de-AT" sz="1400" b="1" kern="1200" dirty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Wie könnte ein Roboter mit</a:t>
                      </a:r>
                      <a:r>
                        <a:rPr lang="de-AT" sz="1400" b="1" kern="1200" baseline="0" dirty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diesen Hindernissen umgehen?</a:t>
                      </a:r>
                      <a:endParaRPr lang="de-AT" sz="1400" b="1" kern="1200" dirty="0">
                        <a:solidFill>
                          <a:srgbClr val="E7E6E6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181354"/>
                  </a:ext>
                </a:extLst>
              </a:tr>
              <a:tr h="1014955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202224"/>
                  </a:ext>
                </a:extLst>
              </a:tr>
            </a:tbl>
          </a:graphicData>
        </a:graphic>
      </p:graphicFrame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509BB822-8EAB-4AFB-BDE9-B934A4C28F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2481792" cy="243418"/>
          </a:xfrm>
        </p:spPr>
        <p:txBody>
          <a:bodyPr/>
          <a:lstStyle/>
          <a:p>
            <a:r>
              <a:rPr lang="de-DE" dirty="0"/>
              <a:t>DLPL | </a:t>
            </a:r>
            <a:r>
              <a:rPr lang="de-DE" dirty="0" err="1"/>
              <a:t>DaVinciLab</a:t>
            </a:r>
            <a:endParaRPr lang="de-DE" dirty="0"/>
          </a:p>
        </p:txBody>
      </p:sp>
      <p:sp>
        <p:nvSpPr>
          <p:cNvPr id="13" name="Inhaltsplatzhalter 9">
            <a:extLst>
              <a:ext uri="{FF2B5EF4-FFF2-40B4-BE49-F238E27FC236}">
                <a16:creationId xmlns:a16="http://schemas.microsoft.com/office/drawing/2014/main" id="{9F27241E-55C0-43A1-8AE0-826F4FB3B6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0350" y="1158878"/>
            <a:ext cx="5073650" cy="1140377"/>
          </a:xfrm>
        </p:spPr>
        <p:txBody>
          <a:bodyPr>
            <a:normAutofit fontScale="92500" lnSpcReduction="10000"/>
          </a:bodyPr>
          <a:lstStyle/>
          <a:p>
            <a:pPr marL="42862" lvl="1" indent="0">
              <a:buNone/>
            </a:pPr>
            <a:r>
              <a:rPr lang="de-AT" sz="1700" b="1" dirty="0">
                <a:solidFill>
                  <a:srgbClr val="6FA931"/>
                </a:solidFill>
              </a:rPr>
              <a:t>Das braucht ihr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AT" sz="1700" dirty="0"/>
              <a:t>WeDo 2.0 Baukasten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AT" sz="1700" dirty="0"/>
              <a:t>iPad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AT" sz="1700" dirty="0"/>
              <a:t>Planeten zum Ausschneiden</a:t>
            </a:r>
          </a:p>
          <a:p>
            <a:pPr lvl="2"/>
            <a:endParaRPr lang="de-AT" b="1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9762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Muster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7133226" y="581468"/>
            <a:ext cx="3127218" cy="475387"/>
            <a:chOff x="8195733" y="718151"/>
            <a:chExt cx="3127218" cy="307777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8195733" y="718151"/>
              <a:ext cx="3127218" cy="288000"/>
              <a:chOff x="8195734" y="719667"/>
              <a:chExt cx="3127218" cy="288000"/>
            </a:xfrm>
          </p:grpSpPr>
          <p:sp>
            <p:nvSpPr>
              <p:cNvPr id="7" name="Textfeld 6"/>
              <p:cNvSpPr txBox="1"/>
              <p:nvPr/>
            </p:nvSpPr>
            <p:spPr>
              <a:xfrm>
                <a:off x="8195734" y="719667"/>
                <a:ext cx="3127218" cy="199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AT" sz="1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8" name="Grafik 7" descr="Mann und Frau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15016" t="1" r="50144" b="65285"/>
              <a:stretch/>
            </p:blipFill>
            <p:spPr bwMode="auto">
              <a:xfrm>
                <a:off x="9401485" y="761485"/>
                <a:ext cx="190500" cy="180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Grafik 8" descr="Mann und Frau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15016" r="15884" b="64900"/>
              <a:stretch/>
            </p:blipFill>
            <p:spPr bwMode="auto">
              <a:xfrm>
                <a:off x="9742819" y="761485"/>
                <a:ext cx="377825" cy="180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" name="Grafik 9" descr="Benutzer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-2" b="20282"/>
              <a:stretch/>
            </p:blipFill>
            <p:spPr bwMode="auto">
              <a:xfrm>
                <a:off x="10204154" y="719667"/>
                <a:ext cx="362240" cy="288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2" name="Picture 2" descr="group, team Flat Ic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5757" y="737928"/>
              <a:ext cx="351553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miley 15">
            <a:extLst>
              <a:ext uri="{FF2B5EF4-FFF2-40B4-BE49-F238E27FC236}">
                <a16:creationId xmlns:a16="http://schemas.microsoft.com/office/drawing/2014/main" id="{2E9A6CB1-0776-4327-817F-044B5E2BE619}"/>
              </a:ext>
            </a:extLst>
          </p:cNvPr>
          <p:cNvSpPr/>
          <p:nvPr/>
        </p:nvSpPr>
        <p:spPr>
          <a:xfrm>
            <a:off x="7830475" y="791283"/>
            <a:ext cx="144586" cy="145494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 dirty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3EC8C2-2B27-49C4-91E0-49757F2F57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Pause einplanen nach etwa 1 1/2  Std.</a:t>
            </a:r>
          </a:p>
          <a:p>
            <a:r>
              <a:rPr lang="de-AT" dirty="0"/>
              <a:t>Präsentation als PPT auf </a:t>
            </a:r>
            <a:r>
              <a:rPr lang="de-AT" dirty="0" err="1"/>
              <a:t>Padlet</a:t>
            </a:r>
            <a:endParaRPr lang="de-AT" dirty="0"/>
          </a:p>
          <a:p>
            <a:r>
              <a:rPr lang="de-AT" dirty="0" err="1"/>
              <a:t>WeDo</a:t>
            </a:r>
            <a:r>
              <a:rPr lang="de-AT" dirty="0"/>
              <a:t> Kästen  nicht vollständig</a:t>
            </a:r>
          </a:p>
          <a:p>
            <a:r>
              <a:rPr lang="de-AT" dirty="0"/>
              <a:t>iPad nicht die neueste Version mit Greifarm</a:t>
            </a:r>
          </a:p>
          <a:p>
            <a:r>
              <a:rPr lang="de-AT" dirty="0"/>
              <a:t>Brunnen vorbereiten und zuschneiden (Karton) Heftklammern</a:t>
            </a:r>
          </a:p>
          <a:p>
            <a:r>
              <a:rPr lang="de-AT" dirty="0"/>
              <a:t>Schleife zum Schluss einbauen.</a:t>
            </a:r>
          </a:p>
          <a:p>
            <a:r>
              <a:rPr lang="de-AT" dirty="0"/>
              <a:t>3er Gruppe: </a:t>
            </a:r>
          </a:p>
          <a:p>
            <a:r>
              <a:rPr lang="de-AT" dirty="0"/>
              <a:t>1 klickt durch den Kurs</a:t>
            </a:r>
          </a:p>
          <a:p>
            <a:r>
              <a:rPr lang="de-AT" dirty="0"/>
              <a:t>1 bastelt</a:t>
            </a:r>
          </a:p>
          <a:p>
            <a:r>
              <a:rPr lang="de-AT" dirty="0"/>
              <a:t>1 sucht die Bausteine</a:t>
            </a:r>
          </a:p>
          <a:p>
            <a:endParaRPr lang="de-AT" dirty="0"/>
          </a:p>
        </p:txBody>
      </p:sp>
      <p:sp>
        <p:nvSpPr>
          <p:cNvPr id="19" name="Smiley 18">
            <a:extLst>
              <a:ext uri="{FF2B5EF4-FFF2-40B4-BE49-F238E27FC236}">
                <a16:creationId xmlns:a16="http://schemas.microsoft.com/office/drawing/2014/main" id="{D9A73140-D633-4CAF-BCAA-73BCF42E3D4A}"/>
              </a:ext>
            </a:extLst>
          </p:cNvPr>
          <p:cNvSpPr/>
          <p:nvPr/>
        </p:nvSpPr>
        <p:spPr>
          <a:xfrm>
            <a:off x="7597355" y="790767"/>
            <a:ext cx="144586" cy="146010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0" name="Smiley 19">
            <a:extLst>
              <a:ext uri="{FF2B5EF4-FFF2-40B4-BE49-F238E27FC236}">
                <a16:creationId xmlns:a16="http://schemas.microsoft.com/office/drawing/2014/main" id="{08788627-E8DB-4572-8EEE-8238DD9EB9A0}"/>
              </a:ext>
            </a:extLst>
          </p:cNvPr>
          <p:cNvSpPr/>
          <p:nvPr/>
        </p:nvSpPr>
        <p:spPr>
          <a:xfrm>
            <a:off x="7330794" y="790767"/>
            <a:ext cx="144586" cy="146010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E6D76D24-261F-4025-89FF-865D8625AC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2481792" cy="243418"/>
          </a:xfrm>
        </p:spPr>
        <p:txBody>
          <a:bodyPr/>
          <a:lstStyle/>
          <a:p>
            <a:r>
              <a:rPr lang="de-DE" dirty="0"/>
              <a:t>DLPL | </a:t>
            </a:r>
            <a:r>
              <a:rPr lang="de-DE" dirty="0" err="1"/>
              <a:t>DaVinciLab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73711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LPL Content Vorlage" id="{62B08BCB-1CDA-42DC-ABA6-A86497A5BDA9}" vid="{7C82563B-107B-443A-8B0F-480EC4E42C5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690</Words>
  <Application>Microsoft Office PowerPoint</Application>
  <PresentationFormat>Breitbild</PresentationFormat>
  <Paragraphs>127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Webdings</vt:lpstr>
      <vt:lpstr>Wingdings</vt:lpstr>
      <vt:lpstr>1_Office Theme</vt:lpstr>
      <vt:lpstr>PowerPoint-Präsentation</vt:lpstr>
      <vt:lpstr>Erkundung ferner Planeten</vt:lpstr>
      <vt:lpstr>Quest 1a – Die Erkundung des Weltraums</vt:lpstr>
      <vt:lpstr>Quest 1b</vt:lpstr>
      <vt:lpstr>Quest 2a – Der Roboter kann sehen lernen</vt:lpstr>
      <vt:lpstr>Quest 2b</vt:lpstr>
      <vt:lpstr>Quest 3a – Wie geht es nach dem Hindernis weiter?</vt:lpstr>
      <vt:lpstr>Quest 3b </vt:lpstr>
      <vt:lpstr>Muster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Riepl</dc:creator>
  <cp:lastModifiedBy>klemens.frick</cp:lastModifiedBy>
  <cp:revision>240</cp:revision>
  <cp:lastPrinted>2017-09-13T15:31:24Z</cp:lastPrinted>
  <dcterms:created xsi:type="dcterms:W3CDTF">2016-08-29T13:52:53Z</dcterms:created>
  <dcterms:modified xsi:type="dcterms:W3CDTF">2017-11-10T14:34:02Z</dcterms:modified>
</cp:coreProperties>
</file>