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8" r:id="rId3"/>
    <p:sldId id="267" r:id="rId4"/>
    <p:sldId id="270" r:id="rId5"/>
    <p:sldId id="259" r:id="rId6"/>
    <p:sldId id="271" r:id="rId7"/>
    <p:sldId id="262" r:id="rId8"/>
    <p:sldId id="273" r:id="rId9"/>
    <p:sldId id="272" r:id="rId10"/>
    <p:sldId id="274" r:id="rId11"/>
    <p:sldId id="275" r:id="rId12"/>
    <p:sldId id="260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6FA931"/>
    <a:srgbClr val="D5E3CF"/>
    <a:srgbClr val="7D9532"/>
    <a:srgbClr val="D2DEEF"/>
    <a:srgbClr val="EBF1E9"/>
    <a:srgbClr val="DCE2C8"/>
    <a:srgbClr val="E9F5DB"/>
    <a:srgbClr val="AEB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838" autoAdjust="0"/>
  </p:normalViewPr>
  <p:slideViewPr>
    <p:cSldViewPr snapToGrid="0">
      <p:cViewPr varScale="1">
        <p:scale>
          <a:sx n="102" d="100"/>
          <a:sy n="102" d="100"/>
        </p:scale>
        <p:origin x="906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F5B82-EF2B-4844-98A5-9CA4EC722E58}" type="datetimeFigureOut">
              <a:rPr lang="de-AT" smtClean="0"/>
              <a:t>10.11.2017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9F558-910D-4131-BB1C-325E97141DF6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8639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2233A-F38F-464E-8FDA-783E7FC6DC9B}" type="datetimeFigureOut">
              <a:rPr lang="de-AT" smtClean="0"/>
              <a:t>10.11.2017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3E16D-524E-4E0D-9B69-0AF5B2C02867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54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727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229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878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1812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7046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6261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4172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424509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55964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83190" y="1092727"/>
            <a:ext cx="6172201" cy="4768323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2862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800"/>
            </a:lvl2pPr>
            <a:lvl3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2400"/>
            </a:lvl3pPr>
            <a:lvl4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 sz="2000"/>
            </a:lvl4pPr>
            <a:lvl5pPr marL="269875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 bearbeiten</a:t>
            </a:r>
          </a:p>
          <a:p>
            <a:pPr marL="42862" marR="0" lvl="1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269875" marR="0" lvl="2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269875" marR="0" lvl="3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69875" marR="0" lvl="4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  <a:p>
            <a:pPr lvl="0"/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39791" y="1092727"/>
            <a:ext cx="3932236" cy="4768323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2862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400"/>
            </a:lvl2pPr>
            <a:lvl3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200"/>
            </a:lvl3pPr>
            <a:lvl4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 sz="1000"/>
            </a:lvl4pPr>
            <a:lvl5pPr marL="269875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5pPr>
            <a:lvl6pPr marL="2286057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 bearbeiten</a:t>
            </a:r>
          </a:p>
          <a:p>
            <a:pPr marL="42862" marR="0" lvl="1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269875" marR="0" lvl="2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269875" marR="0" lvl="3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69875" marR="0" lvl="4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  <a:p>
            <a:pPr lvl="0"/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A5B28F9-5CC5-4874-AA51-CB7938223D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3188" y="457200"/>
            <a:ext cx="6140450" cy="560388"/>
          </a:xfrm>
        </p:spPr>
        <p:txBody>
          <a:bodyPr>
            <a:norm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400" b="0" kern="1200" dirty="0" smtClean="0">
                <a:solidFill>
                  <a:srgbClr val="6FA93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2741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266952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253299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3072048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2773870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211705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0" y="0"/>
            <a:ext cx="1219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5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40956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DLPL | ZLI PH Wien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7C5842C-22F5-4273-ADBC-F263A5AAF89D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 descr="Bildergebnis für PH Wi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68" y="6081410"/>
            <a:ext cx="517783" cy="5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ildergebnis für PH Wi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02" y="6081410"/>
            <a:ext cx="537310" cy="5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ildergebnis für PH NÖ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561" y="6081410"/>
            <a:ext cx="1023449" cy="5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Ein Bild, das Objekt, Uhr enthält.&#10;&#10;Mit hoher Zuverlässigkeit generierte Beschreibu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10" y="6174922"/>
            <a:ext cx="2800814" cy="350286"/>
          </a:xfrm>
          <a:prstGeom prst="rect">
            <a:avLst/>
          </a:prstGeom>
        </p:spPr>
      </p:pic>
      <p:pic>
        <p:nvPicPr>
          <p:cNvPr id="13" name="Picture 2" descr="cropped-phelsqu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113" y="6139658"/>
            <a:ext cx="20955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7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>
                <a:solidFill>
                  <a:srgbClr val="6FA93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9E393F-ED16-4F4A-9856-DB9266A61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96" y="424393"/>
            <a:ext cx="1079455" cy="576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F7B6584-77FC-41ED-A8DF-328C4E920C66}"/>
              </a:ext>
            </a:extLst>
          </p:cNvPr>
          <p:cNvPicPr/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69"/>
          <a:stretch/>
        </p:blipFill>
        <p:spPr bwMode="auto">
          <a:xfrm>
            <a:off x="558800" y="-42332"/>
            <a:ext cx="11048999" cy="4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565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rgbClr val="6FA93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2DE1C7-804D-438C-93B1-FE4D1DFB8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96" y="402656"/>
            <a:ext cx="107945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7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kar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8D23EF-8183-4F2B-972B-0602A73A6307}"/>
              </a:ext>
            </a:extLst>
          </p:cNvPr>
          <p:cNvPicPr/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69"/>
          <a:stretch/>
        </p:blipFill>
        <p:spPr bwMode="auto">
          <a:xfrm>
            <a:off x="558800" y="-42332"/>
            <a:ext cx="11048999" cy="4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9E3646C-1F67-4FBD-81E2-16E3A842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458260"/>
            <a:ext cx="6817077" cy="72180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560B76A-C665-4A95-AA71-2CABB08AC5D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275644"/>
            <a:ext cx="5150555" cy="4915625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AT" sz="1800" b="1" kern="1200" baseline="0" noProof="0" dirty="0" smtClean="0">
                <a:solidFill>
                  <a:srgbClr val="6FA9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42862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aseline="0">
                <a:solidFill>
                  <a:srgbClr val="6FA931"/>
                </a:solidFill>
                <a:latin typeface="Calibri" panose="020F0502020204030204" pitchFamily="34" charset="0"/>
              </a:defRPr>
            </a:lvl2pPr>
            <a:lvl3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 sz="1400" b="0" baseline="0">
                <a:solidFill>
                  <a:schemeClr val="bg2">
                    <a:lumMod val="50000"/>
                  </a:schemeClr>
                </a:solidFill>
              </a:defRPr>
            </a:lvl4pPr>
            <a:lvl5pPr marL="269875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Textmasterformat bearbeiten</a:t>
            </a:r>
          </a:p>
          <a:p>
            <a:pPr marL="42862" marR="0" lvl="1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Zweite Ebene</a:t>
            </a:r>
          </a:p>
          <a:p>
            <a:pPr marL="269875" marR="0" lvl="2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269875" marR="0" lvl="3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69875" marR="0" lvl="4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  <a:p>
            <a:pPr lvl="3"/>
            <a:endParaRPr lang="de-DE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213C490-A8FD-48C4-9914-00D6DEC51B97}"/>
              </a:ext>
            </a:extLst>
          </p:cNvPr>
          <p:cNvSpPr/>
          <p:nvPr userDrawn="1"/>
        </p:nvSpPr>
        <p:spPr>
          <a:xfrm>
            <a:off x="6191956" y="1213931"/>
            <a:ext cx="5130995" cy="4977338"/>
          </a:xfrm>
          <a:prstGeom prst="roundRect">
            <a:avLst>
              <a:gd name="adj" fmla="val 3460"/>
            </a:avLst>
          </a:prstGeom>
          <a:solidFill>
            <a:srgbClr val="E9F5DB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C256D56-EA17-4B5F-A14A-C3AEF182AB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96" y="458260"/>
            <a:ext cx="1079455" cy="576000"/>
          </a:xfrm>
          <a:prstGeom prst="rect">
            <a:avLst/>
          </a:prstGeom>
        </p:spPr>
      </p:pic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E1331E05-B2DA-4F50-9E4E-C3D5AD1F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9362" y="6416995"/>
            <a:ext cx="540000" cy="260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C2-9B54-49A2-AA3D-86AD4D0B199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2145997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kar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DEC573-A2BB-40E9-900E-F7D3FCA7E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dirty="0"/>
              <a:t>N.N, Denken lernen, Probleme lösen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716A8A9-9F29-42E6-8B49-A338B1C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6"/>
            <a:ext cx="5073145" cy="924900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413492A-4CC8-4B82-90C8-B3FEA96595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392468"/>
            <a:ext cx="5073650" cy="1578383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F642F13F-6C11-424C-B771-84D95C8EA8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94438" y="1392468"/>
            <a:ext cx="5029200" cy="4967057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88D1B61-A820-4694-8671-B8C2F7021A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1100" y="395288"/>
            <a:ext cx="5062538" cy="894738"/>
          </a:xfrm>
        </p:spPr>
        <p:txBody>
          <a:bodyPr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0" kern="1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39A84652-782F-4977-9DBF-C0A09F65CC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3106738"/>
            <a:ext cx="5073650" cy="854397"/>
          </a:xfrm>
        </p:spPr>
        <p:txBody>
          <a:bodyPr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0" kern="1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9A72253F-7312-4A4F-A77E-FF96C29D99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4056063"/>
            <a:ext cx="5073650" cy="23034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C0010689-3DCE-4520-A85D-D5B5331EB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0776" y="6416995"/>
            <a:ext cx="540000" cy="260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C2-9B54-49A2-AA3D-86AD4D0B199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2213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38351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creativecommons.org/licenses/by-sa/4.0/" TargetMode="Externa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Relationship Id="rId27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 descr="Creative Commons Lizenzvertrag">
            <a:hlinkClick r:id="rId17"/>
          </p:cNvPr>
          <p:cNvPicPr/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51" y="6453115"/>
            <a:ext cx="54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3F5DDAA-D0ED-4347-88BA-104F63082CA2}"/>
              </a:ext>
            </a:extLst>
          </p:cNvPr>
          <p:cNvPicPr/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69"/>
          <a:stretch/>
        </p:blipFill>
        <p:spPr bwMode="auto">
          <a:xfrm>
            <a:off x="558800" y="-42332"/>
            <a:ext cx="11048999" cy="4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8792C7-EFAE-4D24-91E0-C5D8EB23D73D}"/>
              </a:ext>
            </a:extLst>
          </p:cNvPr>
          <p:cNvGrpSpPr/>
          <p:nvPr userDrawn="1"/>
        </p:nvGrpSpPr>
        <p:grpSpPr>
          <a:xfrm>
            <a:off x="888210" y="6383833"/>
            <a:ext cx="5869232" cy="288000"/>
            <a:chOff x="453588" y="9405762"/>
            <a:chExt cx="5869232" cy="288000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5CB26225-BA75-4241-B2D2-D45AAF0CA80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453588" y="9466670"/>
              <a:ext cx="5869232" cy="217826"/>
              <a:chOff x="-1032536" y="6306453"/>
              <a:chExt cx="8249924" cy="373678"/>
            </a:xfrm>
          </p:grpSpPr>
          <p:pic>
            <p:nvPicPr>
              <p:cNvPr id="28" name="Picture 2" descr="Bildergebnis für PH Wien">
                <a:extLst>
                  <a:ext uri="{FF2B5EF4-FFF2-40B4-BE49-F238E27FC236}">
                    <a16:creationId xmlns:a16="http://schemas.microsoft.com/office/drawing/2014/main" id="{62E2C3A7-46F0-4453-BB3E-9855F88CAB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1296" y="6433607"/>
                <a:ext cx="236108" cy="2450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Bildergebnis für PH Wien">
                <a:extLst>
                  <a:ext uri="{FF2B5EF4-FFF2-40B4-BE49-F238E27FC236}">
                    <a16:creationId xmlns:a16="http://schemas.microsoft.com/office/drawing/2014/main" id="{BC483DCF-8CA5-4953-B6E7-4ACFB62A279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3807" y="6435118"/>
                <a:ext cx="245013" cy="2450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" descr="Bildergebnis für PH NÖ">
                <a:extLst>
                  <a:ext uri="{FF2B5EF4-FFF2-40B4-BE49-F238E27FC236}">
                    <a16:creationId xmlns:a16="http://schemas.microsoft.com/office/drawing/2014/main" id="{8DE171EF-354D-4978-880F-B837A5AE967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6011" y="6434971"/>
                <a:ext cx="466690" cy="245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Grafik 30" descr="Ein Bild, das Objekt, Uhr enthält.&#10;&#10;Mit hoher Zuverlässigkeit generierte Beschreibung">
                <a:extLst>
                  <a:ext uri="{FF2B5EF4-FFF2-40B4-BE49-F238E27FC236}">
                    <a16:creationId xmlns:a16="http://schemas.microsoft.com/office/drawing/2014/main" id="{17BDF551-EFCD-4E57-852F-3669177572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2072" y="6433607"/>
                <a:ext cx="1295316" cy="156591"/>
              </a:xfrm>
              <a:prstGeom prst="rect">
                <a:avLst/>
              </a:prstGeom>
            </p:spPr>
          </p:pic>
          <p:pic>
            <p:nvPicPr>
              <p:cNvPr id="32" name="Picture 2" descr="cropped-phelsqu.png">
                <a:extLst>
                  <a:ext uri="{FF2B5EF4-FFF2-40B4-BE49-F238E27FC236}">
                    <a16:creationId xmlns:a16="http://schemas.microsoft.com/office/drawing/2014/main" id="{10A4A338-86EE-454C-A289-9F03BA10C9C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4984" y="6392457"/>
                <a:ext cx="955544" cy="2388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C1CF5FDE-F04D-49AB-838E-CD6C215D74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1032536" y="6306453"/>
                <a:ext cx="1637451" cy="373530"/>
              </a:xfrm>
              <a:prstGeom prst="rect">
                <a:avLst/>
              </a:prstGeom>
            </p:spPr>
          </p:pic>
        </p:grp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0808310A-8E44-4C5D-B90C-4EC0303EF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099" y="9503300"/>
              <a:ext cx="870657" cy="184684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6A91FDF4-D7C3-425F-94FC-4AE464752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1613072" y="9405762"/>
              <a:ext cx="396542" cy="288000"/>
            </a:xfrm>
            <a:prstGeom prst="rect">
              <a:avLst/>
            </a:prstGeom>
          </p:spPr>
        </p:pic>
      </p:grpSp>
      <p:sp>
        <p:nvSpPr>
          <p:cNvPr id="18" name="Fußzeilenplatzhalter 6">
            <a:extLst>
              <a:ext uri="{FF2B5EF4-FFF2-40B4-BE49-F238E27FC236}">
                <a16:creationId xmlns:a16="http://schemas.microsoft.com/office/drawing/2014/main" id="{592C090D-C6E3-4DFE-BF25-E1AD371C9304}"/>
              </a:ext>
            </a:extLst>
          </p:cNvPr>
          <p:cNvSpPr txBox="1">
            <a:spLocks/>
          </p:cNvSpPr>
          <p:nvPr userDrawn="1"/>
        </p:nvSpPr>
        <p:spPr>
          <a:xfrm>
            <a:off x="8494978" y="6428415"/>
            <a:ext cx="2152996" cy="24341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DLPL | ZLI PH Wien | Michael Steiner</a:t>
            </a:r>
          </a:p>
        </p:txBody>
      </p:sp>
    </p:spTree>
    <p:extLst>
      <p:ext uri="{BB962C8B-B14F-4D97-AF65-F5344CB8AC3E}">
        <p14:creationId xmlns:p14="http://schemas.microsoft.com/office/powerpoint/2010/main" val="14993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78" r:id="rId7"/>
    <p:sldLayoutId id="2147483679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</p:sldLayoutIdLst>
  <p:hf sldNum="0"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FA93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6FA931"/>
          </a:solidFill>
          <a:latin typeface="+mn-lt"/>
          <a:ea typeface="+mn-ea"/>
          <a:cs typeface="+mn-cs"/>
        </a:defRPr>
      </a:lvl1pPr>
      <a:lvl2pPr marL="42862" indent="0" algn="l" defTabSz="914423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600" kern="1200">
          <a:solidFill>
            <a:srgbClr val="6FA931"/>
          </a:solidFill>
          <a:latin typeface="+mn-lt"/>
          <a:ea typeface="+mn-ea"/>
          <a:cs typeface="+mn-cs"/>
        </a:defRPr>
      </a:lvl2pPr>
      <a:lvl3pPr marL="269875" indent="-228600" algn="l" defTabSz="914423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269875" indent="-228600" algn="l" defTabSz="914423" rtl="0" eaLnBrk="1" latinLnBrk="0" hangingPunct="1">
        <a:lnSpc>
          <a:spcPct val="90000"/>
        </a:lnSpc>
        <a:spcBef>
          <a:spcPts val="500"/>
        </a:spcBef>
        <a:buFont typeface="Webdings" panose="05030102010509060703" pitchFamily="18" charset="2"/>
        <a:buChar char="c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69875" indent="0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6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hyperlink" Target="https://padlet.com/eis/dari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reativecommons.org/licenses/by-sa/4.0/" TargetMode="External"/><Relationship Id="rId5" Type="http://schemas.openxmlformats.org/officeDocument/2006/relationships/hyperlink" Target="https://zli.phwien.ac.at/" TargetMode="External"/><Relationship Id="rId4" Type="http://schemas.openxmlformats.org/officeDocument/2006/relationships/hyperlink" Target="https://eis.eeducation.at/" TargetMode="External"/><Relationship Id="rId9" Type="http://schemas.openxmlformats.org/officeDocument/2006/relationships/hyperlink" Target="http://www.carlosidea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sv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23.sv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-1302380" y="609767"/>
            <a:ext cx="5275764" cy="6254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Denken lernen – Probleme lösen (DLPL) </a:t>
            </a:r>
            <a:endParaRPr lang="de-AT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543292" y="892687"/>
            <a:ext cx="9492343" cy="1425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4000" dirty="0">
                <a:solidFill>
                  <a:schemeClr val="bg2">
                    <a:lumMod val="50000"/>
                  </a:schemeClr>
                </a:solidFill>
              </a:rPr>
              <a:t>Eine Lego-Prothese für Dario</a:t>
            </a:r>
          </a:p>
          <a:p>
            <a:pPr marL="0" indent="0" algn="ctr">
              <a:buNone/>
            </a:pPr>
            <a:r>
              <a:rPr lang="de-AT" sz="3600" dirty="0">
                <a:solidFill>
                  <a:schemeClr val="bg2">
                    <a:lumMod val="50000"/>
                  </a:schemeClr>
                </a:solidFill>
              </a:rPr>
              <a:t>WeDo 2.0 - Lernkarten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17BB3C8-F74C-4AA7-90B0-0AF60803A7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8"/>
          <a:stretch/>
        </p:blipFill>
        <p:spPr>
          <a:xfrm>
            <a:off x="3587148" y="2368447"/>
            <a:ext cx="5707755" cy="273775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587148" y="5693627"/>
            <a:ext cx="5702482" cy="548640"/>
          </a:xfrm>
          <a:prstGeom prst="rect">
            <a:avLst/>
          </a:prstGeom>
          <a:solidFill>
            <a:srgbClr val="48B7CA">
              <a:alpha val="50000"/>
            </a:srgbClr>
          </a:solidFill>
          <a:ln w="28575">
            <a:noFill/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36000"/>
            <a:r>
              <a:rPr lang="de-AT" sz="800" dirty="0"/>
              <a:t>Das Lernmaterial </a:t>
            </a:r>
            <a:r>
              <a:rPr lang="de-AT" sz="800" i="1" dirty="0"/>
              <a:t>Eine Lego-Prothese für Dario</a:t>
            </a:r>
            <a:r>
              <a:rPr lang="de-AT" sz="800" dirty="0"/>
              <a:t> wurde im Rahmen des </a:t>
            </a:r>
            <a:r>
              <a:rPr lang="de-AT" sz="800" dirty="0">
                <a:hlinkClick r:id="rId4"/>
              </a:rPr>
              <a:t>DLPL-Projekts</a:t>
            </a:r>
            <a:r>
              <a:rPr lang="de-AT" sz="800" dirty="0"/>
              <a:t> 2017 vom </a:t>
            </a:r>
            <a:r>
              <a:rPr lang="de-AT" sz="800" dirty="0">
                <a:hlinkClick r:id="rId5"/>
              </a:rPr>
              <a:t>ZLI der PH Wien </a:t>
            </a:r>
            <a:r>
              <a:rPr lang="de-AT" sz="800" dirty="0"/>
              <a:t>erstellt und steht unter einer </a:t>
            </a:r>
            <a:r>
              <a:rPr lang="de-AT" sz="800" dirty="0">
                <a:hlinkClick r:id="rId6"/>
              </a:rPr>
              <a:t>Creative Commons-Namensnennung-Weitergabe unter gleichen Bedingungen-International-4.0-Lizenz</a:t>
            </a:r>
            <a:r>
              <a:rPr lang="de-AT" sz="800" dirty="0"/>
              <a:t> kostenlos zur Verfügung.</a:t>
            </a:r>
          </a:p>
        </p:txBody>
      </p:sp>
      <p:sp>
        <p:nvSpPr>
          <p:cNvPr id="3" name="Rechteck 2"/>
          <p:cNvSpPr/>
          <p:nvPr/>
        </p:nvSpPr>
        <p:spPr>
          <a:xfrm>
            <a:off x="4790046" y="5168740"/>
            <a:ext cx="2886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bg2">
                    <a:lumMod val="50000"/>
                  </a:schemeClr>
                </a:solidFill>
                <a:hlinkClick r:id="rId7"/>
              </a:rPr>
              <a:t>https://padlet.com/eis/dario</a:t>
            </a:r>
            <a:endParaRPr lang="de-AT" dirty="0">
              <a:solidFill>
                <a:schemeClr val="bg2">
                  <a:lumMod val="50000"/>
                </a:schemeClr>
              </a:solidFill>
            </a:endParaRPr>
          </a:p>
          <a:p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6250" y="5820309"/>
            <a:ext cx="838200" cy="295275"/>
          </a:xfrm>
          <a:prstGeom prst="rect">
            <a:avLst/>
          </a:prstGeom>
          <a:solidFill>
            <a:srgbClr val="48B7CA">
              <a:alpha val="50000"/>
            </a:srgbClr>
          </a:solidFill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E47FC17-CE69-4EE8-BC9F-FE73EB782122}"/>
              </a:ext>
            </a:extLst>
          </p:cNvPr>
          <p:cNvSpPr txBox="1"/>
          <p:nvPr/>
        </p:nvSpPr>
        <p:spPr>
          <a:xfrm>
            <a:off x="8157589" y="5098383"/>
            <a:ext cx="11320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2">
                    <a:lumMod val="90000"/>
                  </a:schemeClr>
                </a:solidFill>
                <a:hlinkClick r:id="rId9"/>
              </a:rPr>
              <a:t>Carlos Arturo Torres</a:t>
            </a:r>
            <a:endParaRPr lang="de-AT" sz="9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9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9FBAF33-7CFD-4DAA-96E6-47BAB41FC9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2" b="25053"/>
          <a:stretch/>
        </p:blipFill>
        <p:spPr>
          <a:xfrm>
            <a:off x="364900" y="240406"/>
            <a:ext cx="11337701" cy="5980090"/>
          </a:xfrm>
          <a:prstGeom prst="rect">
            <a:avLst/>
          </a:prstGeom>
        </p:spPr>
      </p:pic>
      <p:sp>
        <p:nvSpPr>
          <p:cNvPr id="11" name="Titel 4">
            <a:extLst>
              <a:ext uri="{FF2B5EF4-FFF2-40B4-BE49-F238E27FC236}">
                <a16:creationId xmlns:a16="http://schemas.microsoft.com/office/drawing/2014/main" id="{44B8B67A-98AD-41CE-94BD-532BD9BC4044}"/>
              </a:ext>
            </a:extLst>
          </p:cNvPr>
          <p:cNvSpPr txBox="1">
            <a:spLocks/>
          </p:cNvSpPr>
          <p:nvPr/>
        </p:nvSpPr>
        <p:spPr>
          <a:xfrm>
            <a:off x="167593" y="5919990"/>
            <a:ext cx="11856813" cy="814364"/>
          </a:xfrm>
          <a:prstGeom prst="rect">
            <a:avLst/>
          </a:prstGeom>
          <a:solidFill>
            <a:schemeClr val="bg1">
              <a:alpha val="76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6FA93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Der Brunnen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| die Brunnenmauer zu einem Zylinder falten und zusammenkleben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Die Schätze in den Brunnen legen | Der Brunnen kann auch selbst gestaltet warden.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Quelle: Pixabay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7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DDC070-4FB1-4BB5-8CFB-B5D858B8E3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8788"/>
            <a:ext cx="6816725" cy="720725"/>
          </a:xfrm>
        </p:spPr>
        <p:txBody>
          <a:bodyPr/>
          <a:lstStyle/>
          <a:p>
            <a:r>
              <a:rPr lang="de-AT" dirty="0"/>
              <a:t>Lösungen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C1177FB-4608-4BFD-A91F-51A826DE088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3721069" y="1723155"/>
            <a:ext cx="7504492" cy="15945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C446C6C-ABE1-49A0-B89F-4E6D93458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588" y="3191716"/>
            <a:ext cx="8640716" cy="16251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CA3025A-C1C1-4B41-A2F1-B843EA8F4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358" y="366677"/>
            <a:ext cx="5751203" cy="14685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0770131-F0AB-4183-9378-8EAEF8EE7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9843" y="4881626"/>
            <a:ext cx="8274205" cy="16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9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Muster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7133226" y="581468"/>
            <a:ext cx="3127218" cy="475387"/>
            <a:chOff x="8195733" y="718151"/>
            <a:chExt cx="3127218" cy="307777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8195733" y="718151"/>
              <a:ext cx="3127218" cy="288000"/>
              <a:chOff x="8195734" y="719667"/>
              <a:chExt cx="3127218" cy="288000"/>
            </a:xfrm>
          </p:grpSpPr>
          <p:sp>
            <p:nvSpPr>
              <p:cNvPr id="7" name="Textfeld 6"/>
              <p:cNvSpPr txBox="1"/>
              <p:nvPr/>
            </p:nvSpPr>
            <p:spPr>
              <a:xfrm>
                <a:off x="8195734" y="719667"/>
                <a:ext cx="3127218" cy="199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AT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8" name="Grafik 7" descr="Mann und Frau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15016" t="1" r="50144" b="65285"/>
              <a:stretch/>
            </p:blipFill>
            <p:spPr bwMode="auto">
              <a:xfrm>
                <a:off x="9401485" y="761485"/>
                <a:ext cx="190500" cy="180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" name="Grafik 8" descr="Mann und Frau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15016" r="15884" b="64900"/>
              <a:stretch/>
            </p:blipFill>
            <p:spPr bwMode="auto">
              <a:xfrm>
                <a:off x="9742819" y="761485"/>
                <a:ext cx="377825" cy="180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" name="Grafik 9" descr="Benutzer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-2" b="20282"/>
              <a:stretch/>
            </p:blipFill>
            <p:spPr bwMode="auto">
              <a:xfrm>
                <a:off x="10204154" y="719667"/>
                <a:ext cx="362240" cy="288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2" name="Picture 2" descr="group, team Flat Ic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5757" y="737928"/>
              <a:ext cx="351553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Smiley 14">
            <a:extLst>
              <a:ext uri="{FF2B5EF4-FFF2-40B4-BE49-F238E27FC236}">
                <a16:creationId xmlns:a16="http://schemas.microsoft.com/office/drawing/2014/main" id="{D71B9A86-3977-422D-89F1-E454C45AA6A9}"/>
              </a:ext>
            </a:extLst>
          </p:cNvPr>
          <p:cNvSpPr/>
          <p:nvPr/>
        </p:nvSpPr>
        <p:spPr>
          <a:xfrm>
            <a:off x="7312991" y="791025"/>
            <a:ext cx="144586" cy="146010"/>
          </a:xfrm>
          <a:prstGeom prst="smileyFace">
            <a:avLst/>
          </a:prstGeom>
          <a:solidFill>
            <a:srgbClr val="E9F5DB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 dirty="0">
              <a:solidFill>
                <a:schemeClr val="bg2">
                  <a:lumMod val="50000"/>
                </a:schemeClr>
              </a:solidFill>
              <a:latin typeface="Corbel" panose="020B0503020204020204"/>
            </a:endParaRPr>
          </a:p>
        </p:txBody>
      </p:sp>
      <p:sp>
        <p:nvSpPr>
          <p:cNvPr id="16" name="Smiley 15">
            <a:extLst>
              <a:ext uri="{FF2B5EF4-FFF2-40B4-BE49-F238E27FC236}">
                <a16:creationId xmlns:a16="http://schemas.microsoft.com/office/drawing/2014/main" id="{2E9A6CB1-0776-4327-817F-044B5E2BE619}"/>
              </a:ext>
            </a:extLst>
          </p:cNvPr>
          <p:cNvSpPr/>
          <p:nvPr/>
        </p:nvSpPr>
        <p:spPr>
          <a:xfrm>
            <a:off x="7830475" y="791283"/>
            <a:ext cx="144586" cy="145494"/>
          </a:xfrm>
          <a:prstGeom prst="smileyFac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 dirty="0">
              <a:solidFill>
                <a:schemeClr val="bg2">
                  <a:lumMod val="50000"/>
                </a:schemeClr>
              </a:solidFill>
              <a:latin typeface="Corbel" panose="020B0503020204020204"/>
            </a:endParaRPr>
          </a:p>
        </p:txBody>
      </p:sp>
      <p:sp>
        <p:nvSpPr>
          <p:cNvPr id="17" name="Smiley 16">
            <a:extLst>
              <a:ext uri="{FF2B5EF4-FFF2-40B4-BE49-F238E27FC236}">
                <a16:creationId xmlns:a16="http://schemas.microsoft.com/office/drawing/2014/main" id="{ADE2551C-39F1-4578-89C2-C217420400F5}"/>
              </a:ext>
            </a:extLst>
          </p:cNvPr>
          <p:cNvSpPr/>
          <p:nvPr/>
        </p:nvSpPr>
        <p:spPr>
          <a:xfrm>
            <a:off x="7571733" y="791025"/>
            <a:ext cx="144586" cy="146010"/>
          </a:xfrm>
          <a:prstGeom prst="smileyFace">
            <a:avLst/>
          </a:prstGeom>
          <a:solidFill>
            <a:srgbClr val="E9F5DB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 dirty="0">
              <a:solidFill>
                <a:schemeClr val="bg2">
                  <a:lumMod val="50000"/>
                </a:schemeClr>
              </a:solidFill>
              <a:latin typeface="Corbel" panose="020B0503020204020204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3EC8C2-2B27-49C4-91E0-49757F2F57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/>
              <a:t>Pause einplanen nach etwa 1 1/2  Std.</a:t>
            </a:r>
          </a:p>
          <a:p>
            <a:r>
              <a:rPr lang="de-AT" dirty="0"/>
              <a:t>Präsentation als PPT auf </a:t>
            </a:r>
            <a:r>
              <a:rPr lang="de-AT" dirty="0" err="1"/>
              <a:t>Padlet</a:t>
            </a:r>
            <a:endParaRPr lang="de-AT" dirty="0"/>
          </a:p>
          <a:p>
            <a:r>
              <a:rPr lang="de-AT" dirty="0" err="1"/>
              <a:t>WeDo</a:t>
            </a:r>
            <a:r>
              <a:rPr lang="de-AT" dirty="0"/>
              <a:t> Kästen  nicht vollständig</a:t>
            </a:r>
          </a:p>
          <a:p>
            <a:r>
              <a:rPr lang="de-AT" dirty="0"/>
              <a:t>iPad nicht die neueste Version mit Greifarm</a:t>
            </a:r>
          </a:p>
          <a:p>
            <a:r>
              <a:rPr lang="de-AT" dirty="0"/>
              <a:t>Brunnen vorbereiten und zuschneiden (Karton) Heftklammern</a:t>
            </a:r>
          </a:p>
          <a:p>
            <a:r>
              <a:rPr lang="de-AT" dirty="0"/>
              <a:t>Schleife zum Schluss einbauen.</a:t>
            </a:r>
          </a:p>
          <a:p>
            <a:r>
              <a:rPr lang="de-AT" dirty="0"/>
              <a:t>3er Gruppe: </a:t>
            </a:r>
          </a:p>
          <a:p>
            <a:r>
              <a:rPr lang="de-AT" dirty="0"/>
              <a:t>1 klickt durch den Kurs</a:t>
            </a:r>
          </a:p>
          <a:p>
            <a:r>
              <a:rPr lang="de-AT" dirty="0"/>
              <a:t>1 bastelt</a:t>
            </a:r>
          </a:p>
          <a:p>
            <a:r>
              <a:rPr lang="de-AT" dirty="0"/>
              <a:t>1 sucht die Bausteine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0737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3256910-C183-410E-A438-E1755D24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Eine Lego-Prothese für Dario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89D3625-0367-4673-A71B-A4489AA2C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60" t="10229" b="6837"/>
          <a:stretch/>
        </p:blipFill>
        <p:spPr>
          <a:xfrm>
            <a:off x="1038465" y="3630134"/>
            <a:ext cx="4238785" cy="252944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92AB87C-7E45-4713-9ED3-7CC0783C6AD0}"/>
              </a:ext>
            </a:extLst>
          </p:cNvPr>
          <p:cNvSpPr/>
          <p:nvPr/>
        </p:nvSpPr>
        <p:spPr>
          <a:xfrm>
            <a:off x="6252693" y="1275644"/>
            <a:ext cx="507025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AT" sz="2800" dirty="0">
                <a:solidFill>
                  <a:srgbClr val="6FA931"/>
                </a:solidFill>
              </a:rPr>
              <a:t>In diesem Projekt lernst Du -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400" dirty="0">
                <a:solidFill>
                  <a:schemeClr val="bg2">
                    <a:lumMod val="50000"/>
                  </a:schemeClr>
                </a:solidFill>
              </a:rPr>
              <a:t>Wie eine Prothese Menschen mit Einschränkungen helfen kann.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400" dirty="0">
                <a:solidFill>
                  <a:schemeClr val="bg2">
                    <a:lumMod val="50000"/>
                  </a:schemeClr>
                </a:solidFill>
              </a:rPr>
              <a:t>Einen WeDo - Armgreifer bauen, der kleine Gegenstände halten kann.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400" dirty="0">
                <a:solidFill>
                  <a:schemeClr val="bg2">
                    <a:lumMod val="50000"/>
                  </a:schemeClr>
                </a:solidFill>
              </a:rPr>
              <a:t>Geeignete Befehle zum Greifen programmieren.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400" dirty="0">
                <a:solidFill>
                  <a:schemeClr val="bg2">
                    <a:lumMod val="50000"/>
                  </a:schemeClr>
                </a:solidFill>
              </a:rPr>
              <a:t>Das Programm testen und es zu verbessern.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400" dirty="0">
                <a:solidFill>
                  <a:schemeClr val="bg2">
                    <a:lumMod val="50000"/>
                  </a:schemeClr>
                </a:solidFill>
              </a:rPr>
              <a:t>Euren Armgreifer vorstellen und eure Ideen zu präsentieren.</a:t>
            </a:r>
            <a:br>
              <a:rPr lang="de-AT" sz="2400" dirty="0">
                <a:solidFill>
                  <a:schemeClr val="bg2">
                    <a:lumMod val="50000"/>
                  </a:schemeClr>
                </a:solidFill>
              </a:rPr>
            </a:br>
            <a:endParaRPr lang="de-AT" sz="2400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de-AT" dirty="0">
                <a:solidFill>
                  <a:schemeClr val="bg2">
                    <a:lumMod val="50000"/>
                  </a:schemeClr>
                </a:solidFill>
              </a:rPr>
              <a:t>Vgl. Lego Projekt: Objekte greifen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EFBAB71A-D9DE-4975-873B-01AD890351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8"/>
          <a:stretch/>
        </p:blipFill>
        <p:spPr>
          <a:xfrm>
            <a:off x="1038464" y="1247363"/>
            <a:ext cx="4238785" cy="22416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9278970-2CD7-46A5-A8AA-48CA1BA048CB}"/>
              </a:ext>
            </a:extLst>
          </p:cNvPr>
          <p:cNvSpPr txBox="1"/>
          <p:nvPr/>
        </p:nvSpPr>
        <p:spPr>
          <a:xfrm>
            <a:off x="4430598" y="6159580"/>
            <a:ext cx="846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chemeClr val="bg2">
                    <a:lumMod val="90000"/>
                  </a:schemeClr>
                </a:solidFill>
              </a:rPr>
              <a:t>Lego iPad App</a:t>
            </a:r>
          </a:p>
        </p:txBody>
      </p:sp>
    </p:spTree>
    <p:extLst>
      <p:ext uri="{BB962C8B-B14F-4D97-AF65-F5344CB8AC3E}">
        <p14:creationId xmlns:p14="http://schemas.microsoft.com/office/powerpoint/2010/main" val="127235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Quest 1a </a:t>
            </a:r>
            <a:r>
              <a:rPr lang="de-AT" dirty="0"/>
              <a:t>- Eine Lego-Prothese für Dario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de-AT" dirty="0"/>
              <a:t>Der Greifarm für Dario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öffnet die </a:t>
            </a:r>
            <a:r>
              <a:rPr lang="de-AT" b="1" dirty="0"/>
              <a:t>WeDo 2.0 App </a:t>
            </a:r>
            <a:r>
              <a:rPr lang="de-AT" dirty="0"/>
              <a:t>am </a:t>
            </a:r>
            <a:r>
              <a:rPr lang="de-AT" b="1" dirty="0"/>
              <a:t>iPad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öffnet den </a:t>
            </a:r>
            <a:r>
              <a:rPr lang="de-AT" b="1" dirty="0"/>
              <a:t>Kurs 18 – Objekte greifen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seht das </a:t>
            </a:r>
            <a:r>
              <a:rPr lang="de-AT" b="1" dirty="0"/>
              <a:t>Lego-Video</a:t>
            </a:r>
            <a:r>
              <a:rPr lang="de-AT" dirty="0"/>
              <a:t> an 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beantwortet die </a:t>
            </a:r>
            <a:r>
              <a:rPr lang="de-AT" b="1" dirty="0"/>
              <a:t>Fragen im Fragebogen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baut den </a:t>
            </a:r>
            <a:r>
              <a:rPr lang="de-AT" b="1" dirty="0"/>
              <a:t>Greifarm für Dario </a:t>
            </a:r>
            <a:r>
              <a:rPr lang="de-AT" dirty="0"/>
              <a:t>nach Anleitung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schreibt die </a:t>
            </a:r>
            <a:r>
              <a:rPr lang="de-AT" b="1" dirty="0"/>
              <a:t>Befehle</a:t>
            </a:r>
            <a:r>
              <a:rPr lang="de-AT" dirty="0"/>
              <a:t> für euren Greifarm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Kann euer Greifarm die Gegenstände fassen?</a:t>
            </a:r>
            <a:br>
              <a:rPr lang="de-AT" dirty="0"/>
            </a:br>
            <a:endParaRPr lang="de-AT" dirty="0"/>
          </a:p>
          <a:p>
            <a:pPr lvl="3">
              <a:lnSpc>
                <a:spcPct val="100000"/>
              </a:lnSpc>
            </a:pPr>
            <a:r>
              <a:rPr lang="de-AT" dirty="0"/>
              <a:t>Welche Gegenstände könnte der Greifarm noch fassen?</a:t>
            </a:r>
          </a:p>
          <a:p>
            <a:pPr lvl="3">
              <a:lnSpc>
                <a:spcPct val="100000"/>
              </a:lnSpc>
            </a:pPr>
            <a:r>
              <a:rPr lang="de-AT" dirty="0"/>
              <a:t>Zeichnet euer Zimmer</a:t>
            </a:r>
          </a:p>
          <a:p>
            <a:pPr lvl="3">
              <a:lnSpc>
                <a:spcPct val="100000"/>
              </a:lnSpc>
            </a:pPr>
            <a:r>
              <a:rPr lang="de-AT" dirty="0"/>
              <a:t>Gestaltet weitere Gegenstände für euer Zimmer</a:t>
            </a:r>
            <a:br>
              <a:rPr lang="de-AT" dirty="0"/>
            </a:br>
            <a:r>
              <a:rPr lang="de-AT" dirty="0"/>
              <a:t>(mit Lego oder anderem Material)</a:t>
            </a:r>
          </a:p>
          <a:p>
            <a:pPr lvl="3">
              <a:lnSpc>
                <a:spcPct val="100000"/>
              </a:lnSpc>
            </a:pPr>
            <a:r>
              <a:rPr lang="de-AT" dirty="0"/>
              <a:t>Beantwortet die Fragen zu „Das haben wir gelernt“</a:t>
            </a:r>
            <a:br>
              <a:rPr lang="de-AT" dirty="0"/>
            </a:br>
            <a:r>
              <a:rPr lang="de-AT" dirty="0"/>
              <a:t>auf der </a:t>
            </a:r>
            <a:r>
              <a:rPr lang="de-AT" b="1" dirty="0"/>
              <a:t>Quest 1b Karte</a:t>
            </a:r>
          </a:p>
          <a:p>
            <a:pPr lvl="1"/>
            <a:endParaRPr lang="de-AT" dirty="0"/>
          </a:p>
        </p:txBody>
      </p:sp>
      <p:pic>
        <p:nvPicPr>
          <p:cNvPr id="36" name="Grafik 35" descr="Mann und Frau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016" r="15884" b="64900"/>
          <a:stretch/>
        </p:blipFill>
        <p:spPr bwMode="auto">
          <a:xfrm>
            <a:off x="9155023" y="673152"/>
            <a:ext cx="377825" cy="1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2" descr="group, team Flat I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6" y="61915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miley 23">
            <a:extLst>
              <a:ext uri="{FF2B5EF4-FFF2-40B4-BE49-F238E27FC236}">
                <a16:creationId xmlns:a16="http://schemas.microsoft.com/office/drawing/2014/main" id="{5772BA41-7104-47B8-9B12-98A269138675}"/>
              </a:ext>
            </a:extLst>
          </p:cNvPr>
          <p:cNvSpPr/>
          <p:nvPr/>
        </p:nvSpPr>
        <p:spPr>
          <a:xfrm>
            <a:off x="8195733" y="673152"/>
            <a:ext cx="144586" cy="146010"/>
          </a:xfrm>
          <a:prstGeom prst="smileyFace">
            <a:avLst/>
          </a:prstGeom>
          <a:solidFill>
            <a:srgbClr val="70AD47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28" name="Smiley 27">
            <a:extLst>
              <a:ext uri="{FF2B5EF4-FFF2-40B4-BE49-F238E27FC236}">
                <a16:creationId xmlns:a16="http://schemas.microsoft.com/office/drawing/2014/main" id="{BE53F1AE-D225-4557-9736-A691C397BF05}"/>
              </a:ext>
            </a:extLst>
          </p:cNvPr>
          <p:cNvSpPr/>
          <p:nvPr/>
        </p:nvSpPr>
        <p:spPr>
          <a:xfrm>
            <a:off x="8713217" y="673410"/>
            <a:ext cx="144586" cy="145494"/>
          </a:xfrm>
          <a:prstGeom prst="smileyFac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29" name="Smiley 28">
            <a:extLst>
              <a:ext uri="{FF2B5EF4-FFF2-40B4-BE49-F238E27FC236}">
                <a16:creationId xmlns:a16="http://schemas.microsoft.com/office/drawing/2014/main" id="{07623CA7-2A82-46D2-9F36-704B1B3E11EB}"/>
              </a:ext>
            </a:extLst>
          </p:cNvPr>
          <p:cNvSpPr/>
          <p:nvPr/>
        </p:nvSpPr>
        <p:spPr>
          <a:xfrm>
            <a:off x="8454474" y="673410"/>
            <a:ext cx="144586" cy="145494"/>
          </a:xfrm>
          <a:prstGeom prst="smileyFac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 dirty="0">
              <a:solidFill>
                <a:srgbClr val="000000"/>
              </a:solidFill>
              <a:latin typeface="Corbel" panose="020B0503020204020204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796A5B-7D9A-4030-88C2-18196CD1D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178" y="1391179"/>
            <a:ext cx="1844141" cy="144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E048884-DC7C-4838-8D97-AD511F60AA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960" t="10229" b="6837"/>
          <a:stretch/>
        </p:blipFill>
        <p:spPr>
          <a:xfrm>
            <a:off x="8526767" y="1374924"/>
            <a:ext cx="2413117" cy="14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AEEEAA2-C6D9-41CA-8F63-03147C0657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4290" y="3201810"/>
            <a:ext cx="1333054" cy="1080000"/>
          </a:xfrm>
          <a:prstGeom prst="rect">
            <a:avLst/>
          </a:prstGeom>
        </p:spPr>
      </p:pic>
      <p:sp>
        <p:nvSpPr>
          <p:cNvPr id="10" name="Pfeil: gestreift nach rechts 9">
            <a:extLst>
              <a:ext uri="{FF2B5EF4-FFF2-40B4-BE49-F238E27FC236}">
                <a16:creationId xmlns:a16="http://schemas.microsoft.com/office/drawing/2014/main" id="{305D33B7-C6BF-4F79-ACE3-48A34709D269}"/>
              </a:ext>
            </a:extLst>
          </p:cNvPr>
          <p:cNvSpPr/>
          <p:nvPr/>
        </p:nvSpPr>
        <p:spPr>
          <a:xfrm rot="972639">
            <a:off x="4798156" y="3117065"/>
            <a:ext cx="2137947" cy="63077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Bewegungssensor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79418C0-795B-41D9-9C3C-69253D1195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0495" y="4668697"/>
            <a:ext cx="5138671" cy="1312152"/>
          </a:xfrm>
          <a:prstGeom prst="rect">
            <a:avLst/>
          </a:prstGeom>
        </p:spPr>
      </p:pic>
      <p:sp>
        <p:nvSpPr>
          <p:cNvPr id="8" name="Pfeil: nach links und oben 7">
            <a:extLst>
              <a:ext uri="{FF2B5EF4-FFF2-40B4-BE49-F238E27FC236}">
                <a16:creationId xmlns:a16="http://schemas.microsoft.com/office/drawing/2014/main" id="{AA48C4FF-AD81-4946-8EE0-A9D361654D12}"/>
              </a:ext>
            </a:extLst>
          </p:cNvPr>
          <p:cNvSpPr/>
          <p:nvPr/>
        </p:nvSpPr>
        <p:spPr>
          <a:xfrm>
            <a:off x="8642961" y="2446987"/>
            <a:ext cx="2490826" cy="1834824"/>
          </a:xfrm>
          <a:prstGeom prst="leftUpArrow">
            <a:avLst>
              <a:gd name="adj1" fmla="val 13158"/>
              <a:gd name="adj2" fmla="val 15461"/>
              <a:gd name="adj3" fmla="val 2664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398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C4BF40A-5396-409F-B49D-F8C3A630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6"/>
            <a:ext cx="5073145" cy="674827"/>
          </a:xfrm>
        </p:spPr>
        <p:txBody>
          <a:bodyPr/>
          <a:lstStyle/>
          <a:p>
            <a:r>
              <a:rPr lang="de-AT" b="1" dirty="0">
                <a:solidFill>
                  <a:schemeClr val="bg2">
                    <a:lumMod val="50000"/>
                  </a:schemeClr>
                </a:solidFill>
              </a:rPr>
              <a:t>Quest 1b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F27241E-55C0-43A1-8AE0-826F4FB3B6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6837" y="1039953"/>
            <a:ext cx="5073650" cy="114037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de-AT" dirty="0"/>
              <a:t>Das braucht ihr</a:t>
            </a:r>
            <a:endParaRPr lang="de-AT" b="1" dirty="0"/>
          </a:p>
          <a:p>
            <a:pPr lvl="2"/>
            <a:r>
              <a:rPr lang="de-AT" sz="1500" b="1" dirty="0"/>
              <a:t>WeDo</a:t>
            </a:r>
            <a:r>
              <a:rPr lang="de-AT" sz="1500" dirty="0"/>
              <a:t> 2.0 </a:t>
            </a:r>
            <a:r>
              <a:rPr lang="de-AT" sz="1500" b="1" dirty="0"/>
              <a:t>Baukasten</a:t>
            </a:r>
            <a:r>
              <a:rPr lang="de-AT" sz="1500" dirty="0"/>
              <a:t> </a:t>
            </a:r>
          </a:p>
          <a:p>
            <a:pPr lvl="2"/>
            <a:r>
              <a:rPr lang="de-AT" sz="1500" b="1" dirty="0"/>
              <a:t>iPad</a:t>
            </a:r>
          </a:p>
          <a:p>
            <a:pPr lvl="2"/>
            <a:r>
              <a:rPr lang="de-AT" sz="1500" b="1" dirty="0"/>
              <a:t>Lego Blume und weitere Gegenstände für euer Zimmer</a:t>
            </a:r>
          </a:p>
          <a:p>
            <a:pPr lvl="2"/>
            <a:r>
              <a:rPr lang="de-AT" sz="1500" b="1" dirty="0"/>
              <a:t>Zimmerplakat </a:t>
            </a:r>
          </a:p>
          <a:p>
            <a:pPr lvl="2"/>
            <a:endParaRPr lang="de-AT" b="1" dirty="0"/>
          </a:p>
          <a:p>
            <a:endParaRPr lang="de-AT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7AACCF1-CAB6-4C61-B18D-59CD2537C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1100" y="395288"/>
            <a:ext cx="5062538" cy="644665"/>
          </a:xfrm>
        </p:spPr>
        <p:txBody>
          <a:bodyPr tIns="72000" anchor="t"/>
          <a:lstStyle/>
          <a:p>
            <a:r>
              <a:rPr lang="de-AT" dirty="0">
                <a:solidFill>
                  <a:schemeClr val="bg2">
                    <a:lumMod val="50000"/>
                  </a:schemeClr>
                </a:solidFill>
              </a:rPr>
              <a:t>Fragebogen zum Video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4E3C68E9-0161-44DE-BB98-3FDA98C87C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6837" y="2276026"/>
            <a:ext cx="5073650" cy="477770"/>
          </a:xfrm>
        </p:spPr>
        <p:txBody>
          <a:bodyPr/>
          <a:lstStyle/>
          <a:p>
            <a:r>
              <a:rPr lang="de-AT" dirty="0">
                <a:solidFill>
                  <a:schemeClr val="bg2">
                    <a:lumMod val="50000"/>
                  </a:schemeClr>
                </a:solidFill>
              </a:rPr>
              <a:t>Das haben wir gelernt</a:t>
            </a:r>
          </a:p>
        </p:txBody>
      </p:sp>
      <p:graphicFrame>
        <p:nvGraphicFramePr>
          <p:cNvPr id="15" name="Inhaltsplatzhalter 14">
            <a:extLst>
              <a:ext uri="{FF2B5EF4-FFF2-40B4-BE49-F238E27FC236}">
                <a16:creationId xmlns:a16="http://schemas.microsoft.com/office/drawing/2014/main" id="{9AD2C8CA-9F98-4CE5-BC12-B8428C95EDB9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989769105"/>
              </p:ext>
            </p:extLst>
          </p:nvPr>
        </p:nvGraphicFramePr>
        <p:xfrm>
          <a:off x="876837" y="2786285"/>
          <a:ext cx="5073650" cy="339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807">
                  <a:extLst>
                    <a:ext uri="{9D8B030D-6E8A-4147-A177-3AD203B41FA5}">
                      <a16:colId xmlns:a16="http://schemas.microsoft.com/office/drawing/2014/main" val="3060831127"/>
                    </a:ext>
                  </a:extLst>
                </a:gridCol>
                <a:gridCol w="724807">
                  <a:extLst>
                    <a:ext uri="{9D8B030D-6E8A-4147-A177-3AD203B41FA5}">
                      <a16:colId xmlns:a16="http://schemas.microsoft.com/office/drawing/2014/main" val="1079049062"/>
                    </a:ext>
                  </a:extLst>
                </a:gridCol>
                <a:gridCol w="724807">
                  <a:extLst>
                    <a:ext uri="{9D8B030D-6E8A-4147-A177-3AD203B41FA5}">
                      <a16:colId xmlns:a16="http://schemas.microsoft.com/office/drawing/2014/main" val="810557089"/>
                    </a:ext>
                  </a:extLst>
                </a:gridCol>
                <a:gridCol w="724808">
                  <a:extLst>
                    <a:ext uri="{9D8B030D-6E8A-4147-A177-3AD203B41FA5}">
                      <a16:colId xmlns:a16="http://schemas.microsoft.com/office/drawing/2014/main" val="4025366631"/>
                    </a:ext>
                  </a:extLst>
                </a:gridCol>
                <a:gridCol w="724807">
                  <a:extLst>
                    <a:ext uri="{9D8B030D-6E8A-4147-A177-3AD203B41FA5}">
                      <a16:colId xmlns:a16="http://schemas.microsoft.com/office/drawing/2014/main" val="1157824502"/>
                    </a:ext>
                  </a:extLst>
                </a:gridCol>
                <a:gridCol w="724807">
                  <a:extLst>
                    <a:ext uri="{9D8B030D-6E8A-4147-A177-3AD203B41FA5}">
                      <a16:colId xmlns:a16="http://schemas.microsoft.com/office/drawing/2014/main" val="406037939"/>
                    </a:ext>
                  </a:extLst>
                </a:gridCol>
                <a:gridCol w="724807">
                  <a:extLst>
                    <a:ext uri="{9D8B030D-6E8A-4147-A177-3AD203B41FA5}">
                      <a16:colId xmlns:a16="http://schemas.microsoft.com/office/drawing/2014/main" val="1151621017"/>
                    </a:ext>
                  </a:extLst>
                </a:gridCol>
              </a:tblGrid>
              <a:tr h="402784">
                <a:tc gridSpan="7">
                  <a:txBody>
                    <a:bodyPr/>
                    <a:lstStyle/>
                    <a:p>
                      <a:r>
                        <a:rPr lang="de-AT" dirty="0"/>
                        <a:t>Was bedeuten die Befehle?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1852"/>
                  </a:ext>
                </a:extLst>
              </a:tr>
              <a:tr h="1357611">
                <a:tc gridSpan="7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70084"/>
                  </a:ext>
                </a:extLst>
              </a:tr>
              <a:tr h="1634809">
                <a:tc>
                  <a:txBody>
                    <a:bodyPr/>
                    <a:lstStyle/>
                    <a:p>
                      <a:endParaRPr lang="de-AT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553860"/>
                  </a:ext>
                </a:extLst>
              </a:tr>
            </a:tbl>
          </a:graphicData>
        </a:graphic>
      </p:graphicFrame>
      <p:graphicFrame>
        <p:nvGraphicFramePr>
          <p:cNvPr id="25" name="Inhaltsplatzhalter 24">
            <a:extLst>
              <a:ext uri="{FF2B5EF4-FFF2-40B4-BE49-F238E27FC236}">
                <a16:creationId xmlns:a16="http://schemas.microsoft.com/office/drawing/2014/main" id="{D5A50BA7-1E3B-4C29-9A38-CA49590134B1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66196989"/>
              </p:ext>
            </p:extLst>
          </p:nvPr>
        </p:nvGraphicFramePr>
        <p:xfrm>
          <a:off x="6300238" y="1039952"/>
          <a:ext cx="5029200" cy="515478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47357724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22070613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732594965"/>
                    </a:ext>
                  </a:extLst>
                </a:gridCol>
              </a:tblGrid>
              <a:tr h="390666">
                <a:tc gridSpan="3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dirty="0"/>
                        <a:t>Wozu brauchst du deine Hände? (3 Stichworte)</a:t>
                      </a:r>
                      <a:endParaRPr lang="de-AT" sz="14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62365"/>
                  </a:ext>
                </a:extLst>
              </a:tr>
              <a:tr h="332698">
                <a:tc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101596"/>
                  </a:ext>
                </a:extLst>
              </a:tr>
              <a:tr h="565587">
                <a:tc gridSpan="3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kern="1200" dirty="0"/>
                        <a:t>Welche Bewegungen kannst du mit deiner Hand ausführen? (Schreibe 3 Tun-Wörter auf.)</a:t>
                      </a:r>
                      <a:endParaRPr lang="de-AT" sz="14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491474"/>
                  </a:ext>
                </a:extLst>
              </a:tr>
              <a:tr h="390666">
                <a:tc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51964"/>
                  </a:ext>
                </a:extLst>
              </a:tr>
              <a:tr h="390666">
                <a:tc gridSpan="3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kern="1200" dirty="0"/>
                        <a:t>Wodurch kann deine Hand bewegt werden? (3 Stichworte)</a:t>
                      </a:r>
                      <a:endParaRPr lang="de-AT" sz="14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149521"/>
                  </a:ext>
                </a:extLst>
              </a:tr>
              <a:tr h="390666">
                <a:tc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721258"/>
                  </a:ext>
                </a:extLst>
              </a:tr>
              <a:tr h="565587">
                <a:tc gridSpan="3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kern="1200" dirty="0"/>
                        <a:t>Welche Bewegungen muss Dario mit seiner künstlichen Hand ausführen um sein Zimmer einzurichten? (3 Stichworte)</a:t>
                      </a:r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251608"/>
                  </a:ext>
                </a:extLst>
              </a:tr>
              <a:tr h="390666">
                <a:tc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642756"/>
                  </a:ext>
                </a:extLst>
              </a:tr>
              <a:tr h="565587">
                <a:tc gridSpan="3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kern="1200" dirty="0"/>
                        <a:t>Wie kann eine Lego Hand verschiedene Gegenstände greifen und bewegen?</a:t>
                      </a:r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819416"/>
                  </a:ext>
                </a:extLst>
              </a:tr>
              <a:tr h="390666">
                <a:tc gridSpan="3"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269952"/>
                  </a:ext>
                </a:extLst>
              </a:tr>
              <a:tr h="390666">
                <a:tc gridSpan="3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kern="1200" dirty="0"/>
                        <a:t>Was braucht Dario um eine Lego Hand zu bauen?</a:t>
                      </a:r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93118"/>
                  </a:ext>
                </a:extLst>
              </a:tr>
              <a:tr h="390666">
                <a:tc gridSpan="3"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774415"/>
                  </a:ext>
                </a:extLst>
              </a:tr>
            </a:tbl>
          </a:graphicData>
        </a:graphic>
      </p:graphicFrame>
      <p:pic>
        <p:nvPicPr>
          <p:cNvPr id="19" name="Grafik 18">
            <a:extLst>
              <a:ext uri="{FF2B5EF4-FFF2-40B4-BE49-F238E27FC236}">
                <a16:creationId xmlns:a16="http://schemas.microsoft.com/office/drawing/2014/main" id="{A4B4D8DB-9A78-43E9-B307-0390FC122E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494" y="3227948"/>
            <a:ext cx="5236336" cy="131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9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501" y="458260"/>
            <a:ext cx="6626212" cy="721804"/>
          </a:xfrm>
        </p:spPr>
        <p:txBody>
          <a:bodyPr/>
          <a:lstStyle/>
          <a:p>
            <a:r>
              <a:rPr lang="de-AT" b="1" dirty="0"/>
              <a:t>Quest 2a </a:t>
            </a:r>
            <a:r>
              <a:rPr lang="de-AT" dirty="0"/>
              <a:t>- Die Lego-Prothese für Dario verbessern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de-AT" dirty="0"/>
              <a:t>Verbessert euren Lego Greifarm</a:t>
            </a:r>
          </a:p>
          <a:p>
            <a:pPr lvl="2">
              <a:buFont typeface="Webdings" panose="05030102010509060703" pitchFamily="18" charset="2"/>
              <a:buChar char=""/>
            </a:pPr>
            <a:r>
              <a:rPr lang="de-AT" b="1" dirty="0"/>
              <a:t>Wo kannst du noch einmal den Bewegungssensor einsetzen damit sich die Hand erst wieder öffnet, wenn sie die Tischplatte sieht?</a:t>
            </a:r>
          </a:p>
          <a:p>
            <a:pPr lvl="2">
              <a:buFont typeface="Webdings" panose="05030102010509060703" pitchFamily="18" charset="2"/>
              <a:buChar char=""/>
            </a:pPr>
            <a:r>
              <a:rPr lang="de-AT" dirty="0"/>
              <a:t>Die </a:t>
            </a:r>
            <a:r>
              <a:rPr lang="de-AT" b="1" dirty="0">
                <a:solidFill>
                  <a:srgbClr val="6FA931"/>
                </a:solidFill>
              </a:rPr>
              <a:t>grüne Lampe </a:t>
            </a:r>
            <a:r>
              <a:rPr lang="de-AT" dirty="0"/>
              <a:t>am Lego Smarthub soll leuchten, wenn die </a:t>
            </a:r>
            <a:r>
              <a:rPr lang="de-AT" b="1" dirty="0"/>
              <a:t>Hand geschlossen </a:t>
            </a:r>
            <a:r>
              <a:rPr lang="de-AT" dirty="0"/>
              <a:t>ist.</a:t>
            </a:r>
          </a:p>
          <a:p>
            <a:pPr lvl="2">
              <a:buFont typeface="Webdings" panose="05030102010509060703" pitchFamily="18" charset="2"/>
              <a:buChar char=""/>
            </a:pPr>
            <a:r>
              <a:rPr lang="de-AT" dirty="0"/>
              <a:t>Die </a:t>
            </a:r>
            <a:r>
              <a:rPr lang="de-AT" b="1" dirty="0">
                <a:solidFill>
                  <a:srgbClr val="C00000"/>
                </a:solidFill>
              </a:rPr>
              <a:t>rote Lampe </a:t>
            </a:r>
            <a:r>
              <a:rPr lang="de-AT" dirty="0"/>
              <a:t>soll leuchten, wenn die </a:t>
            </a:r>
            <a:r>
              <a:rPr lang="de-AT" b="1" dirty="0"/>
              <a:t>Hand offen </a:t>
            </a:r>
            <a:r>
              <a:rPr lang="de-AT" dirty="0"/>
              <a:t>ist.</a:t>
            </a:r>
          </a:p>
          <a:p>
            <a:pPr lvl="3"/>
            <a:r>
              <a:rPr lang="de-AT" dirty="0"/>
              <a:t>Was funktioniert da mit den Befehlen noch nicht?</a:t>
            </a:r>
            <a:br>
              <a:rPr lang="de-AT" dirty="0"/>
            </a:br>
            <a:endParaRPr lang="de-AT" dirty="0"/>
          </a:p>
          <a:p>
            <a:pPr lvl="1">
              <a:spcBef>
                <a:spcPts val="1200"/>
              </a:spcBef>
            </a:pPr>
            <a:r>
              <a:rPr lang="de-AT" dirty="0"/>
              <a:t>Findet den Schatz!</a:t>
            </a:r>
          </a:p>
          <a:p>
            <a:pPr marL="41275" lvl="2" indent="0">
              <a:lnSpc>
                <a:spcPct val="100000"/>
              </a:lnSpc>
              <a:buNone/>
            </a:pPr>
            <a:r>
              <a:rPr lang="de-AT" b="1" dirty="0"/>
              <a:t>Im Brunnen liegen viele Schätze.</a:t>
            </a:r>
          </a:p>
          <a:p>
            <a:pPr lvl="2">
              <a:lnSpc>
                <a:spcPct val="130000"/>
              </a:lnSpc>
              <a:buFont typeface="Webdings" panose="05030102010509060703" pitchFamily="18" charset="2"/>
              <a:buChar char=""/>
            </a:pPr>
            <a:r>
              <a:rPr lang="de-AT" dirty="0"/>
              <a:t>Baut mit Lego und anderen Materialien Schätze für euren Brunnen.</a:t>
            </a:r>
          </a:p>
          <a:p>
            <a:pPr lvl="2">
              <a:lnSpc>
                <a:spcPct val="130000"/>
              </a:lnSpc>
              <a:buFont typeface="Webdings" panose="05030102010509060703" pitchFamily="18" charset="2"/>
              <a:buChar char=""/>
            </a:pPr>
            <a:r>
              <a:rPr lang="de-AT" dirty="0"/>
              <a:t>Sie können groß, klein, eckig, rund, leicht, schwer sein.</a:t>
            </a:r>
          </a:p>
          <a:p>
            <a:pPr lvl="2">
              <a:lnSpc>
                <a:spcPct val="130000"/>
              </a:lnSpc>
              <a:buFont typeface="Webdings" panose="05030102010509060703" pitchFamily="18" charset="2"/>
              <a:buChar char=""/>
            </a:pPr>
            <a:r>
              <a:rPr lang="de-AT" dirty="0"/>
              <a:t>Baut den Brunnen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"/>
            </a:pPr>
            <a:r>
              <a:rPr lang="de-AT" b="1" dirty="0"/>
              <a:t>Versucht 6 Schatzbausteine aus eurem Brunnen mit dem Lego-Greifarm zu ziehen und in einen anderen Brunnen zu legen.</a:t>
            </a:r>
          </a:p>
          <a:p>
            <a:pPr lvl="3">
              <a:lnSpc>
                <a:spcPct val="100000"/>
              </a:lnSpc>
              <a:buFont typeface="Webdings" panose="05030102010509060703" pitchFamily="18" charset="2"/>
              <a:buChar char=""/>
            </a:pPr>
            <a:r>
              <a:rPr lang="de-AT" dirty="0"/>
              <a:t>Wie viele Male muss der Greifarm die Bewegungen wiederholen? Dazu hilft euch die </a:t>
            </a:r>
            <a:r>
              <a:rPr lang="de-AT" b="1" dirty="0"/>
              <a:t>WIDERHOLSCHLEIFE</a:t>
            </a:r>
          </a:p>
          <a:p>
            <a:pPr lvl="2">
              <a:lnSpc>
                <a:spcPct val="130000"/>
              </a:lnSpc>
              <a:spcBef>
                <a:spcPts val="1200"/>
              </a:spcBef>
              <a:buFont typeface="Webdings" panose="05030102010509060703" pitchFamily="18" charset="2"/>
              <a:buChar char=""/>
            </a:pPr>
            <a:r>
              <a:rPr lang="de-AT" dirty="0"/>
              <a:t>Wechselt euch in der Gruppe beim herausziehen ab.</a:t>
            </a:r>
          </a:p>
          <a:p>
            <a:pPr lvl="3">
              <a:lnSpc>
                <a:spcPct val="100000"/>
              </a:lnSpc>
            </a:pPr>
            <a:r>
              <a:rPr lang="de-AT" dirty="0"/>
              <a:t>Welche Gegenstände könnt ihr gut festhalten, welche nicht?</a:t>
            </a:r>
            <a:br>
              <a:rPr lang="de-AT" dirty="0"/>
            </a:br>
            <a:r>
              <a:rPr lang="de-AT" dirty="0"/>
              <a:t>Schreibt auf die </a:t>
            </a:r>
            <a:r>
              <a:rPr lang="de-AT" b="1" dirty="0"/>
              <a:t>Quest 2b Karte</a:t>
            </a:r>
            <a:r>
              <a:rPr lang="de-AT" dirty="0"/>
              <a:t>!</a:t>
            </a:r>
          </a:p>
        </p:txBody>
      </p:sp>
      <p:pic>
        <p:nvPicPr>
          <p:cNvPr id="17" name="Grafik 16" descr="Mann und Frau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016" r="15884" b="64900"/>
          <a:stretch/>
        </p:blipFill>
        <p:spPr bwMode="auto">
          <a:xfrm>
            <a:off x="9108111" y="616676"/>
            <a:ext cx="377825" cy="1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 descr="group, team Flat I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824" y="61667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C775D3E-97CE-4736-8703-BD245F08EB63}"/>
              </a:ext>
            </a:extLst>
          </p:cNvPr>
          <p:cNvSpPr/>
          <p:nvPr/>
        </p:nvSpPr>
        <p:spPr>
          <a:xfrm>
            <a:off x="6795794" y="1364334"/>
            <a:ext cx="3979432" cy="3386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Befehle - Was müsst ihr ergänzen?</a:t>
            </a:r>
          </a:p>
        </p:txBody>
      </p:sp>
      <p:sp>
        <p:nvSpPr>
          <p:cNvPr id="21" name="Smiley 20">
            <a:extLst>
              <a:ext uri="{FF2B5EF4-FFF2-40B4-BE49-F238E27FC236}">
                <a16:creationId xmlns:a16="http://schemas.microsoft.com/office/drawing/2014/main" id="{F8FAA093-8AC3-406B-AA78-447550A488BF}"/>
              </a:ext>
            </a:extLst>
          </p:cNvPr>
          <p:cNvSpPr/>
          <p:nvPr/>
        </p:nvSpPr>
        <p:spPr>
          <a:xfrm>
            <a:off x="8195733" y="650924"/>
            <a:ext cx="144586" cy="146010"/>
          </a:xfrm>
          <a:prstGeom prst="smileyFace">
            <a:avLst/>
          </a:prstGeom>
          <a:solidFill>
            <a:srgbClr val="6FA93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23" name="Smiley 22">
            <a:extLst>
              <a:ext uri="{FF2B5EF4-FFF2-40B4-BE49-F238E27FC236}">
                <a16:creationId xmlns:a16="http://schemas.microsoft.com/office/drawing/2014/main" id="{CD4723BD-EB19-4904-905B-AF1CF27F00DF}"/>
              </a:ext>
            </a:extLst>
          </p:cNvPr>
          <p:cNvSpPr/>
          <p:nvPr/>
        </p:nvSpPr>
        <p:spPr>
          <a:xfrm>
            <a:off x="8713217" y="651182"/>
            <a:ext cx="144586" cy="145494"/>
          </a:xfrm>
          <a:prstGeom prst="smileyFac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27" name="Smiley 26">
            <a:extLst>
              <a:ext uri="{FF2B5EF4-FFF2-40B4-BE49-F238E27FC236}">
                <a16:creationId xmlns:a16="http://schemas.microsoft.com/office/drawing/2014/main" id="{D0F97377-7C13-43D8-9715-FCAE2D135AE7}"/>
              </a:ext>
            </a:extLst>
          </p:cNvPr>
          <p:cNvSpPr/>
          <p:nvPr/>
        </p:nvSpPr>
        <p:spPr>
          <a:xfrm>
            <a:off x="8454475" y="650924"/>
            <a:ext cx="144586" cy="146010"/>
          </a:xfrm>
          <a:prstGeom prst="smileyFace">
            <a:avLst/>
          </a:prstGeom>
          <a:solidFill>
            <a:srgbClr val="70AD47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 dirty="0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C118F1CC-EAA8-4C90-8D07-C3B5D3A37F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960" t="10229" b="6837"/>
          <a:stretch/>
        </p:blipFill>
        <p:spPr>
          <a:xfrm rot="1762387">
            <a:off x="9010486" y="3424130"/>
            <a:ext cx="1860385" cy="11101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88DFEF8-8A6F-463F-A32F-CAEFD2B17A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824" y="4821459"/>
            <a:ext cx="1347160" cy="129138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ABEAB67-B41B-442F-8B87-460825095A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5673" y="1830274"/>
            <a:ext cx="5064260" cy="13121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F309D9A-2C59-4BD7-AB03-05E2EA89B7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3995" y="3353689"/>
            <a:ext cx="995781" cy="1431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Pfeil: nach oben 7">
            <a:extLst>
              <a:ext uri="{FF2B5EF4-FFF2-40B4-BE49-F238E27FC236}">
                <a16:creationId xmlns:a16="http://schemas.microsoft.com/office/drawing/2014/main" id="{6CE38901-66BD-4B3D-AFA7-2BBAA683CF03}"/>
              </a:ext>
            </a:extLst>
          </p:cNvPr>
          <p:cNvSpPr/>
          <p:nvPr/>
        </p:nvSpPr>
        <p:spPr>
          <a:xfrm rot="7251544">
            <a:off x="5620395" y="2213100"/>
            <a:ext cx="674124" cy="2139681"/>
          </a:xfrm>
          <a:prstGeom prst="up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dirty="0"/>
              <a:t>Setze Farbe Befehl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AA863FF-9566-419E-AD44-2960E6A2EF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3492" y="4919190"/>
            <a:ext cx="1486040" cy="1095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Pfeil: nach oben 18">
            <a:extLst>
              <a:ext uri="{FF2B5EF4-FFF2-40B4-BE49-F238E27FC236}">
                <a16:creationId xmlns:a16="http://schemas.microsoft.com/office/drawing/2014/main" id="{88D4A217-B04F-45F0-86A4-0A4D09B5C1EB}"/>
              </a:ext>
            </a:extLst>
          </p:cNvPr>
          <p:cNvSpPr/>
          <p:nvPr/>
        </p:nvSpPr>
        <p:spPr>
          <a:xfrm rot="5400000">
            <a:off x="5528583" y="4189774"/>
            <a:ext cx="674124" cy="2200925"/>
          </a:xfrm>
          <a:prstGeom prst="up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dirty="0"/>
              <a:t> Wiederholschleife</a:t>
            </a:r>
          </a:p>
        </p:txBody>
      </p:sp>
    </p:spTree>
    <p:extLst>
      <p:ext uri="{BB962C8B-B14F-4D97-AF65-F5344CB8AC3E}">
        <p14:creationId xmlns:p14="http://schemas.microsoft.com/office/powerpoint/2010/main" val="205395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983412E-20E8-4B96-B8F8-0706C260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6"/>
            <a:ext cx="5073145" cy="828316"/>
          </a:xfrm>
        </p:spPr>
        <p:txBody>
          <a:bodyPr/>
          <a:lstStyle/>
          <a:p>
            <a:r>
              <a:rPr lang="de-AT" b="1" dirty="0"/>
              <a:t>Quest 2b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88417F-CE66-4F8B-9743-C828289D4D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110533"/>
            <a:ext cx="5073650" cy="1578383"/>
          </a:xfrm>
        </p:spPr>
        <p:txBody>
          <a:bodyPr>
            <a:normAutofit/>
          </a:bodyPr>
          <a:lstStyle/>
          <a:p>
            <a:pPr lvl="1"/>
            <a:r>
              <a:rPr lang="de-AT" dirty="0"/>
              <a:t>Das braucht ihr</a:t>
            </a:r>
            <a:endParaRPr lang="de-AT" b="1" dirty="0">
              <a:solidFill>
                <a:srgbClr val="E7E6E6">
                  <a:lumMod val="50000"/>
                </a:srgbClr>
              </a:solidFill>
            </a:endParaRPr>
          </a:p>
          <a:p>
            <a:pPr lvl="2"/>
            <a:r>
              <a:rPr lang="de-AT" b="1" dirty="0">
                <a:solidFill>
                  <a:srgbClr val="E7E6E6">
                    <a:lumMod val="50000"/>
                  </a:srgbClr>
                </a:solidFill>
              </a:rPr>
              <a:t>WeDo</a:t>
            </a:r>
            <a:r>
              <a:rPr lang="de-AT" dirty="0">
                <a:solidFill>
                  <a:srgbClr val="E7E6E6">
                    <a:lumMod val="50000"/>
                  </a:srgbClr>
                </a:solidFill>
              </a:rPr>
              <a:t> 2.0 </a:t>
            </a:r>
            <a:r>
              <a:rPr lang="de-AT" b="1" dirty="0">
                <a:solidFill>
                  <a:srgbClr val="E7E6E6">
                    <a:lumMod val="50000"/>
                  </a:srgbClr>
                </a:solidFill>
              </a:rPr>
              <a:t>Baukasten</a:t>
            </a:r>
            <a:r>
              <a:rPr lang="de-AT" dirty="0">
                <a:solidFill>
                  <a:srgbClr val="E7E6E6">
                    <a:lumMod val="50000"/>
                  </a:srgbClr>
                </a:solidFill>
              </a:rPr>
              <a:t> </a:t>
            </a:r>
          </a:p>
          <a:p>
            <a:pPr lvl="2"/>
            <a:r>
              <a:rPr lang="de-AT" b="1" dirty="0">
                <a:solidFill>
                  <a:srgbClr val="E7E6E6">
                    <a:lumMod val="50000"/>
                  </a:srgbClr>
                </a:solidFill>
              </a:rPr>
              <a:t>iPad</a:t>
            </a:r>
          </a:p>
          <a:p>
            <a:pPr lvl="2"/>
            <a:r>
              <a:rPr lang="de-AT" b="1" dirty="0"/>
              <a:t>Legobausteine und andere  Gegenstände für die Schätze im Brunnen</a:t>
            </a:r>
          </a:p>
          <a:p>
            <a:pPr lvl="2"/>
            <a:r>
              <a:rPr lang="de-AT" b="1" dirty="0"/>
              <a:t>Der Brunnen (Vorlage)</a:t>
            </a:r>
          </a:p>
          <a:p>
            <a:endParaRPr lang="de-AT" dirty="0"/>
          </a:p>
        </p:txBody>
      </p:sp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090B0CAA-D6D2-4A63-ABD0-8E590436038F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33046739"/>
              </p:ext>
            </p:extLst>
          </p:nvPr>
        </p:nvGraphicFramePr>
        <p:xfrm>
          <a:off x="6293751" y="1289269"/>
          <a:ext cx="5129623" cy="4921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3771439036"/>
                    </a:ext>
                  </a:extLst>
                </a:gridCol>
                <a:gridCol w="1106263">
                  <a:extLst>
                    <a:ext uri="{9D8B030D-6E8A-4147-A177-3AD203B41FA5}">
                      <a16:colId xmlns:a16="http://schemas.microsoft.com/office/drawing/2014/main" val="68234610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48840021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56073374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986189211"/>
                    </a:ext>
                  </a:extLst>
                </a:gridCol>
              </a:tblGrid>
              <a:tr h="432207">
                <a:tc gridSpan="5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Was bedeuten die Befehle?</a:t>
                      </a:r>
                      <a:endParaRPr kumimoji="0" lang="de-A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254388"/>
                  </a:ext>
                </a:extLst>
              </a:tr>
              <a:tr h="1754265">
                <a:tc gridSpan="5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447954"/>
                  </a:ext>
                </a:extLst>
              </a:tr>
              <a:tr h="2735312"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7560750"/>
                  </a:ext>
                </a:extLst>
              </a:tr>
            </a:tbl>
          </a:graphicData>
        </a:graphic>
      </p:graphicFrame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DA836D0-0599-425C-8F9A-CB4CCB8D6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de-AT" dirty="0"/>
              <a:t>Das haben wir gelernt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092CDC9-BA4C-4DA3-9672-E93151662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6451" y="2606006"/>
            <a:ext cx="5073650" cy="594691"/>
          </a:xfrm>
        </p:spPr>
        <p:txBody>
          <a:bodyPr anchor="ctr"/>
          <a:lstStyle/>
          <a:p>
            <a:r>
              <a:rPr lang="de-AT" dirty="0"/>
              <a:t>Die Schatzsuche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9B82B69-191F-4076-8495-7085860C50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3692161"/>
            <a:ext cx="5073650" cy="2667364"/>
          </a:xfrm>
        </p:spPr>
        <p:txBody>
          <a:bodyPr/>
          <a:lstStyle/>
          <a:p>
            <a:b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de-AT" dirty="0"/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C30A4CA3-EA68-4FEA-A8B3-A2321C0A3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941414"/>
              </p:ext>
            </p:extLst>
          </p:nvPr>
        </p:nvGraphicFramePr>
        <p:xfrm>
          <a:off x="854299" y="3200697"/>
          <a:ext cx="4930077" cy="30145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6989">
                  <a:extLst>
                    <a:ext uri="{9D8B030D-6E8A-4147-A177-3AD203B41FA5}">
                      <a16:colId xmlns:a16="http://schemas.microsoft.com/office/drawing/2014/main" val="3549102384"/>
                    </a:ext>
                  </a:extLst>
                </a:gridCol>
                <a:gridCol w="2473088">
                  <a:extLst>
                    <a:ext uri="{9D8B030D-6E8A-4147-A177-3AD203B41FA5}">
                      <a16:colId xmlns:a16="http://schemas.microsoft.com/office/drawing/2014/main" val="2063897717"/>
                    </a:ext>
                  </a:extLst>
                </a:gridCol>
              </a:tblGrid>
              <a:tr h="345404">
                <a:tc gridSpan="2">
                  <a:txBody>
                    <a:bodyPr/>
                    <a:lstStyle/>
                    <a:p>
                      <a:r>
                        <a:rPr lang="de-AT" sz="1400" kern="1200" dirty="0"/>
                        <a:t>Welche Gegenstände könnt ihr gut festhalten, welche nicht?</a:t>
                      </a:r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46968"/>
                  </a:ext>
                </a:extLst>
              </a:tr>
              <a:tr h="302563">
                <a:tc>
                  <a:txBody>
                    <a:bodyPr/>
                    <a:lstStyle/>
                    <a:p>
                      <a:r>
                        <a:rPr lang="de-AT" sz="1400" kern="1200" dirty="0"/>
                        <a:t>gut:</a:t>
                      </a:r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kern="1200" dirty="0"/>
                        <a:t>schlecht: </a:t>
                      </a:r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183001"/>
                  </a:ext>
                </a:extLst>
              </a:tr>
              <a:tr h="503548">
                <a:tc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752"/>
                  </a:ext>
                </a:extLst>
              </a:tr>
              <a:tr h="356112">
                <a:tc gridSpan="2">
                  <a:txBody>
                    <a:bodyPr/>
                    <a:lstStyle/>
                    <a:p>
                      <a:r>
                        <a:rPr lang="de-AT" sz="1400" kern="1200" dirty="0"/>
                        <a:t>Wie könnt ihr den Greifarm verbessern?</a:t>
                      </a:r>
                      <a:endParaRPr lang="de-A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98114"/>
                  </a:ext>
                </a:extLst>
              </a:tr>
              <a:tr h="650220">
                <a:tc gridSpan="2"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465729"/>
                  </a:ext>
                </a:extLst>
              </a:tr>
              <a:tr h="336307">
                <a:tc gridSpan="2">
                  <a:txBody>
                    <a:bodyPr/>
                    <a:lstStyle/>
                    <a:p>
                      <a:r>
                        <a:rPr lang="de-AT" sz="1400" kern="1200" dirty="0"/>
                        <a:t>Für Profis!</a:t>
                      </a:r>
                      <a:endParaRPr lang="de-A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477011"/>
                  </a:ext>
                </a:extLst>
              </a:tr>
              <a:tr h="511972">
                <a:tc gridSpan="2">
                  <a:txBody>
                    <a:bodyPr/>
                    <a:lstStyle/>
                    <a:p>
                      <a:r>
                        <a:rPr lang="de-AT" sz="1400" kern="1200" dirty="0"/>
                        <a:t>Die Schätze sollen aus einem Brunnen in einen anderen getragen werden.</a:t>
                      </a:r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524038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020630A1-B6F1-4CC3-973C-183E0643F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8"/>
          <a:stretch/>
        </p:blipFill>
        <p:spPr>
          <a:xfrm>
            <a:off x="6357649" y="1667313"/>
            <a:ext cx="4965989" cy="187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6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Quest 3a </a:t>
            </a:r>
            <a:r>
              <a:rPr lang="de-AT" dirty="0"/>
              <a:t>- Welche besondere Arm-Prothese </a:t>
            </a:r>
            <a:br>
              <a:rPr lang="de-AT" dirty="0"/>
            </a:br>
            <a:r>
              <a:rPr lang="de-AT" dirty="0"/>
              <a:t>kann Dario noch brauchen?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AT" dirty="0"/>
              <a:t>Eure besondere Arm-Prothese für Dario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sz="1600" dirty="0"/>
              <a:t>Zeichnet euer Arm-Prothese.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sz="1600" dirty="0"/>
              <a:t>Baut die Arm-Prothese (nicht zu kompliziert).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sz="1600" dirty="0"/>
              <a:t>Programmiert sie.</a:t>
            </a:r>
          </a:p>
          <a:p>
            <a:pPr lvl="3">
              <a:lnSpc>
                <a:spcPct val="100000"/>
              </a:lnSpc>
            </a:pPr>
            <a:r>
              <a:rPr lang="de-AT" sz="1600" dirty="0"/>
              <a:t>Die </a:t>
            </a:r>
            <a:r>
              <a:rPr lang="de-AT" sz="1600" b="1" dirty="0"/>
              <a:t>Modellbibliothek</a:t>
            </a:r>
            <a:r>
              <a:rPr lang="de-AT" sz="1600" dirty="0"/>
              <a:t> auf der WeDo App hilft.</a:t>
            </a:r>
          </a:p>
          <a:p>
            <a:pPr lvl="3">
              <a:lnSpc>
                <a:spcPct val="100000"/>
              </a:lnSpc>
            </a:pPr>
            <a:r>
              <a:rPr lang="de-AT" sz="1600" dirty="0"/>
              <a:t>Testet eure Arm-Prothese.</a:t>
            </a:r>
          </a:p>
          <a:p>
            <a:pPr lvl="3">
              <a:lnSpc>
                <a:spcPct val="100000"/>
              </a:lnSpc>
            </a:pPr>
            <a:r>
              <a:rPr lang="de-AT" sz="1600" dirty="0"/>
              <a:t>verbessert eure Arm-Prothese.</a:t>
            </a:r>
          </a:p>
          <a:p>
            <a:pPr lvl="3">
              <a:lnSpc>
                <a:spcPct val="100000"/>
              </a:lnSpc>
            </a:pPr>
            <a:r>
              <a:rPr lang="de-AT" sz="1600" b="1" dirty="0"/>
              <a:t>Für Profis: </a:t>
            </a:r>
            <a:r>
              <a:rPr lang="de-AT" sz="1600" dirty="0"/>
              <a:t>gestaltet eine Aufgabe für eure Arm-Prothese.</a:t>
            </a:r>
          </a:p>
          <a:p>
            <a:pPr lvl="1"/>
            <a:endParaRPr lang="de-AT" sz="1800" dirty="0"/>
          </a:p>
          <a:p>
            <a:pPr lvl="1">
              <a:spcAft>
                <a:spcPts val="600"/>
              </a:spcAft>
            </a:pPr>
            <a:r>
              <a:rPr lang="de-AT" sz="1800" dirty="0"/>
              <a:t>Präsentiert eure Arm-Prothese</a:t>
            </a:r>
          </a:p>
          <a:p>
            <a:pPr lvl="2" defTabSz="854075">
              <a:buFont typeface="Webdings" panose="05030102010509060703" pitchFamily="18" charset="2"/>
              <a:buChar char="c"/>
            </a:pPr>
            <a:r>
              <a:rPr lang="de-AT" sz="1600" dirty="0">
                <a:solidFill>
                  <a:schemeClr val="bg2">
                    <a:lumMod val="50000"/>
                  </a:schemeClr>
                </a:solidFill>
              </a:rPr>
              <a:t>Stellt eure Arm-Prothese der Klasse vor!</a:t>
            </a:r>
          </a:p>
          <a:p>
            <a:pPr lvl="2" defTabSz="854075">
              <a:buFont typeface="Webdings" panose="05030102010509060703" pitchFamily="18" charset="2"/>
              <a:buChar char="c"/>
            </a:pPr>
            <a:r>
              <a:rPr lang="de-AT" sz="1600" dirty="0"/>
              <a:t>Beantwortet dazu die Fragen auf der </a:t>
            </a:r>
            <a:r>
              <a:rPr lang="de-AT" sz="1600" b="1" dirty="0"/>
              <a:t>Quest 3b Karte</a:t>
            </a:r>
            <a:r>
              <a:rPr lang="de-AT" sz="1600" dirty="0"/>
              <a:t>.</a:t>
            </a:r>
            <a:r>
              <a:rPr lang="de-AT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de-AT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de-AT" dirty="0"/>
          </a:p>
        </p:txBody>
      </p:sp>
      <p:pic>
        <p:nvPicPr>
          <p:cNvPr id="8" name="Grafik 7" descr="Mann und Frau">
            <a:extLst>
              <a:ext uri="{FF2B5EF4-FFF2-40B4-BE49-F238E27FC236}">
                <a16:creationId xmlns:a16="http://schemas.microsoft.com/office/drawing/2014/main" id="{700CB5B9-B026-4D05-AD71-B36626055D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016" r="15884" b="64900"/>
          <a:stretch/>
        </p:blipFill>
        <p:spPr bwMode="auto">
          <a:xfrm>
            <a:off x="9138027" y="590453"/>
            <a:ext cx="377825" cy="1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group, team Flat Icon">
            <a:extLst>
              <a:ext uri="{FF2B5EF4-FFF2-40B4-BE49-F238E27FC236}">
                <a16:creationId xmlns:a16="http://schemas.microsoft.com/office/drawing/2014/main" id="{16987F7F-9F58-4067-8690-B87B06A63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740" y="590453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miley 13">
            <a:extLst>
              <a:ext uri="{FF2B5EF4-FFF2-40B4-BE49-F238E27FC236}">
                <a16:creationId xmlns:a16="http://schemas.microsoft.com/office/drawing/2014/main" id="{F6D0A013-6DAC-4D98-B7F9-321A46018BF5}"/>
              </a:ext>
            </a:extLst>
          </p:cNvPr>
          <p:cNvSpPr/>
          <p:nvPr/>
        </p:nvSpPr>
        <p:spPr>
          <a:xfrm>
            <a:off x="8146199" y="680453"/>
            <a:ext cx="144586" cy="146010"/>
          </a:xfrm>
          <a:prstGeom prst="smileyFace">
            <a:avLst/>
          </a:prstGeom>
          <a:solidFill>
            <a:srgbClr val="70AD47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 dirty="0">
              <a:solidFill>
                <a:schemeClr val="bg2">
                  <a:lumMod val="50000"/>
                </a:schemeClr>
              </a:solidFill>
              <a:latin typeface="Corbel" panose="020B0503020204020204"/>
            </a:endParaRPr>
          </a:p>
        </p:txBody>
      </p:sp>
      <p:sp>
        <p:nvSpPr>
          <p:cNvPr id="16" name="Smiley 15">
            <a:extLst>
              <a:ext uri="{FF2B5EF4-FFF2-40B4-BE49-F238E27FC236}">
                <a16:creationId xmlns:a16="http://schemas.microsoft.com/office/drawing/2014/main" id="{647314E4-56CC-4F1C-8E35-E296A555EEF4}"/>
              </a:ext>
            </a:extLst>
          </p:cNvPr>
          <p:cNvSpPr/>
          <p:nvPr/>
        </p:nvSpPr>
        <p:spPr>
          <a:xfrm>
            <a:off x="8424260" y="680453"/>
            <a:ext cx="144586" cy="146010"/>
          </a:xfrm>
          <a:prstGeom prst="smileyFace">
            <a:avLst/>
          </a:prstGeom>
          <a:solidFill>
            <a:srgbClr val="70AD47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 dirty="0">
              <a:solidFill>
                <a:schemeClr val="bg2">
                  <a:lumMod val="50000"/>
                </a:schemeClr>
              </a:solidFill>
              <a:latin typeface="Corbel" panose="020B0503020204020204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5039935-ABBE-40BB-A921-93D39A6CFD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00" b="13708"/>
          <a:stretch/>
        </p:blipFill>
        <p:spPr>
          <a:xfrm>
            <a:off x="8286153" y="2478509"/>
            <a:ext cx="2946377" cy="23678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F4447E5-B085-4CC5-AFEE-4BB72FBB8F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" r="16118" b="1222"/>
          <a:stretch/>
        </p:blipFill>
        <p:spPr>
          <a:xfrm>
            <a:off x="6359844" y="1421356"/>
            <a:ext cx="1930941" cy="46226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08CC75D-0BD4-4627-833F-1771310347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3029" y="4766938"/>
            <a:ext cx="1689523" cy="128606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3544DCC-ABFC-4EB0-A68E-64AE689CCE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9844" y="2102658"/>
            <a:ext cx="1722054" cy="124786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D64ABB9-6AD4-42CC-A4F2-5ADF7D97E1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9844" y="3437727"/>
            <a:ext cx="1720250" cy="1242006"/>
          </a:xfrm>
          <a:prstGeom prst="rect">
            <a:avLst/>
          </a:prstGeom>
        </p:spPr>
      </p:pic>
      <p:sp>
        <p:nvSpPr>
          <p:cNvPr id="20" name="Smiley 19">
            <a:extLst>
              <a:ext uri="{FF2B5EF4-FFF2-40B4-BE49-F238E27FC236}">
                <a16:creationId xmlns:a16="http://schemas.microsoft.com/office/drawing/2014/main" id="{126D31B7-25F6-4657-99DC-94B738E2AC8E}"/>
              </a:ext>
            </a:extLst>
          </p:cNvPr>
          <p:cNvSpPr/>
          <p:nvPr/>
        </p:nvSpPr>
        <p:spPr>
          <a:xfrm>
            <a:off x="8702321" y="680453"/>
            <a:ext cx="144586" cy="146010"/>
          </a:xfrm>
          <a:prstGeom prst="smileyFace">
            <a:avLst/>
          </a:prstGeom>
          <a:solidFill>
            <a:srgbClr val="70AD47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 dirty="0">
              <a:solidFill>
                <a:schemeClr val="bg2">
                  <a:lumMod val="50000"/>
                </a:scheme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79155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279AAA2-0FB8-4A3C-85D1-DA468D8D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latin typeface="Calibri" panose="020F0502020204030204" pitchFamily="34" charset="0"/>
              </a:rPr>
              <a:t>Quest 3b </a:t>
            </a:r>
            <a:endParaRPr lang="de-AT" b="1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F12E277-F38B-484D-A401-D082DA07773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85422" y="1165369"/>
            <a:ext cx="5073650" cy="121765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de-AT" dirty="0">
                <a:latin typeface="Calibri" panose="020F0502020204030204" pitchFamily="34" charset="0"/>
              </a:rPr>
              <a:t>Das braucht ihr</a:t>
            </a:r>
            <a:endParaRPr lang="de-AT" b="1" dirty="0">
              <a:solidFill>
                <a:srgbClr val="E7E6E6">
                  <a:lumMod val="50000"/>
                </a:srgbClr>
              </a:solidFill>
            </a:endParaRPr>
          </a:p>
          <a:p>
            <a:pPr lvl="2"/>
            <a:r>
              <a:rPr lang="de-AT" sz="1500" b="1" dirty="0">
                <a:solidFill>
                  <a:srgbClr val="E7E6E6">
                    <a:lumMod val="50000"/>
                  </a:srgbClr>
                </a:solidFill>
              </a:rPr>
              <a:t>Website Dario </a:t>
            </a:r>
          </a:p>
          <a:p>
            <a:pPr lvl="2"/>
            <a:r>
              <a:rPr lang="de-AT" sz="1500" b="1" dirty="0">
                <a:solidFill>
                  <a:srgbClr val="E7E6E6">
                    <a:lumMod val="50000"/>
                  </a:srgbClr>
                </a:solidFill>
              </a:rPr>
              <a:t>WeDo</a:t>
            </a:r>
            <a:r>
              <a:rPr lang="de-AT" sz="1500" dirty="0">
                <a:solidFill>
                  <a:srgbClr val="E7E6E6">
                    <a:lumMod val="50000"/>
                  </a:srgbClr>
                </a:solidFill>
              </a:rPr>
              <a:t> 2.0 </a:t>
            </a:r>
            <a:r>
              <a:rPr lang="de-AT" sz="1500" b="1" dirty="0">
                <a:solidFill>
                  <a:srgbClr val="E7E6E6">
                    <a:lumMod val="50000"/>
                  </a:srgbClr>
                </a:solidFill>
              </a:rPr>
              <a:t>Baukasten</a:t>
            </a:r>
            <a:r>
              <a:rPr lang="de-AT" sz="1500" dirty="0">
                <a:solidFill>
                  <a:srgbClr val="E7E6E6">
                    <a:lumMod val="50000"/>
                  </a:srgbClr>
                </a:solidFill>
              </a:rPr>
              <a:t> </a:t>
            </a:r>
          </a:p>
          <a:p>
            <a:pPr lvl="2"/>
            <a:r>
              <a:rPr lang="de-AT" sz="1500" b="1" dirty="0">
                <a:solidFill>
                  <a:srgbClr val="E7E6E6">
                    <a:lumMod val="50000"/>
                  </a:srgbClr>
                </a:solidFill>
              </a:rPr>
              <a:t>Lego Bausteine und iPad</a:t>
            </a:r>
          </a:p>
          <a:p>
            <a:pPr lvl="2"/>
            <a:r>
              <a:rPr lang="de-AT" sz="1500" b="1" dirty="0">
                <a:solidFill>
                  <a:srgbClr val="E7E6E6">
                    <a:lumMod val="50000"/>
                  </a:srgbClr>
                </a:solidFill>
              </a:rPr>
              <a:t>Die Modellbibliothek in der WeDo App</a:t>
            </a:r>
          </a:p>
          <a:p>
            <a:pPr lvl="2"/>
            <a:endParaRPr lang="de-AT" dirty="0">
              <a:solidFill>
                <a:srgbClr val="E7E6E6">
                  <a:lumMod val="50000"/>
                </a:srgbClr>
              </a:solidFill>
            </a:endParaRPr>
          </a:p>
          <a:p>
            <a:endParaRPr lang="de-AT" dirty="0"/>
          </a:p>
        </p:txBody>
      </p:sp>
      <p:graphicFrame>
        <p:nvGraphicFramePr>
          <p:cNvPr id="12" name="Inhaltsplatzhalter 11">
            <a:extLst>
              <a:ext uri="{FF2B5EF4-FFF2-40B4-BE49-F238E27FC236}">
                <a16:creationId xmlns:a16="http://schemas.microsoft.com/office/drawing/2014/main" id="{8E019E5F-C2FE-406C-9B1C-3C5055D0EDBF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70987021"/>
              </p:ext>
            </p:extLst>
          </p:nvPr>
        </p:nvGraphicFramePr>
        <p:xfrm>
          <a:off x="6293751" y="1163253"/>
          <a:ext cx="5029200" cy="510916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41224">
                  <a:extLst>
                    <a:ext uri="{9D8B030D-6E8A-4147-A177-3AD203B41FA5}">
                      <a16:colId xmlns:a16="http://schemas.microsoft.com/office/drawing/2014/main" val="2278512257"/>
                    </a:ext>
                  </a:extLst>
                </a:gridCol>
                <a:gridCol w="373376">
                  <a:extLst>
                    <a:ext uri="{9D8B030D-6E8A-4147-A177-3AD203B41FA5}">
                      <a16:colId xmlns:a16="http://schemas.microsoft.com/office/drawing/2014/main" val="93994395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799469205"/>
                    </a:ext>
                  </a:extLst>
                </a:gridCol>
              </a:tblGrid>
              <a:tr h="359289">
                <a:tc gridSpan="3">
                  <a:txBody>
                    <a:bodyPr/>
                    <a:lstStyle/>
                    <a:p>
                      <a:r>
                        <a:rPr lang="de-AT" sz="1400" b="0" kern="1200" dirty="0"/>
                        <a:t>Das soll eure Prothese können</a:t>
                      </a:r>
                      <a:endParaRPr lang="de-AT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3017"/>
                  </a:ext>
                </a:extLst>
              </a:tr>
              <a:tr h="1136976">
                <a:tc gridSpan="3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076856"/>
                  </a:ext>
                </a:extLst>
              </a:tr>
              <a:tr h="441514">
                <a:tc gridSpan="3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kern="1200" dirty="0"/>
                        <a:t>Die Anleitung der Modellbibliothek war nützlich um …</a:t>
                      </a:r>
                      <a:endParaRPr lang="de-AT" sz="1400" b="1" kern="1200" dirty="0">
                        <a:solidFill>
                          <a:srgbClr val="E7E6E6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773205"/>
                  </a:ext>
                </a:extLst>
              </a:tr>
              <a:tr h="850666">
                <a:tc gridSpan="3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563785"/>
                  </a:ext>
                </a:extLst>
              </a:tr>
              <a:tr h="397363">
                <a:tc>
                  <a:txBody>
                    <a:bodyPr/>
                    <a:lstStyle/>
                    <a:p>
                      <a:r>
                        <a:rPr lang="de-AT" sz="1400" kern="1200" dirty="0"/>
                        <a:t>Wichtiger Befehl</a:t>
                      </a:r>
                      <a:endParaRPr lang="de-AT" sz="1400" b="1" kern="1200" dirty="0">
                        <a:solidFill>
                          <a:srgbClr val="E7E6E6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de-AT" sz="1400" kern="1200" dirty="0"/>
                        <a:t>Das führt er aus</a:t>
                      </a:r>
                      <a:endParaRPr lang="de-AT" sz="1400" b="1" kern="1200" dirty="0">
                        <a:solidFill>
                          <a:srgbClr val="E7E6E6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sz="1400" b="1" kern="1200" dirty="0">
                        <a:solidFill>
                          <a:srgbClr val="E7E6E6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733589"/>
                  </a:ext>
                </a:extLst>
              </a:tr>
              <a:tr h="607189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877606"/>
                  </a:ext>
                </a:extLst>
              </a:tr>
              <a:tr h="658082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05373"/>
                  </a:ext>
                </a:extLst>
              </a:tr>
              <a:tr h="658082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54579"/>
                  </a:ext>
                </a:extLst>
              </a:tr>
            </a:tbl>
          </a:graphicData>
        </a:graphic>
      </p:graphicFrame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3E765E6-4A2C-40FD-9FD3-58B3670437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1100" y="395288"/>
            <a:ext cx="5062538" cy="767965"/>
          </a:xfrm>
        </p:spPr>
        <p:txBody>
          <a:bodyPr anchor="ctr"/>
          <a:lstStyle/>
          <a:p>
            <a:r>
              <a:rPr lang="de-AT" dirty="0"/>
              <a:t>Eure Arm-Prothese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3242C3F-700C-4A2A-A1AF-370DB8078E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5422" y="2488553"/>
            <a:ext cx="5073650" cy="559447"/>
          </a:xfrm>
        </p:spPr>
        <p:txBody>
          <a:bodyPr/>
          <a:lstStyle/>
          <a:p>
            <a:r>
              <a:rPr lang="de-AT" dirty="0"/>
              <a:t>Eure Präsentation</a:t>
            </a:r>
          </a:p>
        </p:txBody>
      </p:sp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C4C89B54-C8EB-4941-8B52-1187D2E9E078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490558753"/>
              </p:ext>
            </p:extLst>
          </p:nvPr>
        </p:nvGraphicFramePr>
        <p:xfrm>
          <a:off x="838204" y="3120331"/>
          <a:ext cx="5073650" cy="309652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073650">
                  <a:extLst>
                    <a:ext uri="{9D8B030D-6E8A-4147-A177-3AD203B41FA5}">
                      <a16:colId xmlns:a16="http://schemas.microsoft.com/office/drawing/2014/main" val="623156102"/>
                    </a:ext>
                  </a:extLst>
                </a:gridCol>
              </a:tblGrid>
              <a:tr h="352672">
                <a:tc>
                  <a:txBody>
                    <a:bodyPr/>
                    <a:lstStyle/>
                    <a:p>
                      <a:r>
                        <a:rPr lang="de-AT" sz="1400" kern="1200" dirty="0"/>
                        <a:t>Stellt eure Arm-Prothese vor!</a:t>
                      </a:r>
                      <a:endParaRPr lang="de-A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580458"/>
                  </a:ext>
                </a:extLst>
              </a:tr>
              <a:tr h="342531">
                <a:tc>
                  <a:txBody>
                    <a:bodyPr/>
                    <a:lstStyle/>
                    <a:p>
                      <a:r>
                        <a:rPr lang="de-AT" sz="1400" kern="1200" dirty="0"/>
                        <a:t>Welche Probleme gab es beim Bauen?</a:t>
                      </a:r>
                      <a:endParaRPr lang="de-AT" sz="1400" b="1" kern="1200" dirty="0">
                        <a:solidFill>
                          <a:srgbClr val="E7E6E6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25961"/>
                  </a:ext>
                </a:extLst>
              </a:tr>
              <a:tr h="425003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51134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de-AT" sz="1400" kern="1200" dirty="0"/>
                        <a:t>Was ist gut gelungen?</a:t>
                      </a:r>
                      <a:endParaRPr lang="de-AT" sz="1400" b="1" kern="1200" dirty="0">
                        <a:solidFill>
                          <a:srgbClr val="E7E6E6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373119"/>
                  </a:ext>
                </a:extLst>
              </a:tr>
              <a:tr h="422265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677643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r>
                        <a:rPr lang="de-AT" sz="1400" kern="1200" dirty="0"/>
                        <a:t>Wichtige Tipps!</a:t>
                      </a:r>
                      <a:endParaRPr lang="de-AT" sz="1400" b="1" kern="1200" dirty="0">
                        <a:solidFill>
                          <a:srgbClr val="E7E6E6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181354"/>
                  </a:ext>
                </a:extLst>
              </a:tr>
              <a:tr h="422265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202224"/>
                  </a:ext>
                </a:extLst>
              </a:tr>
              <a:tr h="422265">
                <a:tc>
                  <a:txBody>
                    <a:bodyPr/>
                    <a:lstStyle/>
                    <a:p>
                      <a:pPr lvl="0" defTabSz="874713"/>
                      <a:r>
                        <a:rPr lang="de-AT" sz="1400" kern="1200" dirty="0"/>
                        <a:t>Hat euch der Workshop gefallen?	</a:t>
                      </a:r>
                      <a:r>
                        <a:rPr lang="de-AT" sz="1600" dirty="0">
                          <a:sym typeface="Wingdings" panose="05000000000000000000" pitchFamily="2" charset="2"/>
                        </a:rPr>
                        <a:t>      </a:t>
                      </a:r>
                      <a:endParaRPr lang="de-AT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636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09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1C01DD-D9B0-41AB-B3A9-DDCE3AA29F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879875F-24B4-4E50-914B-4811B16E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3" y="5919990"/>
            <a:ext cx="11856813" cy="814364"/>
          </a:xfrm>
          <a:solidFill>
            <a:schemeClr val="bg1">
              <a:alpha val="76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Darios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Zimmer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| gestaltet selbst ein Zimmer 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stellt die Rose auf den Tisch | stellt einen Ball auf das Bett | gestaltet weitere Gegenstände und stellt sie ab.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Quelle: Pixabay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5CB08D-3F0D-42B1-B727-347E5CBDA8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23916" y="58581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26146734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LPL Content Vorlage" id="{62B08BCB-1CDA-42DC-ABA6-A86497A5BDA9}" vid="{7C82563B-107B-443A-8B0F-480EC4E42C5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656</Words>
  <Application>Microsoft Office PowerPoint</Application>
  <PresentationFormat>Breitbild</PresentationFormat>
  <Paragraphs>131</Paragraphs>
  <Slides>12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Webdings</vt:lpstr>
      <vt:lpstr>Wingdings</vt:lpstr>
      <vt:lpstr>1_Office Theme</vt:lpstr>
      <vt:lpstr>PowerPoint-Präsentation</vt:lpstr>
      <vt:lpstr>Eine Lego-Prothese für Dario</vt:lpstr>
      <vt:lpstr>Quest 1a - Eine Lego-Prothese für Dario</vt:lpstr>
      <vt:lpstr>Quest 1b</vt:lpstr>
      <vt:lpstr>Quest 2a - Die Lego-Prothese für Dario verbessern</vt:lpstr>
      <vt:lpstr>Quest 2b</vt:lpstr>
      <vt:lpstr>Quest 3a - Welche besondere Arm-Prothese  kann Dario noch brauchen?</vt:lpstr>
      <vt:lpstr>Quest 3b </vt:lpstr>
      <vt:lpstr>Darios Zimmer | gestaltet selbst ein Zimmer  stellt die Rose auf den Tisch | stellt einen Ball auf das Bett | gestaltet weitere Gegenstände und stellt sie ab. Quelle: Pixabay</vt:lpstr>
      <vt:lpstr>PowerPoint-Präsentation</vt:lpstr>
      <vt:lpstr>Lösungen</vt:lpstr>
      <vt:lpstr>Muster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Riepl</dc:creator>
  <cp:lastModifiedBy>klemens.frick</cp:lastModifiedBy>
  <cp:revision>232</cp:revision>
  <cp:lastPrinted>2017-09-13T15:31:24Z</cp:lastPrinted>
  <dcterms:created xsi:type="dcterms:W3CDTF">2016-08-29T13:52:53Z</dcterms:created>
  <dcterms:modified xsi:type="dcterms:W3CDTF">2017-11-10T14:12:13Z</dcterms:modified>
</cp:coreProperties>
</file>