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6FA931"/>
    <a:srgbClr val="D5E3CF"/>
    <a:srgbClr val="7D9532"/>
    <a:srgbClr val="D2DEEF"/>
    <a:srgbClr val="EBF1E9"/>
    <a:srgbClr val="DCE2C8"/>
    <a:srgbClr val="E9F5DB"/>
    <a:srgbClr val="AEB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838" autoAdjust="0"/>
  </p:normalViewPr>
  <p:slideViewPr>
    <p:cSldViewPr snapToGrid="0">
      <p:cViewPr>
        <p:scale>
          <a:sx n="150" d="100"/>
          <a:sy n="150" d="100"/>
        </p:scale>
        <p:origin x="-2784" y="-25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F5B82-EF2B-4844-98A5-9CA4EC722E58}" type="datetimeFigureOut">
              <a:rPr lang="de-AT" smtClean="0"/>
              <a:t>10.11.2017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F558-910D-4131-BB1C-325E97141DF6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8639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2233A-F38F-464E-8FDA-783E7FC6DC9B}" type="datetimeFigureOut">
              <a:rPr lang="de-AT" smtClean="0"/>
              <a:t>10.11.2017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3E16D-524E-4E0D-9B69-0AF5B2C02867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54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4631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940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4443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0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500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3E16D-524E-4E0D-9B69-0AF5B2C0286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338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gi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424509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55964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83190" y="1092727"/>
            <a:ext cx="6172201" cy="4768323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2800"/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2400"/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2000"/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0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1" y="1092727"/>
            <a:ext cx="3932236" cy="4768323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400"/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200"/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1000"/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0"/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A5B28F9-5CC5-4874-AA51-CB7938223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3188" y="457200"/>
            <a:ext cx="6140450" cy="560388"/>
          </a:xfr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400" b="0" kern="1200" dirty="0" smtClean="0">
                <a:solidFill>
                  <a:srgbClr val="6FA93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741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66952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53299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307204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77387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211705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8D23EF-8183-4F2B-972B-0602A73A6307}"/>
              </a:ext>
            </a:extLst>
          </p:cNvPr>
          <p:cNvPicPr/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E3646C-1F67-4FBD-81E2-16E3A842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58260"/>
            <a:ext cx="6817077" cy="72180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560B76A-C665-4A95-AA71-2CABB08AC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275644"/>
            <a:ext cx="5150555" cy="4915625"/>
          </a:xfrm>
        </p:spPr>
        <p:txBody>
          <a:bodyPr/>
          <a:lstStyle>
            <a:lvl1pPr marL="93665" marR="0" indent="0" algn="l" defTabSz="11684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lang="de-AT" sz="1800" b="1" kern="1200" baseline="0" noProof="0" dirty="0" smtClean="0">
                <a:solidFill>
                  <a:srgbClr val="6FA9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55610" indent="0">
              <a:spcBef>
                <a:spcPts val="1200"/>
              </a:spcBef>
              <a:spcAft>
                <a:spcPts val="600"/>
              </a:spcAft>
              <a:buNone/>
              <a:defRPr sz="1600" baseline="0">
                <a:solidFill>
                  <a:srgbClr val="6FA931"/>
                </a:solidFill>
                <a:latin typeface="Calibri" panose="020F0502020204030204" pitchFamily="34" charset="0"/>
              </a:defRPr>
            </a:lvl2pPr>
            <a:lvl3pPr marL="641366" marR="0" indent="-285757" algn="l" defTabSz="91442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627079" indent="-271469">
              <a:spcBef>
                <a:spcPts val="0"/>
              </a:spcBef>
              <a:spcAft>
                <a:spcPts val="600"/>
              </a:spcAft>
              <a:buSzPct val="200000"/>
              <a:buFontTx/>
              <a:buBlip>
                <a:blip r:embed="rId3"/>
              </a:buBlip>
              <a:defRPr sz="1400" b="0" baseline="0">
                <a:solidFill>
                  <a:schemeClr val="bg2">
                    <a:lumMod val="50000"/>
                  </a:schemeClr>
                </a:solidFill>
              </a:defRPr>
            </a:lvl4pPr>
            <a:lvl5pPr marL="627079" indent="-228606"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Vorbereitung im Team</a:t>
            </a:r>
          </a:p>
          <a:p>
            <a:pPr lvl="2"/>
            <a:r>
              <a:rPr lang="de-DE" dirty="0"/>
              <a:t>Aufgabe</a:t>
            </a:r>
          </a:p>
          <a:p>
            <a:pPr lvl="3"/>
            <a:r>
              <a:rPr lang="de-DE" dirty="0"/>
              <a:t>Tipp</a:t>
            </a:r>
          </a:p>
          <a:p>
            <a:pPr lvl="4"/>
            <a:endParaRPr lang="de-DE" dirty="0"/>
          </a:p>
          <a:p>
            <a:pPr lvl="3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213C490-A8FD-48C4-9914-00D6DEC51B97}"/>
              </a:ext>
            </a:extLst>
          </p:cNvPr>
          <p:cNvSpPr/>
          <p:nvPr userDrawn="1"/>
        </p:nvSpPr>
        <p:spPr>
          <a:xfrm>
            <a:off x="6191956" y="1213931"/>
            <a:ext cx="5130995" cy="4977338"/>
          </a:xfrm>
          <a:prstGeom prst="roundRect">
            <a:avLst>
              <a:gd name="adj" fmla="val 3460"/>
            </a:avLst>
          </a:prstGeom>
          <a:solidFill>
            <a:srgbClr val="E9F5D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256D56-EA17-4B5F-A14A-C3AEF182AB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58260"/>
            <a:ext cx="107945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7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DEC573-A2BB-40E9-900E-F7D3FCA7E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N.N, Denken lernen, Probleme lösen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16A8A9-9F29-42E6-8B49-A338B1C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924900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413492A-4CC8-4B82-90C8-B3FEA96595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92468"/>
            <a:ext cx="5073650" cy="157838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642F13F-6C11-424C-B771-84D95C8EA8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4438" y="1392468"/>
            <a:ext cx="5029200" cy="496705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D1B61-A820-4694-8671-B8C2F7021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894738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9A84652-782F-4977-9DBF-C0A09F65CC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106738"/>
            <a:ext cx="5073650" cy="854397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9A72253F-7312-4A4F-A77E-FF96C29D99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4056063"/>
            <a:ext cx="5073650" cy="23034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C0010689-3DCE-4520-A85D-D5B5331E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0776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477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0" y="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a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40956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DLPL | ZLI PH Wien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7C5842C-22F5-4273-ADBC-F263A5AAF89D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2" descr="Bildergebnis für PH Wi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68" y="6081410"/>
            <a:ext cx="517783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ildergebnis für PH Wi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02" y="6081410"/>
            <a:ext cx="537310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ildergebnis für PH NÖ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561" y="6081410"/>
            <a:ext cx="1023449" cy="5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Objekt, Uhr enthält.&#10;&#10;Mit hoher Zuverlässigkeit generierte Beschreibu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10" y="6174922"/>
            <a:ext cx="2800814" cy="350286"/>
          </a:xfrm>
          <a:prstGeom prst="rect">
            <a:avLst/>
          </a:prstGeom>
        </p:spPr>
      </p:pic>
      <p:pic>
        <p:nvPicPr>
          <p:cNvPr id="13" name="Picture 2" descr="cropped-phelsqu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13" y="6139658"/>
            <a:ext cx="2095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7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>
                <a:solidFill>
                  <a:srgbClr val="6FA93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9E393F-ED16-4F4A-9856-DB9266A61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24393"/>
            <a:ext cx="1079455" cy="57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F7B6584-77FC-41ED-A8DF-328C4E920C66}"/>
              </a:ext>
            </a:extLst>
          </p:cNvPr>
          <p:cNvPicPr/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65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rgbClr val="6FA93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52DE1C7-804D-438C-93B1-FE4D1DFB8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02656"/>
            <a:ext cx="107945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7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kar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C8D23EF-8183-4F2B-972B-0602A73A6307}"/>
              </a:ext>
            </a:extLst>
          </p:cNvPr>
          <p:cNvPicPr/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9E3646C-1F67-4FBD-81E2-16E3A842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458260"/>
            <a:ext cx="6817077" cy="72180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C560B76A-C665-4A95-AA71-2CABB08AC5D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275644"/>
            <a:ext cx="5150555" cy="4915625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AT" sz="1800" b="1" kern="1200" baseline="0" noProof="0" dirty="0" smtClean="0">
                <a:solidFill>
                  <a:srgbClr val="6FA93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42862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 baseline="0">
                <a:solidFill>
                  <a:srgbClr val="6FA931"/>
                </a:solidFill>
                <a:latin typeface="Calibri" panose="020F0502020204030204" pitchFamily="34" charset="0"/>
              </a:defRPr>
            </a:lvl2pPr>
            <a:lvl3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269875" marR="0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 sz="1400" b="0" baseline="0">
                <a:solidFill>
                  <a:schemeClr val="bg2">
                    <a:lumMod val="50000"/>
                  </a:schemeClr>
                </a:solidFill>
              </a:defRPr>
            </a:lvl4pPr>
            <a:lvl5pPr marL="269875" marR="0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5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Textmasterformat bearbeiten</a:t>
            </a:r>
          </a:p>
          <a:p>
            <a:pPr marL="42862" marR="0" lvl="1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6FA9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Zweite Ebene</a:t>
            </a:r>
          </a:p>
          <a:p>
            <a:pPr marL="269875" marR="0" lvl="2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269875" marR="0" lvl="3" indent="-22860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c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269875" marR="0" lvl="4" indent="0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</a:p>
          <a:p>
            <a:pPr lvl="3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213C490-A8FD-48C4-9914-00D6DEC51B97}"/>
              </a:ext>
            </a:extLst>
          </p:cNvPr>
          <p:cNvSpPr/>
          <p:nvPr userDrawn="1"/>
        </p:nvSpPr>
        <p:spPr>
          <a:xfrm>
            <a:off x="6191956" y="1213931"/>
            <a:ext cx="5130995" cy="4977338"/>
          </a:xfrm>
          <a:prstGeom prst="roundRect">
            <a:avLst>
              <a:gd name="adj" fmla="val 3460"/>
            </a:avLst>
          </a:prstGeom>
          <a:solidFill>
            <a:srgbClr val="E9F5DB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C256D56-EA17-4B5F-A14A-C3AEF182AB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496" y="458260"/>
            <a:ext cx="1079455" cy="576000"/>
          </a:xfrm>
          <a:prstGeom prst="rect">
            <a:avLst/>
          </a:prstGeom>
        </p:spPr>
      </p:pic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E1331E05-B2DA-4F50-9E4E-C3D5AD1F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9362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2145997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kar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DEC573-A2BB-40E9-900E-F7D3FCA7E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16A8A9-9F29-42E6-8B49-A338B1C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924900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413492A-4CC8-4B82-90C8-B3FEA96595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392468"/>
            <a:ext cx="5073650" cy="1578383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642F13F-6C11-424C-B771-84D95C8EA8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94438" y="1392468"/>
            <a:ext cx="5029200" cy="496705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88D1B61-A820-4694-8671-B8C2F7021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894738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39A84652-782F-4977-9DBF-C0A09F65CC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3106738"/>
            <a:ext cx="5073650" cy="854397"/>
          </a:xfrm>
        </p:spPr>
        <p:txBody>
          <a:bodyPr>
            <a:no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9A72253F-7312-4A4F-A77E-FF96C29D99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4056063"/>
            <a:ext cx="5073650" cy="230346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C0010689-3DCE-4520-A85D-D5B5331EB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10776" y="6416995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213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</p:spTree>
    <p:extLst>
      <p:ext uri="{BB962C8B-B14F-4D97-AF65-F5344CB8AC3E}">
        <p14:creationId xmlns:p14="http://schemas.microsoft.com/office/powerpoint/2010/main" val="38351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29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creativecommons.org/licenses/by-sa/4.0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95733" y="6433608"/>
            <a:ext cx="3127218" cy="2434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 dirty="0"/>
              <a:t>N.N, Denken lernen, Probleme lösen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4" name="Grafik 13" descr="Creative Commons Lizenzvertrag">
            <a:hlinkClick r:id="rId19"/>
          </p:cNvPr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951" y="6453115"/>
            <a:ext cx="54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3F5DDAA-D0ED-4347-88BA-104F63082CA2}"/>
              </a:ext>
            </a:extLst>
          </p:cNvPr>
          <p:cNvPicPr/>
          <p:nvPr userDrawn="1"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9"/>
          <a:stretch/>
        </p:blipFill>
        <p:spPr bwMode="auto">
          <a:xfrm>
            <a:off x="558800" y="-42332"/>
            <a:ext cx="11048999" cy="466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4130E9-F63E-42B0-8101-477A62C2C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8049" y="6411802"/>
            <a:ext cx="540000" cy="260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97C2-9B54-49A2-AA3D-86AD4D0B199B}" type="slidenum">
              <a:rPr lang="de-AT" smtClean="0"/>
              <a:t>‹Nr.›</a:t>
            </a:fld>
            <a:endParaRPr lang="de-AT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8792C7-EFAE-4D24-91E0-C5D8EB23D73D}"/>
              </a:ext>
            </a:extLst>
          </p:cNvPr>
          <p:cNvGrpSpPr/>
          <p:nvPr userDrawn="1"/>
        </p:nvGrpSpPr>
        <p:grpSpPr>
          <a:xfrm>
            <a:off x="888210" y="6383833"/>
            <a:ext cx="5869232" cy="288000"/>
            <a:chOff x="453588" y="9405762"/>
            <a:chExt cx="5869232" cy="288000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5CB26225-BA75-4241-B2D2-D45AAF0CA80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453588" y="9466670"/>
              <a:ext cx="5869232" cy="217826"/>
              <a:chOff x="-1032536" y="6306453"/>
              <a:chExt cx="8249924" cy="373678"/>
            </a:xfrm>
          </p:grpSpPr>
          <p:pic>
            <p:nvPicPr>
              <p:cNvPr id="28" name="Picture 2" descr="Bildergebnis für PH Wien">
                <a:extLst>
                  <a:ext uri="{FF2B5EF4-FFF2-40B4-BE49-F238E27FC236}">
                    <a16:creationId xmlns:a16="http://schemas.microsoft.com/office/drawing/2014/main" id="{62E2C3A7-46F0-4453-BB3E-9855F88CAB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1296" y="6433607"/>
                <a:ext cx="236108" cy="245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Bildergebnis für PH Wien">
                <a:extLst>
                  <a:ext uri="{FF2B5EF4-FFF2-40B4-BE49-F238E27FC236}">
                    <a16:creationId xmlns:a16="http://schemas.microsoft.com/office/drawing/2014/main" id="{BC483DCF-8CA5-4953-B6E7-4ACFB62A279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3807" y="6435118"/>
                <a:ext cx="245013" cy="2450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Bildergebnis für PH NÖ">
                <a:extLst>
                  <a:ext uri="{FF2B5EF4-FFF2-40B4-BE49-F238E27FC236}">
                    <a16:creationId xmlns:a16="http://schemas.microsoft.com/office/drawing/2014/main" id="{8DE171EF-354D-4978-880F-B837A5AE967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6011" y="6434971"/>
                <a:ext cx="466690" cy="245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Grafik 30" descr="Ein Bild, das Objekt, Uhr enthält.&#10;&#10;Mit hoher Zuverlässigkeit generierte Beschreibung">
                <a:extLst>
                  <a:ext uri="{FF2B5EF4-FFF2-40B4-BE49-F238E27FC236}">
                    <a16:creationId xmlns:a16="http://schemas.microsoft.com/office/drawing/2014/main" id="{17BDF551-EFCD-4E57-852F-366917757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2072" y="6433607"/>
                <a:ext cx="1295316" cy="156591"/>
              </a:xfrm>
              <a:prstGeom prst="rect">
                <a:avLst/>
              </a:prstGeom>
            </p:spPr>
          </p:pic>
          <p:pic>
            <p:nvPicPr>
              <p:cNvPr id="32" name="Picture 2" descr="cropped-phelsqu.png">
                <a:extLst>
                  <a:ext uri="{FF2B5EF4-FFF2-40B4-BE49-F238E27FC236}">
                    <a16:creationId xmlns:a16="http://schemas.microsoft.com/office/drawing/2014/main" id="{10A4A338-86EE-454C-A289-9F03BA10C9C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4984" y="6392457"/>
                <a:ext cx="955544" cy="2388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C1CF5FDE-F04D-49AB-838E-CD6C215D74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1032536" y="6306453"/>
                <a:ext cx="1637451" cy="373530"/>
              </a:xfrm>
              <a:prstGeom prst="rect">
                <a:avLst/>
              </a:prstGeom>
            </p:spPr>
          </p:pic>
        </p:grp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0808310A-8E44-4C5D-B90C-4EC0303EF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099" y="9503300"/>
              <a:ext cx="870657" cy="18468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A91FDF4-D7C3-425F-94FC-4AE464752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1613072" y="9405762"/>
              <a:ext cx="396542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3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78" r:id="rId7"/>
    <p:sldLayoutId id="2147483679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80" r:id="rId16"/>
    <p:sldLayoutId id="2147483681" r:id="rId17"/>
  </p:sldLayoutIdLst>
  <p:hf sldNum="0"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FA93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6FA931"/>
          </a:solidFill>
          <a:latin typeface="+mn-lt"/>
          <a:ea typeface="+mn-ea"/>
          <a:cs typeface="+mn-cs"/>
        </a:defRPr>
      </a:lvl1pPr>
      <a:lvl2pPr marL="42862" indent="0" algn="l" defTabSz="91442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600" kern="1200">
          <a:solidFill>
            <a:srgbClr val="6FA931"/>
          </a:solidFill>
          <a:latin typeface="+mn-lt"/>
          <a:ea typeface="+mn-ea"/>
          <a:cs typeface="+mn-cs"/>
        </a:defRPr>
      </a:lvl2pPr>
      <a:lvl3pPr marL="269875" indent="-228600" algn="l" defTabSz="91442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269875" indent="-228600" algn="l" defTabSz="914423" rtl="0" eaLnBrk="1" latinLnBrk="0" hangingPunct="1">
        <a:lnSpc>
          <a:spcPct val="90000"/>
        </a:lnSpc>
        <a:spcBef>
          <a:spcPts val="500"/>
        </a:spcBef>
        <a:buFont typeface="Webdings" panose="05030102010509060703" pitchFamily="18" charset="2"/>
        <a:buChar char="c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69875" indent="0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flickr.com/photos/73643373@N00/507938394" TargetMode="External"/><Relationship Id="rId7" Type="http://schemas.openxmlformats.org/officeDocument/2006/relationships/hyperlink" Target="http://creativecommons.org/licenses/by-sa/4.0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davincilab.at/" TargetMode="External"/><Relationship Id="rId5" Type="http://schemas.openxmlformats.org/officeDocument/2006/relationships/hyperlink" Target="https://eis.eeducation.at/" TargetMode="External"/><Relationship Id="rId4" Type="http://schemas.openxmlformats.org/officeDocument/2006/relationships/hyperlink" Target="https://creativecommons.org/licenses/by-sa/2.0/" TargetMode="External"/><Relationship Id="rId9" Type="http://schemas.openxmlformats.org/officeDocument/2006/relationships/hyperlink" Target="https://padlet.com/hauser/rennaut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09767" y="464151"/>
            <a:ext cx="5275764" cy="6254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AT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Denken lernen – Probleme lösen (DLPL) </a:t>
            </a:r>
            <a:endParaRPr lang="de-AT" sz="2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523627" y="776876"/>
            <a:ext cx="9492343" cy="1919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4000" dirty="0">
                <a:solidFill>
                  <a:schemeClr val="bg2">
                    <a:lumMod val="50000"/>
                  </a:schemeClr>
                </a:solidFill>
              </a:rPr>
              <a:t>Das </a:t>
            </a:r>
            <a:r>
              <a:rPr lang="de-AT" sz="4000">
                <a:solidFill>
                  <a:schemeClr val="bg2">
                    <a:lumMod val="50000"/>
                  </a:schemeClr>
                </a:solidFill>
              </a:rPr>
              <a:t>schnellste Rennauto</a:t>
            </a:r>
            <a:endParaRPr lang="de-AT" sz="4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e-AT" sz="3600" dirty="0" err="1">
                <a:solidFill>
                  <a:schemeClr val="bg2">
                    <a:lumMod val="50000"/>
                  </a:schemeClr>
                </a:solidFill>
              </a:rPr>
              <a:t>WeDo</a:t>
            </a:r>
            <a:r>
              <a:rPr lang="de-AT" sz="3600" dirty="0">
                <a:solidFill>
                  <a:schemeClr val="bg2">
                    <a:lumMod val="50000"/>
                  </a:schemeClr>
                </a:solidFill>
              </a:rPr>
              <a:t> 2.0 - Lernkarten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654604" y="6433608"/>
            <a:ext cx="2080072" cy="243418"/>
          </a:xfrm>
        </p:spPr>
        <p:txBody>
          <a:bodyPr/>
          <a:lstStyle/>
          <a:p>
            <a:r>
              <a:rPr lang="de-DE" sz="1100" dirty="0"/>
              <a:t>DLPL | ZLI PH Wien | </a:t>
            </a:r>
            <a:r>
              <a:rPr lang="de-DE" sz="1100" dirty="0" err="1"/>
              <a:t>DaViniciLab</a:t>
            </a:r>
            <a:endParaRPr lang="de-DE" sz="1100" dirty="0"/>
          </a:p>
        </p:txBody>
      </p:sp>
      <p:pic>
        <p:nvPicPr>
          <p:cNvPr id="6" name="Picture 2" descr="https://upload.wikimedia.org/wikipedia/commons/thumb/5/58/TonyKanaanMay2007Practice.jpg/1280px-TonyKanaanMay2007Practi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13370" r="5158" b="19529"/>
          <a:stretch/>
        </p:blipFill>
        <p:spPr bwMode="auto">
          <a:xfrm>
            <a:off x="4260569" y="2576778"/>
            <a:ext cx="4018458" cy="21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7">
            <a:extLst>
              <a:ext uri="{FF2B5EF4-FFF2-40B4-BE49-F238E27FC236}">
                <a16:creationId xmlns:a16="http://schemas.microsoft.com/office/drawing/2014/main" id="{D3AA1420-7926-4463-9D17-AD1B919D8402}"/>
              </a:ext>
            </a:extLst>
          </p:cNvPr>
          <p:cNvSpPr txBox="1"/>
          <p:nvPr/>
        </p:nvSpPr>
        <p:spPr>
          <a:xfrm>
            <a:off x="6523887" y="4697169"/>
            <a:ext cx="1755140" cy="215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0"/>
              </a:spcAft>
            </a:pPr>
            <a:r>
              <a:rPr lang="de-AT" sz="800" u="sng" kern="1200" dirty="0">
                <a:solidFill>
                  <a:srgbClr val="0458A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Carey Akin</a:t>
            </a:r>
            <a:r>
              <a:rPr lang="de-AT" sz="800" kern="1200" dirty="0">
                <a:solidFill>
                  <a:srgbClr val="D0CEC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de-AT" sz="800" u="sng" kern="1200" dirty="0">
                <a:solidFill>
                  <a:srgbClr val="0458A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CC BY-SA 2.0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AC83CB2-3B27-4795-98F9-E8851E206EA3}"/>
              </a:ext>
            </a:extLst>
          </p:cNvPr>
          <p:cNvSpPr/>
          <p:nvPr/>
        </p:nvSpPr>
        <p:spPr>
          <a:xfrm>
            <a:off x="3418557" y="5525637"/>
            <a:ext cx="5702482" cy="548640"/>
          </a:xfrm>
          <a:prstGeom prst="rect">
            <a:avLst/>
          </a:prstGeom>
          <a:solidFill>
            <a:srgbClr val="48B7CA">
              <a:alpha val="50000"/>
            </a:srgbClr>
          </a:solidFill>
          <a:ln w="28575">
            <a:noFill/>
          </a:ln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936000"/>
            <a:r>
              <a:rPr lang="de-AT" sz="800" dirty="0"/>
              <a:t>Das Lernmaterial </a:t>
            </a:r>
            <a:r>
              <a:rPr lang="de-AT" sz="800" i="1" dirty="0"/>
              <a:t>Das </a:t>
            </a:r>
            <a:r>
              <a:rPr lang="de-AT" sz="800" i="1"/>
              <a:t>schnellste Rennauto</a:t>
            </a:r>
            <a:r>
              <a:rPr lang="de-AT" sz="800"/>
              <a:t> </a:t>
            </a:r>
            <a:r>
              <a:rPr lang="de-AT" sz="800" dirty="0"/>
              <a:t>wurde im Rahmen des </a:t>
            </a:r>
            <a:r>
              <a:rPr lang="de-AT" sz="800" dirty="0">
                <a:hlinkClick r:id="rId5"/>
              </a:rPr>
              <a:t>DLPL-Projekts</a:t>
            </a:r>
            <a:r>
              <a:rPr lang="de-AT" sz="800" dirty="0"/>
              <a:t> 2017 von </a:t>
            </a:r>
            <a:r>
              <a:rPr lang="de-AT" sz="800" dirty="0" err="1">
                <a:hlinkClick r:id="rId6"/>
              </a:rPr>
              <a:t>DaVinciLab</a:t>
            </a:r>
            <a:r>
              <a:rPr lang="de-AT" sz="800" dirty="0"/>
              <a:t> erstellt und steht unter einer </a:t>
            </a:r>
            <a:r>
              <a:rPr lang="de-AT" sz="800" dirty="0">
                <a:hlinkClick r:id="rId7"/>
              </a:rPr>
              <a:t>Creative Commons-Namensnennung-Weitergabe unter gleichen Bedingungen-International-4.0-Lizenz</a:t>
            </a:r>
            <a:r>
              <a:rPr lang="de-AT" sz="800" dirty="0"/>
              <a:t> kostenlos zur Verfügung.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9D9BC91-CCE4-4D68-A44D-96B8EDA05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8162" y="5654505"/>
            <a:ext cx="838200" cy="295275"/>
          </a:xfrm>
          <a:prstGeom prst="rect">
            <a:avLst/>
          </a:prstGeom>
          <a:solidFill>
            <a:srgbClr val="48B7CA">
              <a:alpha val="50000"/>
            </a:srgbClr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9846C7B-174E-4D7F-8512-68D0B4C0FFA8}"/>
              </a:ext>
            </a:extLst>
          </p:cNvPr>
          <p:cNvSpPr/>
          <p:nvPr/>
        </p:nvSpPr>
        <p:spPr>
          <a:xfrm>
            <a:off x="4418425" y="5064252"/>
            <a:ext cx="37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dirty="0">
                <a:solidFill>
                  <a:schemeClr val="bg2">
                    <a:lumMod val="50000"/>
                  </a:schemeClr>
                </a:solidFill>
                <a:hlinkClick r:id="rId9"/>
              </a:rPr>
              <a:t>https://padlet.com/hauser/rennauto</a:t>
            </a:r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66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3256910-C183-410E-A438-E1755D24C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Das Rennauto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92AB87C-7E45-4713-9ED3-7CC0783C6AD0}"/>
              </a:ext>
            </a:extLst>
          </p:cNvPr>
          <p:cNvSpPr/>
          <p:nvPr/>
        </p:nvSpPr>
        <p:spPr>
          <a:xfrm>
            <a:off x="6252693" y="1275644"/>
            <a:ext cx="50702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800" dirty="0">
                <a:solidFill>
                  <a:srgbClr val="6FA931"/>
                </a:solidFill>
              </a:rPr>
              <a:t>In diesem Projekt lernst Du -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800" dirty="0">
                <a:solidFill>
                  <a:schemeClr val="bg2">
                    <a:lumMod val="50000"/>
                  </a:schemeClr>
                </a:solidFill>
              </a:rPr>
              <a:t>Welche wichtigen Teile ein Auto hat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800" dirty="0">
                <a:solidFill>
                  <a:schemeClr val="bg2">
                    <a:lumMod val="50000"/>
                  </a:schemeClr>
                </a:solidFill>
              </a:rPr>
              <a:t>Ein Rennauto aus Lego zu bauen und fahren zu lassen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800" dirty="0">
                <a:solidFill>
                  <a:schemeClr val="bg2">
                    <a:lumMod val="50000"/>
                  </a:schemeClr>
                </a:solidFill>
              </a:rPr>
              <a:t>Das Auto umbauen und beobachten, ob es schneller oder langsamer wird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800" dirty="0">
                <a:solidFill>
                  <a:schemeClr val="bg2">
                    <a:lumMod val="50000"/>
                  </a:schemeClr>
                </a:solidFill>
              </a:rPr>
              <a:t>Das Programm zu testen und zu verbessern.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AT" sz="2800" dirty="0">
                <a:solidFill>
                  <a:schemeClr val="bg2">
                    <a:lumMod val="50000"/>
                  </a:schemeClr>
                </a:solidFill>
              </a:rPr>
              <a:t>Das schnellste Auto vorstellen</a:t>
            </a:r>
            <a:endParaRPr lang="de-A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113510"/>
            <a:ext cx="3955789" cy="26129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4186918"/>
            <a:ext cx="4219575" cy="1619250"/>
          </a:xfrm>
          <a:prstGeom prst="rect">
            <a:avLst/>
          </a:prstGeo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154C0427-E511-467D-98CB-FCC07333B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ZLI PH Wien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8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Quest 1a </a:t>
            </a:r>
            <a:r>
              <a:rPr lang="de-AT" dirty="0"/>
              <a:t>– Das Auto bauen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spcAft>
                <a:spcPts val="600"/>
              </a:spcAft>
            </a:pPr>
            <a:r>
              <a:rPr lang="de-AT" dirty="0"/>
              <a:t>Das Geländefahrzeug bauen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öffnet die </a:t>
            </a:r>
            <a:r>
              <a:rPr lang="de-AT" b="1" dirty="0" err="1"/>
              <a:t>WeDo</a:t>
            </a:r>
            <a:r>
              <a:rPr lang="de-AT" b="1" dirty="0"/>
              <a:t> 2.0 App </a:t>
            </a:r>
            <a:r>
              <a:rPr lang="de-AT" dirty="0"/>
              <a:t>am </a:t>
            </a:r>
            <a:r>
              <a:rPr lang="de-AT" b="1" dirty="0"/>
              <a:t>iPad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öffnet das geführte Projekt </a:t>
            </a:r>
            <a:r>
              <a:rPr lang="de-AT" b="1" dirty="0"/>
              <a:t>Geschwindigkeit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Klickt weiter bis die Anleitung erscheint</a:t>
            </a:r>
            <a:endParaRPr lang="de-AT" b="1" dirty="0"/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Baut das Auto nach der Anleitung</a:t>
            </a:r>
            <a:endParaRPr lang="de-AT" b="1" dirty="0"/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Wenn ihr fertig seid, markiert euch am Boden Start und Ziel für eure Rennstrecke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schreibt die </a:t>
            </a:r>
            <a:r>
              <a:rPr lang="de-AT" b="1" dirty="0"/>
              <a:t>Befehle</a:t>
            </a:r>
            <a:r>
              <a:rPr lang="de-AT" dirty="0"/>
              <a:t> für euer Rennauto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Kann euer Fahrzeug vorgegebene Distanzen fahren?</a:t>
            </a:r>
            <a:br>
              <a:rPr lang="de-AT" dirty="0"/>
            </a:br>
            <a:endParaRPr lang="de-AT" dirty="0"/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500" dirty="0"/>
              <a:t>Stellt euer Fahrzeug auf die Startlinie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500" dirty="0"/>
              <a:t>Startet euer Auto mittels Handzeichen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500" dirty="0"/>
              <a:t>Messt mit der Stoppuhr, wie viele Sekunden das Auto für die ganze Strecke braucht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500" dirty="0"/>
              <a:t>Macht ein Foto von eurem Auto (App)</a:t>
            </a:r>
          </a:p>
          <a:p>
            <a:pPr lvl="3">
              <a:lnSpc>
                <a:spcPct val="110000"/>
              </a:lnSpc>
              <a:buSzPct val="100000"/>
              <a:buFont typeface="Webdings" panose="05030102010509060703" pitchFamily="18" charset="2"/>
              <a:buChar char="c"/>
            </a:pPr>
            <a:r>
              <a:rPr lang="de-AT" sz="1500" dirty="0"/>
              <a:t>Beantwortet die Fragen zu „Das haben wir gelernt“</a:t>
            </a:r>
            <a:br>
              <a:rPr lang="de-AT" sz="1500" dirty="0"/>
            </a:br>
            <a:r>
              <a:rPr lang="de-AT" sz="1500" dirty="0"/>
              <a:t>auf der Quest 1b Karte</a:t>
            </a:r>
          </a:p>
          <a:p>
            <a:pPr lvl="1"/>
            <a:endParaRPr lang="de-AT" dirty="0"/>
          </a:p>
        </p:txBody>
      </p:sp>
      <p:pic>
        <p:nvPicPr>
          <p:cNvPr id="36" name="Grafik 35" descr="Mann und Frau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16" r="15884" b="64900"/>
          <a:stretch/>
        </p:blipFill>
        <p:spPr bwMode="auto">
          <a:xfrm>
            <a:off x="9155023" y="673152"/>
            <a:ext cx="377825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" descr="group, team Flat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736" y="61915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miley 23">
            <a:extLst>
              <a:ext uri="{FF2B5EF4-FFF2-40B4-BE49-F238E27FC236}">
                <a16:creationId xmlns:a16="http://schemas.microsoft.com/office/drawing/2014/main" id="{5772BA41-7104-47B8-9B12-98A269138675}"/>
              </a:ext>
            </a:extLst>
          </p:cNvPr>
          <p:cNvSpPr/>
          <p:nvPr/>
        </p:nvSpPr>
        <p:spPr>
          <a:xfrm>
            <a:off x="8195733" y="673152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8" name="Smiley 27">
            <a:extLst>
              <a:ext uri="{FF2B5EF4-FFF2-40B4-BE49-F238E27FC236}">
                <a16:creationId xmlns:a16="http://schemas.microsoft.com/office/drawing/2014/main" id="{BE53F1AE-D225-4557-9736-A691C397BF05}"/>
              </a:ext>
            </a:extLst>
          </p:cNvPr>
          <p:cNvSpPr/>
          <p:nvPr/>
        </p:nvSpPr>
        <p:spPr>
          <a:xfrm>
            <a:off x="8713217" y="673410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9" name="Smiley 28">
            <a:extLst>
              <a:ext uri="{FF2B5EF4-FFF2-40B4-BE49-F238E27FC236}">
                <a16:creationId xmlns:a16="http://schemas.microsoft.com/office/drawing/2014/main" id="{07623CA7-2A82-46D2-9F36-704B1B3E11EB}"/>
              </a:ext>
            </a:extLst>
          </p:cNvPr>
          <p:cNvSpPr/>
          <p:nvPr/>
        </p:nvSpPr>
        <p:spPr>
          <a:xfrm>
            <a:off x="8454474" y="673410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509BB822-8EAB-4AFB-BDE9-B934A4C28F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ZLI PH Wien | </a:t>
            </a:r>
            <a:r>
              <a:rPr lang="de-DE" dirty="0" err="1"/>
              <a:t>DaVinciLab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964" y="1603241"/>
            <a:ext cx="2014545" cy="16188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7"/>
          <a:srcRect l="9740" t="6165" r="4476"/>
          <a:stretch/>
        </p:blipFill>
        <p:spPr>
          <a:xfrm>
            <a:off x="8713217" y="1632384"/>
            <a:ext cx="2408536" cy="15605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6666" y="3645249"/>
            <a:ext cx="4169870" cy="18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3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4C4BF40A-5396-409F-B49D-F8C3A630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674827"/>
          </a:xfrm>
        </p:spPr>
        <p:txBody>
          <a:bodyPr/>
          <a:lstStyle/>
          <a:p>
            <a:r>
              <a:rPr lang="de-AT" b="1" dirty="0">
                <a:solidFill>
                  <a:schemeClr val="bg2">
                    <a:lumMod val="50000"/>
                  </a:schemeClr>
                </a:solidFill>
              </a:rPr>
              <a:t>Quest 1b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F27241E-55C0-43A1-8AE0-826F4FB3B6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76837" y="1039953"/>
            <a:ext cx="5073650" cy="1140377"/>
          </a:xfrm>
        </p:spPr>
        <p:txBody>
          <a:bodyPr>
            <a:normAutofit/>
          </a:bodyPr>
          <a:lstStyle/>
          <a:p>
            <a:pPr lvl="1"/>
            <a:r>
              <a:rPr lang="de-AT" dirty="0"/>
              <a:t>Das braucht ihr</a:t>
            </a:r>
            <a:endParaRPr lang="de-AT" b="1" dirty="0"/>
          </a:p>
          <a:p>
            <a:pPr lvl="2"/>
            <a:r>
              <a:rPr lang="de-AT" b="1" dirty="0"/>
              <a:t>WeDo</a:t>
            </a:r>
            <a:r>
              <a:rPr lang="de-AT" dirty="0"/>
              <a:t> 2.0 </a:t>
            </a:r>
            <a:r>
              <a:rPr lang="de-AT" b="1" dirty="0"/>
              <a:t>Baukasten</a:t>
            </a:r>
            <a:r>
              <a:rPr lang="de-AT" dirty="0"/>
              <a:t> </a:t>
            </a:r>
          </a:p>
          <a:p>
            <a:pPr lvl="2"/>
            <a:r>
              <a:rPr lang="de-AT" b="1" dirty="0"/>
              <a:t>iPad</a:t>
            </a:r>
          </a:p>
          <a:p>
            <a:pPr lvl="2"/>
            <a:r>
              <a:rPr lang="de-AT" b="1" dirty="0"/>
              <a:t>Stoppuhr</a:t>
            </a:r>
          </a:p>
          <a:p>
            <a:pPr lvl="2"/>
            <a:endParaRPr lang="de-AT" b="1" dirty="0"/>
          </a:p>
          <a:p>
            <a:endParaRPr lang="de-AT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7AACCF1-CAB6-4C61-B18D-59CD2537C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644665"/>
          </a:xfrm>
        </p:spPr>
        <p:txBody>
          <a:bodyPr tIns="72000" anchor="t"/>
          <a:lstStyle/>
          <a:p>
            <a:r>
              <a:rPr lang="de-AT" dirty="0"/>
              <a:t>Das haben wir gelernt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4E3C68E9-0161-44DE-BB98-3FDA98C87C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6837" y="2387325"/>
            <a:ext cx="5073650" cy="477770"/>
          </a:xfrm>
        </p:spPr>
        <p:txBody>
          <a:bodyPr/>
          <a:lstStyle/>
          <a:p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Meine Messergebnisse</a:t>
            </a:r>
          </a:p>
        </p:txBody>
      </p:sp>
      <p:graphicFrame>
        <p:nvGraphicFramePr>
          <p:cNvPr id="15" name="Inhaltsplatzhalter 14">
            <a:extLst>
              <a:ext uri="{FF2B5EF4-FFF2-40B4-BE49-F238E27FC236}">
                <a16:creationId xmlns:a16="http://schemas.microsoft.com/office/drawing/2014/main" id="{9AD2C8CA-9F98-4CE5-BC12-B8428C95EDB9}"/>
              </a:ext>
            </a:extLst>
          </p:cNvPr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6221962" y="1039953"/>
          <a:ext cx="5073650" cy="41851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879">
                  <a:extLst>
                    <a:ext uri="{9D8B030D-6E8A-4147-A177-3AD203B41FA5}">
                      <a16:colId xmlns:a16="http://schemas.microsoft.com/office/drawing/2014/main" val="3060831127"/>
                    </a:ext>
                  </a:extLst>
                </a:gridCol>
                <a:gridCol w="3155771">
                  <a:extLst>
                    <a:ext uri="{9D8B030D-6E8A-4147-A177-3AD203B41FA5}">
                      <a16:colId xmlns:a16="http://schemas.microsoft.com/office/drawing/2014/main" val="1606420902"/>
                    </a:ext>
                  </a:extLst>
                </a:gridCol>
              </a:tblGrid>
              <a:tr h="402784">
                <a:tc gridSpan="2">
                  <a:txBody>
                    <a:bodyPr/>
                    <a:lstStyle/>
                    <a:p>
                      <a:r>
                        <a:rPr lang="de-AT" dirty="0"/>
                        <a:t>Was bedeuten die Befehle?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1852"/>
                  </a:ext>
                </a:extLst>
              </a:tr>
              <a:tr h="455491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70084"/>
                  </a:ext>
                </a:extLst>
              </a:tr>
              <a:tr h="44662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2077"/>
                  </a:ext>
                </a:extLst>
              </a:tr>
              <a:tr h="455491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52457"/>
                  </a:ext>
                </a:extLst>
              </a:tr>
              <a:tr h="433151">
                <a:tc>
                  <a:txBody>
                    <a:bodyPr/>
                    <a:lstStyle/>
                    <a:p>
                      <a:endParaRPr lang="de-AT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53860"/>
                  </a:ext>
                </a:extLst>
              </a:tr>
              <a:tr h="450761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394721"/>
                  </a:ext>
                </a:extLst>
              </a:tr>
              <a:tr h="295406">
                <a:tc gridSpan="2"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de-AT" sz="14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Das fällt uns noch auf!</a:t>
                      </a:r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50568"/>
                  </a:ext>
                </a:extLst>
              </a:tr>
              <a:tr h="1236083">
                <a:tc gridSpan="2">
                  <a:txBody>
                    <a:bodyPr/>
                    <a:lstStyle/>
                    <a:p>
                      <a:pPr marL="0" algn="l" defTabSz="914423" rtl="0" eaLnBrk="1" latinLnBrk="0" hangingPunct="1"/>
                      <a:endParaRPr lang="de-AT" sz="14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506941"/>
                  </a:ext>
                </a:extLst>
              </a:tr>
            </a:tbl>
          </a:graphicData>
        </a:graphic>
      </p:graphicFrame>
      <p:pic>
        <p:nvPicPr>
          <p:cNvPr id="16" name="Grafik 15">
            <a:extLst>
              <a:ext uri="{FF2B5EF4-FFF2-40B4-BE49-F238E27FC236}">
                <a16:creationId xmlns:a16="http://schemas.microsoft.com/office/drawing/2014/main" id="{C1374356-EC66-48B5-963D-03ECAE98C9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3335" y="1494481"/>
            <a:ext cx="374595" cy="3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441F3BF-EB05-4899-BEF5-D23E133B5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582" y="1962377"/>
            <a:ext cx="344348" cy="3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582" y="3270842"/>
            <a:ext cx="358172" cy="382251"/>
          </a:xfrm>
          <a:prstGeom prst="rect">
            <a:avLst/>
          </a:prstGeom>
        </p:spPr>
      </p:pic>
      <p:graphicFrame>
        <p:nvGraphicFramePr>
          <p:cNvPr id="35" name="Inhaltsplatzhalter 14">
            <a:extLst>
              <a:ext uri="{FF2B5EF4-FFF2-40B4-BE49-F238E27FC236}">
                <a16:creationId xmlns:a16="http://schemas.microsoft.com/office/drawing/2014/main" id="{9AD2C8CA-9F98-4CE5-BC12-B8428C95EDB9}"/>
              </a:ext>
            </a:extLst>
          </p:cNvPr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605362" y="3015213"/>
          <a:ext cx="5073650" cy="26443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17879">
                  <a:extLst>
                    <a:ext uri="{9D8B030D-6E8A-4147-A177-3AD203B41FA5}">
                      <a16:colId xmlns:a16="http://schemas.microsoft.com/office/drawing/2014/main" val="3060831127"/>
                    </a:ext>
                  </a:extLst>
                </a:gridCol>
                <a:gridCol w="3155771">
                  <a:extLst>
                    <a:ext uri="{9D8B030D-6E8A-4147-A177-3AD203B41FA5}">
                      <a16:colId xmlns:a16="http://schemas.microsoft.com/office/drawing/2014/main" val="1606420902"/>
                    </a:ext>
                  </a:extLst>
                </a:gridCol>
              </a:tblGrid>
              <a:tr h="402784">
                <a:tc gridSpan="2">
                  <a:txBody>
                    <a:bodyPr/>
                    <a:lstStyle/>
                    <a:p>
                      <a:r>
                        <a:rPr lang="de-AT" dirty="0" err="1"/>
                        <a:t>Wieviele</a:t>
                      </a:r>
                      <a:r>
                        <a:rPr lang="de-AT" dirty="0"/>
                        <a:t> Sekunden ist das Auto gefahren?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1852"/>
                  </a:ext>
                </a:extLst>
              </a:tr>
              <a:tr h="455491">
                <a:tc>
                  <a:txBody>
                    <a:bodyPr/>
                    <a:lstStyle/>
                    <a:p>
                      <a:r>
                        <a:rPr lang="de-AT" dirty="0"/>
                        <a:t>Messung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70084"/>
                  </a:ext>
                </a:extLst>
              </a:tr>
              <a:tr h="446629">
                <a:tc>
                  <a:txBody>
                    <a:bodyPr/>
                    <a:lstStyle/>
                    <a:p>
                      <a:r>
                        <a:rPr lang="de-AT" dirty="0"/>
                        <a:t>Messung</a:t>
                      </a:r>
                      <a:r>
                        <a:rPr lang="de-AT" baseline="0" dirty="0"/>
                        <a:t> 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2077"/>
                  </a:ext>
                </a:extLst>
              </a:tr>
              <a:tr h="455491">
                <a:tc>
                  <a:txBody>
                    <a:bodyPr/>
                    <a:lstStyle/>
                    <a:p>
                      <a:r>
                        <a:rPr lang="de-AT" dirty="0"/>
                        <a:t>Messung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52457"/>
                  </a:ext>
                </a:extLst>
              </a:tr>
              <a:tr h="433151">
                <a:tc>
                  <a:txBody>
                    <a:bodyPr/>
                    <a:lstStyle/>
                    <a:p>
                      <a:r>
                        <a:rPr lang="de-A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Messung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53860"/>
                  </a:ext>
                </a:extLst>
              </a:tr>
              <a:tr h="450761"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de-A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Messung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394721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246" y="2381555"/>
            <a:ext cx="399456" cy="38677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2852" y="2802205"/>
            <a:ext cx="611077" cy="427754"/>
          </a:xfrm>
          <a:prstGeom prst="rect">
            <a:avLst/>
          </a:prstGeom>
        </p:spPr>
      </p:pic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2A33367B-E0BF-4461-9BE8-BFE0F03217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ZLI PH Wien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38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501" y="458260"/>
            <a:ext cx="6626212" cy="721804"/>
          </a:xfrm>
        </p:spPr>
        <p:txBody>
          <a:bodyPr/>
          <a:lstStyle/>
          <a:p>
            <a:r>
              <a:rPr lang="de-AT" b="1" dirty="0"/>
              <a:t>Quest 2a </a:t>
            </a:r>
            <a:r>
              <a:rPr lang="de-AT"/>
              <a:t>– Baue </a:t>
            </a:r>
            <a:r>
              <a:rPr lang="de-AT" dirty="0"/>
              <a:t>dein Auto 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de-AT" dirty="0"/>
              <a:t>Verändert euer Fahrzeug</a:t>
            </a:r>
          </a:p>
          <a:p>
            <a:pPr lvl="2">
              <a:buFont typeface="Webdings" panose="05030102010509060703" pitchFamily="18" charset="2"/>
              <a:buChar char=""/>
            </a:pPr>
            <a:r>
              <a:rPr lang="de-AT" dirty="0"/>
              <a:t>Tausche die kleinen Räder gegen die großen</a:t>
            </a:r>
          </a:p>
          <a:p>
            <a:pPr lvl="2">
              <a:buFont typeface="Webdings" panose="05030102010509060703" pitchFamily="18" charset="2"/>
              <a:buChar char=""/>
            </a:pPr>
            <a:r>
              <a:rPr lang="de-AT" dirty="0"/>
              <a:t>Ändere die Größe der Antriebsrolle</a:t>
            </a:r>
          </a:p>
          <a:p>
            <a:pPr lvl="2">
              <a:buFont typeface="Webdings" panose="05030102010509060703" pitchFamily="18" charset="2"/>
              <a:buChar char=""/>
            </a:pPr>
            <a:r>
              <a:rPr lang="de-AT" dirty="0"/>
              <a:t>Ändere die Motorleistung</a:t>
            </a:r>
          </a:p>
          <a:p>
            <a:pPr lvl="1">
              <a:spcBef>
                <a:spcPts val="1200"/>
              </a:spcBef>
            </a:pPr>
            <a:r>
              <a:rPr lang="de-AT" dirty="0"/>
              <a:t>Wird das Auto schneller oder langsamer?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Miss nach jeder Änderung wieder die Sekunden, die das Auto für deine Rennstrecke braucht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Hat das Auto mehr oder weniger Sekunden gebraucht? Ist es schneller oder langsamer geworden?</a:t>
            </a:r>
          </a:p>
          <a:p>
            <a:pPr lvl="2">
              <a:lnSpc>
                <a:spcPct val="130000"/>
              </a:lnSpc>
              <a:buFont typeface="Webdings" panose="05030102010509060703" pitchFamily="18" charset="2"/>
              <a:buChar char=""/>
            </a:pPr>
            <a:r>
              <a:rPr lang="de-AT" dirty="0"/>
              <a:t>Lasst euer Auto auch immer wieder gegen die Autos der anderen Gruppen um die Wetter fahren</a:t>
            </a:r>
          </a:p>
        </p:txBody>
      </p:sp>
      <p:pic>
        <p:nvPicPr>
          <p:cNvPr id="17" name="Grafik 16" descr="Mann und Frau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16" r="15884" b="64900"/>
          <a:stretch/>
        </p:blipFill>
        <p:spPr bwMode="auto">
          <a:xfrm>
            <a:off x="9108111" y="616676"/>
            <a:ext cx="377825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2" descr="group, team Flat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24" y="6166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C775D3E-97CE-4736-8703-BD245F08EB63}"/>
              </a:ext>
            </a:extLst>
          </p:cNvPr>
          <p:cNvSpPr/>
          <p:nvPr/>
        </p:nvSpPr>
        <p:spPr>
          <a:xfrm>
            <a:off x="6795794" y="1622770"/>
            <a:ext cx="3979432" cy="3386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Was müsst ihr umbauen?</a:t>
            </a:r>
          </a:p>
        </p:txBody>
      </p:sp>
      <p:sp>
        <p:nvSpPr>
          <p:cNvPr id="21" name="Smiley 20">
            <a:extLst>
              <a:ext uri="{FF2B5EF4-FFF2-40B4-BE49-F238E27FC236}">
                <a16:creationId xmlns:a16="http://schemas.microsoft.com/office/drawing/2014/main" id="{F8FAA093-8AC3-406B-AA78-447550A488BF}"/>
              </a:ext>
            </a:extLst>
          </p:cNvPr>
          <p:cNvSpPr/>
          <p:nvPr/>
        </p:nvSpPr>
        <p:spPr>
          <a:xfrm>
            <a:off x="8195733" y="650924"/>
            <a:ext cx="144586" cy="146010"/>
          </a:xfrm>
          <a:prstGeom prst="smileyFace">
            <a:avLst/>
          </a:prstGeom>
          <a:solidFill>
            <a:srgbClr val="6FA931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3" name="Smiley 22">
            <a:extLst>
              <a:ext uri="{FF2B5EF4-FFF2-40B4-BE49-F238E27FC236}">
                <a16:creationId xmlns:a16="http://schemas.microsoft.com/office/drawing/2014/main" id="{CD4723BD-EB19-4904-905B-AF1CF27F00DF}"/>
              </a:ext>
            </a:extLst>
          </p:cNvPr>
          <p:cNvSpPr/>
          <p:nvPr/>
        </p:nvSpPr>
        <p:spPr>
          <a:xfrm>
            <a:off x="8713217" y="651182"/>
            <a:ext cx="144586" cy="145494"/>
          </a:xfrm>
          <a:prstGeom prst="smileyFace">
            <a:avLst/>
          </a:prstGeom>
          <a:solidFill>
            <a:srgbClr val="FFFFFF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27" name="Smiley 26">
            <a:extLst>
              <a:ext uri="{FF2B5EF4-FFF2-40B4-BE49-F238E27FC236}">
                <a16:creationId xmlns:a16="http://schemas.microsoft.com/office/drawing/2014/main" id="{D0F97377-7C13-43D8-9715-FCAE2D135AE7}"/>
              </a:ext>
            </a:extLst>
          </p:cNvPr>
          <p:cNvSpPr/>
          <p:nvPr/>
        </p:nvSpPr>
        <p:spPr>
          <a:xfrm>
            <a:off x="8454475" y="650924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357194" y="2432596"/>
            <a:ext cx="223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Räder tauschen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5015" y="2269888"/>
            <a:ext cx="921974" cy="8320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539" y="2255824"/>
            <a:ext cx="895790" cy="845559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>
            <a:off x="7551732" y="2553732"/>
            <a:ext cx="521304" cy="2704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/>
          <a:srcRect r="28859"/>
          <a:stretch/>
        </p:blipFill>
        <p:spPr>
          <a:xfrm>
            <a:off x="6489974" y="3297636"/>
            <a:ext cx="2618137" cy="1606203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9221282" y="3639072"/>
            <a:ext cx="223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Gummiring vom blauen auf das gelbe Rad umspannen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3592" y="4991152"/>
            <a:ext cx="757052" cy="1110343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7311003" y="5472647"/>
            <a:ext cx="1002762" cy="800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Textfeld 23"/>
          <p:cNvSpPr txBox="1"/>
          <p:nvPr/>
        </p:nvSpPr>
        <p:spPr>
          <a:xfrm>
            <a:off x="9108111" y="5010982"/>
            <a:ext cx="2284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Ändere diese Zahl, um die Motorleistung zu ändern</a:t>
            </a:r>
          </a:p>
        </p:txBody>
      </p:sp>
      <p:sp>
        <p:nvSpPr>
          <p:cNvPr id="25" name="Fußzeilenplatzhalter 3">
            <a:extLst>
              <a:ext uri="{FF2B5EF4-FFF2-40B4-BE49-F238E27FC236}">
                <a16:creationId xmlns:a16="http://schemas.microsoft.com/office/drawing/2014/main" id="{498904F2-75A4-4A2A-8156-648582675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ZLI PH Wien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55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83412E-20E8-4B96-B8F8-0706C260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6"/>
            <a:ext cx="5073145" cy="828316"/>
          </a:xfrm>
        </p:spPr>
        <p:txBody>
          <a:bodyPr/>
          <a:lstStyle/>
          <a:p>
            <a:r>
              <a:rPr lang="de-AT" b="1" dirty="0"/>
              <a:t>Quest 2b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88417F-CE66-4F8B-9743-C828289D4D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1110534"/>
            <a:ext cx="5073650" cy="1216250"/>
          </a:xfrm>
        </p:spPr>
        <p:txBody>
          <a:bodyPr>
            <a:normAutofit/>
          </a:bodyPr>
          <a:lstStyle/>
          <a:p>
            <a:pPr lvl="1"/>
            <a:r>
              <a:rPr lang="de-AT" dirty="0"/>
              <a:t>Das braucht ihr</a:t>
            </a:r>
            <a:endParaRPr lang="de-AT" b="1" dirty="0">
              <a:solidFill>
                <a:srgbClr val="E7E6E6">
                  <a:lumMod val="50000"/>
                </a:srgbClr>
              </a:solidFill>
            </a:endParaRPr>
          </a:p>
          <a:p>
            <a:pPr lvl="2"/>
            <a:r>
              <a:rPr lang="de-AT" b="1" dirty="0">
                <a:solidFill>
                  <a:srgbClr val="E7E6E6">
                    <a:lumMod val="50000"/>
                  </a:srgbClr>
                </a:solidFill>
              </a:rPr>
              <a:t>WeDo</a:t>
            </a:r>
            <a:r>
              <a:rPr lang="de-AT" dirty="0">
                <a:solidFill>
                  <a:srgbClr val="E7E6E6">
                    <a:lumMod val="50000"/>
                  </a:srgbClr>
                </a:solidFill>
              </a:rPr>
              <a:t> 2.0 </a:t>
            </a:r>
            <a:r>
              <a:rPr lang="de-AT" b="1" dirty="0">
                <a:solidFill>
                  <a:srgbClr val="E7E6E6">
                    <a:lumMod val="50000"/>
                  </a:srgbClr>
                </a:solidFill>
              </a:rPr>
              <a:t>Baukasten</a:t>
            </a:r>
            <a:r>
              <a:rPr lang="de-AT" dirty="0">
                <a:solidFill>
                  <a:srgbClr val="E7E6E6">
                    <a:lumMod val="50000"/>
                  </a:srgbClr>
                </a:solidFill>
              </a:rPr>
              <a:t> </a:t>
            </a:r>
          </a:p>
          <a:p>
            <a:pPr lvl="2"/>
            <a:r>
              <a:rPr lang="de-AT" b="1" dirty="0">
                <a:solidFill>
                  <a:srgbClr val="E7E6E6">
                    <a:lumMod val="50000"/>
                  </a:srgbClr>
                </a:solidFill>
              </a:rPr>
              <a:t>iPad</a:t>
            </a:r>
          </a:p>
          <a:p>
            <a:pPr lvl="2"/>
            <a:r>
              <a:rPr lang="de-AT" b="1" dirty="0"/>
              <a:t>Stoppuhr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9B82B69-191F-4076-8495-7085860C505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3692161"/>
            <a:ext cx="5073650" cy="2667364"/>
          </a:xfrm>
        </p:spPr>
        <p:txBody>
          <a:bodyPr/>
          <a:lstStyle/>
          <a:p>
            <a:br>
              <a:rPr lang="de-AT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de-AT" dirty="0"/>
          </a:p>
        </p:txBody>
      </p:sp>
      <p:sp>
        <p:nvSpPr>
          <p:cNvPr id="18" name="Inhaltsplatzhalter 12">
            <a:extLst>
              <a:ext uri="{FF2B5EF4-FFF2-40B4-BE49-F238E27FC236}">
                <a16:creationId xmlns:a16="http://schemas.microsoft.com/office/drawing/2014/main" id="{4E3C68E9-0161-44DE-BB98-3FDA98C87C0F}"/>
              </a:ext>
            </a:extLst>
          </p:cNvPr>
          <p:cNvSpPr txBox="1">
            <a:spLocks/>
          </p:cNvSpPr>
          <p:nvPr/>
        </p:nvSpPr>
        <p:spPr>
          <a:xfrm>
            <a:off x="837699" y="2374499"/>
            <a:ext cx="5073650" cy="477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de-DE" sz="2800" b="0" kern="12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61950" indent="-319088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6575" indent="-22860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96938" indent="-22860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64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Meine Messergebnisse</a:t>
            </a:r>
          </a:p>
        </p:txBody>
      </p:sp>
      <p:graphicFrame>
        <p:nvGraphicFramePr>
          <p:cNvPr id="19" name="Inhaltsplatzhalter 14">
            <a:extLst>
              <a:ext uri="{FF2B5EF4-FFF2-40B4-BE49-F238E27FC236}">
                <a16:creationId xmlns:a16="http://schemas.microsoft.com/office/drawing/2014/main" id="{9AD2C8CA-9F98-4CE5-BC12-B8428C95ED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204165"/>
              </p:ext>
            </p:extLst>
          </p:nvPr>
        </p:nvGraphicFramePr>
        <p:xfrm>
          <a:off x="837699" y="2952751"/>
          <a:ext cx="10495709" cy="31644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65348">
                  <a:extLst>
                    <a:ext uri="{9D8B030D-6E8A-4147-A177-3AD203B41FA5}">
                      <a16:colId xmlns:a16="http://schemas.microsoft.com/office/drawing/2014/main" val="3060831127"/>
                    </a:ext>
                  </a:extLst>
                </a:gridCol>
                <a:gridCol w="3443539">
                  <a:extLst>
                    <a:ext uri="{9D8B030D-6E8A-4147-A177-3AD203B41FA5}">
                      <a16:colId xmlns:a16="http://schemas.microsoft.com/office/drawing/2014/main" val="1606420902"/>
                    </a:ext>
                  </a:extLst>
                </a:gridCol>
                <a:gridCol w="3786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959">
                <a:tc gridSpan="3">
                  <a:txBody>
                    <a:bodyPr/>
                    <a:lstStyle/>
                    <a:p>
                      <a:r>
                        <a:rPr lang="de-AT" dirty="0"/>
                        <a:t>Wie viele Sekunden ist das Auto gefahren?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1852"/>
                  </a:ext>
                </a:extLst>
              </a:tr>
              <a:tr h="529690"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/>
                        <a:t>Änderung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/>
                        <a:t>Sekunden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/>
                        <a:t>Schneller oder langsamer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370084"/>
                  </a:ext>
                </a:extLst>
              </a:tr>
              <a:tr h="52969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2077"/>
                  </a:ext>
                </a:extLst>
              </a:tr>
              <a:tr h="52969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52457"/>
                  </a:ext>
                </a:extLst>
              </a:tr>
              <a:tr h="529690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53860"/>
                  </a:ext>
                </a:extLst>
              </a:tr>
              <a:tr h="52969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394721"/>
                  </a:ext>
                </a:extLst>
              </a:tr>
            </a:tbl>
          </a:graphicData>
        </a:graphic>
      </p:graphicFrame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40DAA09D-A59A-487E-BB9D-74B29357CE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ZLI PH Wien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520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Quest 3a </a:t>
            </a:r>
            <a:r>
              <a:rPr lang="de-AT" dirty="0"/>
              <a:t>– Baue das schnellste Auto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de-AT" dirty="0"/>
              <a:t>Ihr könnt nun euer Rennauto verändern oder ganz neu bauen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Dabei soll das Auto so schnell wie möglich fahren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Es soll auch cool und hübsch ausschauen</a:t>
            </a:r>
          </a:p>
          <a:p>
            <a:pPr lvl="2">
              <a:lnSpc>
                <a:spcPct val="100000"/>
              </a:lnSpc>
              <a:buFont typeface="Webdings" panose="05030102010509060703" pitchFamily="18" charset="2"/>
              <a:buChar char="c"/>
            </a:pPr>
            <a:r>
              <a:rPr lang="de-AT" dirty="0"/>
              <a:t>Lasst euer Auto mit den Autos der anderen Gruppen um die Wette fahren</a:t>
            </a:r>
          </a:p>
          <a:p>
            <a:pPr lvl="3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de-AT" dirty="0"/>
              <a:t>Alle Befehle, die ihr braucht, kennt ihr schon</a:t>
            </a:r>
          </a:p>
          <a:p>
            <a:pPr lvl="3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de-AT" dirty="0"/>
              <a:t>Ihr habt gelernt, wie man ein Auto so bauen kann, dass es schneller oder langsamer fährt</a:t>
            </a:r>
          </a:p>
          <a:p>
            <a:pPr lvl="3">
              <a:lnSpc>
                <a:spcPct val="100000"/>
              </a:lnSpc>
              <a:buSzPct val="100000"/>
              <a:buFont typeface="Wingdings" panose="05000000000000000000" pitchFamily="2" charset="2"/>
              <a:buChar char="ü"/>
            </a:pPr>
            <a:r>
              <a:rPr lang="de-AT" dirty="0"/>
              <a:t>Nehmt euch alte oder neue Automodelle als Vorlage (Bilder rechts)</a:t>
            </a:r>
          </a:p>
          <a:p>
            <a:pPr lvl="1">
              <a:spcAft>
                <a:spcPts val="600"/>
              </a:spcAft>
            </a:pPr>
            <a:r>
              <a:rPr lang="de-AT" dirty="0"/>
              <a:t>Präsentiert eure Ergebnisse</a:t>
            </a:r>
          </a:p>
          <a:p>
            <a:pPr lvl="2" defTabSz="854075">
              <a:buFont typeface="Webdings" panose="05030102010509060703" pitchFamily="18" charset="2"/>
              <a:buChar char="c"/>
            </a:pPr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Stellt der Klasse eure Ideen für das perfekte Auto vor!</a:t>
            </a:r>
          </a:p>
          <a:p>
            <a:pPr lvl="2" defTabSz="854075">
              <a:buFont typeface="Webdings" panose="05030102010509060703" pitchFamily="18" charset="2"/>
              <a:buChar char="c"/>
            </a:pPr>
            <a:r>
              <a:rPr lang="de-AT" dirty="0"/>
              <a:t>Beantwortet dazu die Fragen auf der </a:t>
            </a:r>
            <a:r>
              <a:rPr lang="de-AT" b="1" dirty="0"/>
              <a:t>Quest 3b Karte</a:t>
            </a:r>
            <a:r>
              <a:rPr lang="de-AT" dirty="0"/>
              <a:t>.</a:t>
            </a:r>
            <a:r>
              <a:rPr lang="de-AT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de-AT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endParaRPr lang="de-AT" dirty="0"/>
          </a:p>
        </p:txBody>
      </p:sp>
      <p:pic>
        <p:nvPicPr>
          <p:cNvPr id="8" name="Grafik 7" descr="Mann und Frau">
            <a:extLst>
              <a:ext uri="{FF2B5EF4-FFF2-40B4-BE49-F238E27FC236}">
                <a16:creationId xmlns:a16="http://schemas.microsoft.com/office/drawing/2014/main" id="{700CB5B9-B026-4D05-AD71-B36626055DB6}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r="15884" b="64900"/>
          <a:stretch/>
        </p:blipFill>
        <p:spPr bwMode="auto">
          <a:xfrm>
            <a:off x="9138027" y="590453"/>
            <a:ext cx="377825" cy="1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group, team Flat Icon">
            <a:extLst>
              <a:ext uri="{FF2B5EF4-FFF2-40B4-BE49-F238E27FC236}">
                <a16:creationId xmlns:a16="http://schemas.microsoft.com/office/drawing/2014/main" id="{16987F7F-9F58-4067-8690-B87B06A6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40" y="590453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miley 13">
            <a:extLst>
              <a:ext uri="{FF2B5EF4-FFF2-40B4-BE49-F238E27FC236}">
                <a16:creationId xmlns:a16="http://schemas.microsoft.com/office/drawing/2014/main" id="{F6D0A013-6DAC-4D98-B7F9-321A46018BF5}"/>
              </a:ext>
            </a:extLst>
          </p:cNvPr>
          <p:cNvSpPr/>
          <p:nvPr/>
        </p:nvSpPr>
        <p:spPr>
          <a:xfrm>
            <a:off x="8146199" y="680453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16" name="Smiley 15">
            <a:extLst>
              <a:ext uri="{FF2B5EF4-FFF2-40B4-BE49-F238E27FC236}">
                <a16:creationId xmlns:a16="http://schemas.microsoft.com/office/drawing/2014/main" id="{647314E4-56CC-4F1C-8E35-E296A555EEF4}"/>
              </a:ext>
            </a:extLst>
          </p:cNvPr>
          <p:cNvSpPr/>
          <p:nvPr/>
        </p:nvSpPr>
        <p:spPr>
          <a:xfrm>
            <a:off x="8424260" y="680453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sp>
        <p:nvSpPr>
          <p:cNvPr id="20" name="Smiley 19">
            <a:extLst>
              <a:ext uri="{FF2B5EF4-FFF2-40B4-BE49-F238E27FC236}">
                <a16:creationId xmlns:a16="http://schemas.microsoft.com/office/drawing/2014/main" id="{126D31B7-25F6-4657-99DC-94B738E2AC8E}"/>
              </a:ext>
            </a:extLst>
          </p:cNvPr>
          <p:cNvSpPr/>
          <p:nvPr/>
        </p:nvSpPr>
        <p:spPr>
          <a:xfrm>
            <a:off x="8702321" y="680453"/>
            <a:ext cx="144586" cy="146010"/>
          </a:xfrm>
          <a:prstGeom prst="smileyFace">
            <a:avLst/>
          </a:prstGeom>
          <a:solidFill>
            <a:srgbClr val="70AD47"/>
          </a:solidFill>
          <a:ln w="127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rot="0" spcFirstLastPara="0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42950"/>
            <a:endParaRPr lang="de-AT" sz="1463" kern="0">
              <a:solidFill>
                <a:schemeClr val="bg2">
                  <a:lumMod val="50000"/>
                </a:schemeClr>
              </a:solidFill>
              <a:latin typeface="Corbel" panose="020B0503020204020204"/>
            </a:endParaRPr>
          </a:p>
        </p:txBody>
      </p:sp>
      <p:pic>
        <p:nvPicPr>
          <p:cNvPr id="1026" name="Picture 2" descr="https://upload.wikimedia.org/wikipedia/commons/thumb/b/b8/Patent-Motorwagen_Nr.1_Benz_2.jpg/1280px-Patent-Motorwagen_Nr.1_Benz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52" y="1513931"/>
            <a:ext cx="2331033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1/Ford_T_Jon_Sullivan.jpg/220px-Ford_T_Jon_Sulliv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373" y="1513931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36" y="3889932"/>
            <a:ext cx="2359342" cy="1276365"/>
          </a:xfrm>
          <a:prstGeom prst="rect">
            <a:avLst/>
          </a:prstGeom>
        </p:spPr>
      </p:pic>
      <p:pic>
        <p:nvPicPr>
          <p:cNvPr id="1030" name="Picture 6" descr="Auch das Unternehmen Google baut ein autonomes Fahrzeu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t="14157" r="14294"/>
          <a:stretch/>
        </p:blipFill>
        <p:spPr bwMode="auto">
          <a:xfrm>
            <a:off x="9008062" y="3871865"/>
            <a:ext cx="1900560" cy="129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49505C7F-81A8-4DF4-B4DA-F924D51CBC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ZLI PH Wien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0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279AAA2-0FB8-4A3C-85D1-DA468D8D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>
                <a:latin typeface="Calibri" panose="020F0502020204030204" pitchFamily="34" charset="0"/>
              </a:rPr>
              <a:t>Quest 3b </a:t>
            </a:r>
            <a:endParaRPr lang="de-AT" b="1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F12E277-F38B-484D-A401-D082DA0777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85422" y="1165369"/>
            <a:ext cx="5073650" cy="998282"/>
          </a:xfrm>
        </p:spPr>
        <p:txBody>
          <a:bodyPr>
            <a:normAutofit/>
          </a:bodyPr>
          <a:lstStyle/>
          <a:p>
            <a:pPr lvl="1"/>
            <a:r>
              <a:rPr lang="de-AT" dirty="0">
                <a:latin typeface="Calibri" panose="020F0502020204030204" pitchFamily="34" charset="0"/>
              </a:rPr>
              <a:t>Das braucht ihr</a:t>
            </a:r>
            <a:endParaRPr lang="de-AT" b="1" dirty="0">
              <a:solidFill>
                <a:srgbClr val="E7E6E6">
                  <a:lumMod val="50000"/>
                </a:srgbClr>
              </a:solidFill>
            </a:endParaRPr>
          </a:p>
          <a:p>
            <a:pPr lvl="2"/>
            <a:r>
              <a:rPr lang="de-AT" b="1" dirty="0" err="1">
                <a:solidFill>
                  <a:srgbClr val="E7E6E6">
                    <a:lumMod val="50000"/>
                  </a:srgbClr>
                </a:solidFill>
              </a:rPr>
              <a:t>WeDo</a:t>
            </a:r>
            <a:r>
              <a:rPr lang="de-AT" dirty="0">
                <a:solidFill>
                  <a:srgbClr val="E7E6E6">
                    <a:lumMod val="50000"/>
                  </a:srgbClr>
                </a:solidFill>
              </a:rPr>
              <a:t> 2.0 </a:t>
            </a:r>
            <a:r>
              <a:rPr lang="de-AT" b="1" dirty="0">
                <a:solidFill>
                  <a:srgbClr val="E7E6E6">
                    <a:lumMod val="50000"/>
                  </a:srgbClr>
                </a:solidFill>
              </a:rPr>
              <a:t>Baukasten</a:t>
            </a:r>
            <a:r>
              <a:rPr lang="de-AT" dirty="0">
                <a:solidFill>
                  <a:srgbClr val="E7E6E6">
                    <a:lumMod val="50000"/>
                  </a:srgbClr>
                </a:solidFill>
              </a:rPr>
              <a:t> </a:t>
            </a:r>
          </a:p>
          <a:p>
            <a:pPr lvl="2"/>
            <a:r>
              <a:rPr lang="de-AT" b="1" dirty="0">
                <a:solidFill>
                  <a:srgbClr val="E7E6E6">
                    <a:lumMod val="50000"/>
                  </a:srgbClr>
                </a:solidFill>
              </a:rPr>
              <a:t>iPad</a:t>
            </a:r>
          </a:p>
          <a:p>
            <a:pPr marL="307975" lvl="2" indent="0">
              <a:buNone/>
            </a:pPr>
            <a:endParaRPr lang="de-AT" dirty="0">
              <a:solidFill>
                <a:srgbClr val="E7E6E6">
                  <a:lumMod val="50000"/>
                </a:srgbClr>
              </a:solidFill>
            </a:endParaRPr>
          </a:p>
          <a:p>
            <a:endParaRPr lang="de-AT" dirty="0"/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8E019E5F-C2FE-406C-9B1C-3C5055D0EDB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01905713"/>
              </p:ext>
            </p:extLst>
          </p:nvPr>
        </p:nvGraphicFramePr>
        <p:xfrm>
          <a:off x="6293751" y="1163253"/>
          <a:ext cx="5029200" cy="47116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1224">
                  <a:extLst>
                    <a:ext uri="{9D8B030D-6E8A-4147-A177-3AD203B41FA5}">
                      <a16:colId xmlns:a16="http://schemas.microsoft.com/office/drawing/2014/main" val="2278512257"/>
                    </a:ext>
                  </a:extLst>
                </a:gridCol>
                <a:gridCol w="2887976">
                  <a:extLst>
                    <a:ext uri="{9D8B030D-6E8A-4147-A177-3AD203B41FA5}">
                      <a16:colId xmlns:a16="http://schemas.microsoft.com/office/drawing/2014/main" val="939943950"/>
                    </a:ext>
                  </a:extLst>
                </a:gridCol>
              </a:tblGrid>
              <a:tr h="359289">
                <a:tc gridSpan="2">
                  <a:txBody>
                    <a:bodyPr/>
                    <a:lstStyle/>
                    <a:p>
                      <a:r>
                        <a:rPr lang="de-AT" sz="1400" kern="1200" dirty="0"/>
                        <a:t>Was werden Autos</a:t>
                      </a:r>
                      <a:r>
                        <a:rPr lang="de-AT" sz="1400" kern="1200" baseline="0" dirty="0"/>
                        <a:t> in der Zukunft können?</a:t>
                      </a:r>
                      <a:endParaRPr lang="de-A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3017"/>
                  </a:ext>
                </a:extLst>
              </a:tr>
              <a:tr h="1136976">
                <a:tc gridSpan="2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076856"/>
                  </a:ext>
                </a:extLst>
              </a:tr>
              <a:tr h="441514">
                <a:tc gridSpan="2"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Hat euch der Workshop gefallen?	</a:t>
                      </a:r>
                      <a:r>
                        <a:rPr lang="de-AT" sz="1600" b="1" dirty="0">
                          <a:sym typeface="Wingdings" panose="05000000000000000000" pitchFamily="2" charset="2"/>
                        </a:rPr>
                        <a:t>      </a:t>
                      </a:r>
                      <a:endParaRPr lang="de-AT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73205"/>
                  </a:ext>
                </a:extLst>
              </a:tr>
              <a:tr h="453115">
                <a:tc gridSpan="2">
                  <a:txBody>
                    <a:bodyPr/>
                    <a:lstStyle/>
                    <a:p>
                      <a:pPr lvl="0" defTabSz="874713"/>
                      <a:r>
                        <a:rPr lang="de-AT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Das habe ich mir gemerkt: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563785"/>
                  </a:ext>
                </a:extLst>
              </a:tr>
              <a:tr h="397363">
                <a:tc>
                  <a:txBody>
                    <a:bodyPr/>
                    <a:lstStyle/>
                    <a:p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Wichtiger Befehl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23" rtl="0" eaLnBrk="1" latinLnBrk="0" hangingPunct="1"/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Das führt er 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33589"/>
                  </a:ext>
                </a:extLst>
              </a:tr>
              <a:tr h="607189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77606"/>
                  </a:ext>
                </a:extLst>
              </a:tr>
              <a:tr h="658082">
                <a:tc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205373"/>
                  </a:ext>
                </a:extLst>
              </a:tr>
              <a:tr h="658082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754579"/>
                  </a:ext>
                </a:extLst>
              </a:tr>
            </a:tbl>
          </a:graphicData>
        </a:graphic>
      </p:graphicFrame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E765E6-4A2C-40FD-9FD3-58B367043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1100" y="395288"/>
            <a:ext cx="5062538" cy="767965"/>
          </a:xfrm>
        </p:spPr>
        <p:txBody>
          <a:bodyPr anchor="ctr"/>
          <a:lstStyle/>
          <a:p>
            <a:r>
              <a:rPr lang="de-AT" dirty="0"/>
              <a:t>Ideen zum Auto der Zukunft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3242C3F-700C-4A2A-A1AF-370DB8078E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4" y="2157203"/>
            <a:ext cx="5073650" cy="559447"/>
          </a:xfrm>
        </p:spPr>
        <p:txBody>
          <a:bodyPr/>
          <a:lstStyle/>
          <a:p>
            <a:r>
              <a:rPr lang="de-AT" dirty="0"/>
              <a:t>Eure Präsentation</a:t>
            </a:r>
          </a:p>
        </p:txBody>
      </p:sp>
      <p:graphicFrame>
        <p:nvGraphicFramePr>
          <p:cNvPr id="11" name="Inhaltsplatzhalter 10">
            <a:extLst>
              <a:ext uri="{FF2B5EF4-FFF2-40B4-BE49-F238E27FC236}">
                <a16:creationId xmlns:a16="http://schemas.microsoft.com/office/drawing/2014/main" id="{C4C89B54-C8EB-4941-8B52-1187D2E9E078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809391004"/>
              </p:ext>
            </p:extLst>
          </p:nvPr>
        </p:nvGraphicFramePr>
        <p:xfrm>
          <a:off x="885422" y="2661633"/>
          <a:ext cx="5073650" cy="32132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73650">
                  <a:extLst>
                    <a:ext uri="{9D8B030D-6E8A-4147-A177-3AD203B41FA5}">
                      <a16:colId xmlns:a16="http://schemas.microsoft.com/office/drawing/2014/main" val="623156102"/>
                    </a:ext>
                  </a:extLst>
                </a:gridCol>
              </a:tblGrid>
              <a:tr h="358745">
                <a:tc>
                  <a:txBody>
                    <a:bodyPr/>
                    <a:lstStyle/>
                    <a:p>
                      <a:r>
                        <a:rPr lang="de-AT" sz="1400" kern="1200" dirty="0"/>
                        <a:t>Stellt eure Ideen vor!</a:t>
                      </a:r>
                      <a:endParaRPr lang="de-A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80458"/>
                  </a:ext>
                </a:extLst>
              </a:tr>
              <a:tr h="348429">
                <a:tc>
                  <a:txBody>
                    <a:bodyPr/>
                    <a:lstStyle/>
                    <a:p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de-AT" sz="1400" b="1" kern="1200" baseline="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macht unser Auto besonders?</a:t>
                      </a:r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25961"/>
                  </a:ext>
                </a:extLst>
              </a:tr>
              <a:tr h="1117121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51134"/>
                  </a:ext>
                </a:extLst>
              </a:tr>
              <a:tr h="356502">
                <a:tc>
                  <a:txBody>
                    <a:bodyPr/>
                    <a:lstStyle/>
                    <a:p>
                      <a:r>
                        <a:rPr lang="de-AT" sz="1400" b="1" kern="120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Wie</a:t>
                      </a:r>
                      <a:r>
                        <a:rPr lang="de-AT" sz="1400" b="1" kern="1200" baseline="0" dirty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haben wir dafür gesorgt, dass es besonders </a:t>
                      </a:r>
                      <a:r>
                        <a:rPr lang="de-AT" sz="1400" b="1" kern="1200" baseline="0">
                          <a:solidFill>
                            <a:srgbClr val="E7E6E6">
                              <a:lumMod val="5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schnell fährt?</a:t>
                      </a:r>
                      <a:endParaRPr lang="de-AT" sz="1400" b="1" kern="1200" dirty="0">
                        <a:solidFill>
                          <a:srgbClr val="E7E6E6">
                            <a:lumMod val="5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81354"/>
                  </a:ext>
                </a:extLst>
              </a:tr>
              <a:tr h="1032432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202224"/>
                  </a:ext>
                </a:extLst>
              </a:tr>
            </a:tbl>
          </a:graphicData>
        </a:graphic>
      </p:graphicFrame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0118AC0E-413B-46B7-BA58-A74311AA26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5733" y="6433608"/>
            <a:ext cx="2481792" cy="243418"/>
          </a:xfrm>
        </p:spPr>
        <p:txBody>
          <a:bodyPr/>
          <a:lstStyle/>
          <a:p>
            <a:r>
              <a:rPr lang="de-DE" dirty="0"/>
              <a:t>DLPL | ZLI PH Wien | </a:t>
            </a:r>
            <a:r>
              <a:rPr lang="de-DE" dirty="0" err="1"/>
              <a:t>DaVinciLab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1238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LPL Content Vorlage" id="{62B08BCB-1CDA-42DC-ABA6-A86497A5BDA9}" vid="{7C82563B-107B-443A-8B0F-480EC4E42C5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575</Words>
  <Application>Microsoft Office PowerPoint</Application>
  <PresentationFormat>Breitbild</PresentationFormat>
  <Paragraphs>106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Webdings</vt:lpstr>
      <vt:lpstr>Wingdings</vt:lpstr>
      <vt:lpstr>1_Office Theme</vt:lpstr>
      <vt:lpstr>PowerPoint-Präsentation</vt:lpstr>
      <vt:lpstr>Das Rennauto</vt:lpstr>
      <vt:lpstr>Quest 1a – Das Auto bauen</vt:lpstr>
      <vt:lpstr>Quest 1b</vt:lpstr>
      <vt:lpstr>Quest 2a – Baue dein Auto um</vt:lpstr>
      <vt:lpstr>Quest 2b</vt:lpstr>
      <vt:lpstr>Quest 3a – Baue das schnellste Auto</vt:lpstr>
      <vt:lpstr>Quest 3b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Riepl</dc:creator>
  <cp:lastModifiedBy>klemens.frick</cp:lastModifiedBy>
  <cp:revision>240</cp:revision>
  <cp:lastPrinted>2017-09-13T15:31:24Z</cp:lastPrinted>
  <dcterms:created xsi:type="dcterms:W3CDTF">2016-08-29T13:52:53Z</dcterms:created>
  <dcterms:modified xsi:type="dcterms:W3CDTF">2017-11-10T14:45:23Z</dcterms:modified>
</cp:coreProperties>
</file>