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3" r:id="rId1"/>
  </p:sldMasterIdLst>
  <p:notesMasterIdLst>
    <p:notesMasterId r:id="rId27"/>
  </p:notesMasterIdLst>
  <p:handoutMasterIdLst>
    <p:handoutMasterId r:id="rId28"/>
  </p:handoutMasterIdLst>
  <p:sldIdLst>
    <p:sldId id="256" r:id="rId2"/>
    <p:sldId id="288" r:id="rId3"/>
    <p:sldId id="286" r:id="rId4"/>
    <p:sldId id="285" r:id="rId5"/>
    <p:sldId id="289" r:id="rId6"/>
    <p:sldId id="292" r:id="rId7"/>
    <p:sldId id="310" r:id="rId8"/>
    <p:sldId id="300" r:id="rId9"/>
    <p:sldId id="305" r:id="rId10"/>
    <p:sldId id="264" r:id="rId11"/>
    <p:sldId id="284" r:id="rId12"/>
    <p:sldId id="277" r:id="rId13"/>
    <p:sldId id="294" r:id="rId14"/>
    <p:sldId id="269" r:id="rId15"/>
    <p:sldId id="278" r:id="rId16"/>
    <p:sldId id="270" r:id="rId17"/>
    <p:sldId id="283" r:id="rId18"/>
    <p:sldId id="279" r:id="rId19"/>
    <p:sldId id="280" r:id="rId20"/>
    <p:sldId id="281" r:id="rId21"/>
    <p:sldId id="271" r:id="rId22"/>
    <p:sldId id="275" r:id="rId23"/>
    <p:sldId id="304" r:id="rId24"/>
    <p:sldId id="303" r:id="rId25"/>
    <p:sldId id="296" r:id="rId26"/>
  </p:sldIdLst>
  <p:sldSz cx="9144000" cy="5143500" type="screen16x9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68">
          <p15:clr>
            <a:srgbClr val="A4A3A4"/>
          </p15:clr>
        </p15:guide>
        <p15:guide id="2" orient="horz" pos="2902">
          <p15:clr>
            <a:srgbClr val="A4A3A4"/>
          </p15:clr>
        </p15:guide>
        <p15:guide id="3" pos="345">
          <p15:clr>
            <a:srgbClr val="A4A3A4"/>
          </p15:clr>
        </p15:guide>
        <p15:guide id="4" pos="536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320F"/>
    <a:srgbClr val="E6EF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D7B26C5-4107-4FEC-AEDC-1716B250A1EF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1" autoAdjust="0"/>
    <p:restoredTop sz="94818" autoAdjust="0"/>
  </p:normalViewPr>
  <p:slideViewPr>
    <p:cSldViewPr snapToGrid="0" snapToObjects="1">
      <p:cViewPr varScale="1">
        <p:scale>
          <a:sx n="146" d="100"/>
          <a:sy n="146" d="100"/>
        </p:scale>
        <p:origin x="504" y="108"/>
      </p:cViewPr>
      <p:guideLst>
        <p:guide orient="horz" pos="668"/>
        <p:guide orient="horz" pos="2902"/>
        <p:guide pos="345"/>
        <p:guide pos="5366"/>
      </p:guideLst>
    </p:cSldViewPr>
  </p:slideViewPr>
  <p:outlineViewPr>
    <p:cViewPr>
      <p:scale>
        <a:sx n="33" d="100"/>
        <a:sy n="33" d="100"/>
      </p:scale>
      <p:origin x="36" y="48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100" d="100"/>
          <a:sy n="100" d="100"/>
        </p:scale>
        <p:origin x="-3288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FAA11D-2BD8-4796-AD90-FD8F1721FC6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80146318-41CA-4CE5-B157-08272837DEB1}">
      <dgm:prSet phldrT="[Text]"/>
      <dgm:spPr>
        <a:solidFill>
          <a:srgbClr val="FFC000">
            <a:alpha val="50000"/>
          </a:srgbClr>
        </a:solidFill>
        <a:ln>
          <a:solidFill>
            <a:srgbClr val="FFC000"/>
          </a:solidFill>
        </a:ln>
      </dgm:spPr>
      <dgm:t>
        <a:bodyPr/>
        <a:lstStyle/>
        <a:p>
          <a:r>
            <a:rPr lang="de-AT" dirty="0"/>
            <a:t>Unterstützung von Fachdidaktik</a:t>
          </a:r>
        </a:p>
      </dgm:t>
    </dgm:pt>
    <dgm:pt modelId="{280928BE-B014-43AE-A00C-2A0E3C1105DE}" type="parTrans" cxnId="{DA23B614-315E-4E71-85F6-85B1B5E7973E}">
      <dgm:prSet/>
      <dgm:spPr/>
      <dgm:t>
        <a:bodyPr/>
        <a:lstStyle/>
        <a:p>
          <a:endParaRPr lang="de-AT"/>
        </a:p>
      </dgm:t>
    </dgm:pt>
    <dgm:pt modelId="{81B7EDD9-D0B4-4C4C-B730-2929A2ADC6DF}" type="sibTrans" cxnId="{DA23B614-315E-4E71-85F6-85B1B5E7973E}">
      <dgm:prSet/>
      <dgm:spPr/>
      <dgm:t>
        <a:bodyPr/>
        <a:lstStyle/>
        <a:p>
          <a:endParaRPr lang="de-AT"/>
        </a:p>
      </dgm:t>
    </dgm:pt>
    <dgm:pt modelId="{63C677CE-9281-4931-931D-FD448AD99BD2}" type="pres">
      <dgm:prSet presAssocID="{1CFAA11D-2BD8-4796-AD90-FD8F1721FC61}" presName="compositeShape" presStyleCnt="0">
        <dgm:presLayoutVars>
          <dgm:chMax val="7"/>
          <dgm:dir/>
          <dgm:resizeHandles val="exact"/>
        </dgm:presLayoutVars>
      </dgm:prSet>
      <dgm:spPr/>
    </dgm:pt>
    <dgm:pt modelId="{DBB0F939-F95E-45DA-8B8F-6CE1BD8EDD3F}" type="pres">
      <dgm:prSet presAssocID="{80146318-41CA-4CE5-B157-08272837DEB1}" presName="circ1TxSh" presStyleLbl="vennNode1" presStyleIdx="0" presStyleCnt="1" custLinFactNeighborX="809"/>
      <dgm:spPr/>
    </dgm:pt>
  </dgm:ptLst>
  <dgm:cxnLst>
    <dgm:cxn modelId="{DA23B614-315E-4E71-85F6-85B1B5E7973E}" srcId="{1CFAA11D-2BD8-4796-AD90-FD8F1721FC61}" destId="{80146318-41CA-4CE5-B157-08272837DEB1}" srcOrd="0" destOrd="0" parTransId="{280928BE-B014-43AE-A00C-2A0E3C1105DE}" sibTransId="{81B7EDD9-D0B4-4C4C-B730-2929A2ADC6DF}"/>
    <dgm:cxn modelId="{C86E3A63-A744-461B-B6AB-6DBAE65091E5}" type="presOf" srcId="{80146318-41CA-4CE5-B157-08272837DEB1}" destId="{DBB0F939-F95E-45DA-8B8F-6CE1BD8EDD3F}" srcOrd="0" destOrd="0" presId="urn:microsoft.com/office/officeart/2005/8/layout/venn1"/>
    <dgm:cxn modelId="{2603079B-5F04-48F7-85AB-5D4100B51944}" type="presOf" srcId="{1CFAA11D-2BD8-4796-AD90-FD8F1721FC61}" destId="{63C677CE-9281-4931-931D-FD448AD99BD2}" srcOrd="0" destOrd="0" presId="urn:microsoft.com/office/officeart/2005/8/layout/venn1"/>
    <dgm:cxn modelId="{961BBBCB-5028-42EE-BB39-7FF9303CC756}" type="presParOf" srcId="{63C677CE-9281-4931-931D-FD448AD99BD2}" destId="{DBB0F939-F95E-45DA-8B8F-6CE1BD8EDD3F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1314DA-0BA3-4033-AF16-14F519B400B5}" type="doc">
      <dgm:prSet loTypeId="urn:microsoft.com/office/officeart/2005/8/layout/cycle4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de-DE"/>
        </a:p>
      </dgm:t>
    </dgm:pt>
    <dgm:pt modelId="{903FEDE4-72E5-417D-896E-F96278F6C2D4}">
      <dgm:prSet phldrT="[Text]" custT="1"/>
      <dgm:spPr>
        <a:solidFill>
          <a:srgbClr val="1E4E5E"/>
        </a:solidFill>
      </dgm:spPr>
      <dgm:t>
        <a:bodyPr/>
        <a:lstStyle/>
        <a:p>
          <a:r>
            <a:rPr lang="de-DE" sz="1000" b="1" dirty="0"/>
            <a:t>Digitale Kompetenz</a:t>
          </a:r>
        </a:p>
      </dgm:t>
    </dgm:pt>
    <dgm:pt modelId="{015FAA93-3E49-45B8-AAB1-A60E73D0BE57}" type="parTrans" cxnId="{0FD5CE94-1818-4E7C-B1EC-6BE76CA65CF1}">
      <dgm:prSet/>
      <dgm:spPr/>
      <dgm:t>
        <a:bodyPr/>
        <a:lstStyle/>
        <a:p>
          <a:endParaRPr lang="de-DE" sz="1400" b="1"/>
        </a:p>
      </dgm:t>
    </dgm:pt>
    <dgm:pt modelId="{47C0DA8E-26E2-4B64-92A7-AA46D06FA0AC}" type="sibTrans" cxnId="{0FD5CE94-1818-4E7C-B1EC-6BE76CA65CF1}">
      <dgm:prSet/>
      <dgm:spPr/>
      <dgm:t>
        <a:bodyPr/>
        <a:lstStyle/>
        <a:p>
          <a:endParaRPr lang="de-DE" sz="1400" b="1"/>
        </a:p>
      </dgm:t>
    </dgm:pt>
    <dgm:pt modelId="{5BC8980E-36FB-4C18-B759-64805BC06D05}">
      <dgm:prSet phldrT="[Text]" custT="1"/>
      <dgm:spPr>
        <a:solidFill>
          <a:srgbClr val="C00000"/>
        </a:solidFill>
      </dgm:spPr>
      <dgm:t>
        <a:bodyPr/>
        <a:lstStyle/>
        <a:p>
          <a:r>
            <a:rPr lang="de-DE" sz="1000" b="1" dirty="0"/>
            <a:t>Informatische Kompetenz</a:t>
          </a:r>
        </a:p>
      </dgm:t>
    </dgm:pt>
    <dgm:pt modelId="{D8A17780-E2C6-4873-8D9A-7A3A913362E5}" type="parTrans" cxnId="{0F12D389-1F16-4AC7-AB01-0A2375FB779C}">
      <dgm:prSet/>
      <dgm:spPr/>
      <dgm:t>
        <a:bodyPr/>
        <a:lstStyle/>
        <a:p>
          <a:endParaRPr lang="de-DE" sz="1400" b="1"/>
        </a:p>
      </dgm:t>
    </dgm:pt>
    <dgm:pt modelId="{918143DD-2A45-4E3E-B4EB-C6A165D24493}" type="sibTrans" cxnId="{0F12D389-1F16-4AC7-AB01-0A2375FB779C}">
      <dgm:prSet/>
      <dgm:spPr/>
      <dgm:t>
        <a:bodyPr/>
        <a:lstStyle/>
        <a:p>
          <a:endParaRPr lang="de-DE" sz="1400" b="1"/>
        </a:p>
      </dgm:t>
    </dgm:pt>
    <dgm:pt modelId="{26722D1B-CAE5-4700-80CB-6D7372A31DD3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de-DE" sz="1000" b="1" dirty="0">
              <a:solidFill>
                <a:schemeClr val="bg1"/>
              </a:solidFill>
            </a:rPr>
            <a:t>Medien-kompetenz</a:t>
          </a:r>
        </a:p>
      </dgm:t>
    </dgm:pt>
    <dgm:pt modelId="{B4768429-9771-4678-ACD3-35217DDA0D17}" type="parTrans" cxnId="{A2A889A9-F2A6-4FB2-A3D0-1360E42B4831}">
      <dgm:prSet/>
      <dgm:spPr/>
      <dgm:t>
        <a:bodyPr/>
        <a:lstStyle/>
        <a:p>
          <a:endParaRPr lang="de-DE" sz="1400" b="1"/>
        </a:p>
      </dgm:t>
    </dgm:pt>
    <dgm:pt modelId="{C0534D82-E436-45E2-A0D6-12CFA303A8C0}" type="sibTrans" cxnId="{A2A889A9-F2A6-4FB2-A3D0-1360E42B4831}">
      <dgm:prSet/>
      <dgm:spPr/>
      <dgm:t>
        <a:bodyPr/>
        <a:lstStyle/>
        <a:p>
          <a:endParaRPr lang="de-DE" sz="1400" b="1"/>
        </a:p>
      </dgm:t>
    </dgm:pt>
    <dgm:pt modelId="{93CB6DF3-7983-4DDD-ADDA-6B8DFBA79CE1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de-DE" sz="1000" b="1" dirty="0">
              <a:solidFill>
                <a:schemeClr val="tx1"/>
              </a:solidFill>
            </a:rPr>
            <a:t>Politische Kompetenz</a:t>
          </a:r>
        </a:p>
      </dgm:t>
    </dgm:pt>
    <dgm:pt modelId="{BA76D408-5ABC-4FC2-A7C9-C20708553BE3}" type="parTrans" cxnId="{A9F530A4-038E-4359-97C8-109BD30241F1}">
      <dgm:prSet/>
      <dgm:spPr/>
      <dgm:t>
        <a:bodyPr/>
        <a:lstStyle/>
        <a:p>
          <a:endParaRPr lang="de-DE" sz="900"/>
        </a:p>
      </dgm:t>
    </dgm:pt>
    <dgm:pt modelId="{2D7707CF-04AD-4786-B50F-2463B5A59E7E}" type="sibTrans" cxnId="{A9F530A4-038E-4359-97C8-109BD30241F1}">
      <dgm:prSet/>
      <dgm:spPr/>
      <dgm:t>
        <a:bodyPr/>
        <a:lstStyle/>
        <a:p>
          <a:endParaRPr lang="de-DE" sz="900"/>
        </a:p>
      </dgm:t>
    </dgm:pt>
    <dgm:pt modelId="{2911534F-ACB4-4809-9AA4-66C9F1A1EC5F}" type="pres">
      <dgm:prSet presAssocID="{921314DA-0BA3-4033-AF16-14F519B400B5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2538D6D5-370A-4F9A-AF9E-0FFADBEA2DD3}" type="pres">
      <dgm:prSet presAssocID="{921314DA-0BA3-4033-AF16-14F519B400B5}" presName="children" presStyleCnt="0"/>
      <dgm:spPr/>
    </dgm:pt>
    <dgm:pt modelId="{628EC76F-5B67-4CB1-B67C-CCF22C332E8B}" type="pres">
      <dgm:prSet presAssocID="{921314DA-0BA3-4033-AF16-14F519B400B5}" presName="childPlaceholder" presStyleCnt="0"/>
      <dgm:spPr/>
    </dgm:pt>
    <dgm:pt modelId="{1D9EB17F-1580-4765-AAB2-05D0E470E83F}" type="pres">
      <dgm:prSet presAssocID="{921314DA-0BA3-4033-AF16-14F519B400B5}" presName="circle" presStyleCnt="0"/>
      <dgm:spPr/>
    </dgm:pt>
    <dgm:pt modelId="{550D2573-E97B-49B1-B9A2-20A5FD2F76F7}" type="pres">
      <dgm:prSet presAssocID="{921314DA-0BA3-4033-AF16-14F519B400B5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0C6216B3-6ADB-4790-9736-A55BA02965F4}" type="pres">
      <dgm:prSet presAssocID="{921314DA-0BA3-4033-AF16-14F519B400B5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39C83036-7339-4858-90F9-4C1B22CE7918}" type="pres">
      <dgm:prSet presAssocID="{921314DA-0BA3-4033-AF16-14F519B400B5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AE3661CA-5208-47AD-BF87-B1DB8FA60CD7}" type="pres">
      <dgm:prSet presAssocID="{921314DA-0BA3-4033-AF16-14F519B400B5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5F84DB1B-E7FB-4FA7-8652-68A21FB85C07}" type="pres">
      <dgm:prSet presAssocID="{921314DA-0BA3-4033-AF16-14F519B400B5}" presName="quadrantPlaceholder" presStyleCnt="0"/>
      <dgm:spPr/>
    </dgm:pt>
    <dgm:pt modelId="{58A06A82-41A4-4E74-BCB9-DDB9E7B413D8}" type="pres">
      <dgm:prSet presAssocID="{921314DA-0BA3-4033-AF16-14F519B400B5}" presName="center1" presStyleLbl="fgShp" presStyleIdx="0" presStyleCnt="2"/>
      <dgm:spPr/>
    </dgm:pt>
    <dgm:pt modelId="{DEF29A4B-F29A-49F5-BCA6-F1A88FA88933}" type="pres">
      <dgm:prSet presAssocID="{921314DA-0BA3-4033-AF16-14F519B400B5}" presName="center2" presStyleLbl="fgShp" presStyleIdx="1" presStyleCnt="2"/>
      <dgm:spPr/>
    </dgm:pt>
  </dgm:ptLst>
  <dgm:cxnLst>
    <dgm:cxn modelId="{0FA06E1C-F26C-492F-B1B3-2E11B9D39171}" type="presOf" srcId="{93CB6DF3-7983-4DDD-ADDA-6B8DFBA79CE1}" destId="{AE3661CA-5208-47AD-BF87-B1DB8FA60CD7}" srcOrd="0" destOrd="0" presId="urn:microsoft.com/office/officeart/2005/8/layout/cycle4"/>
    <dgm:cxn modelId="{925A0832-F954-42D6-BB7D-021F4CFC378F}" type="presOf" srcId="{921314DA-0BA3-4033-AF16-14F519B400B5}" destId="{2911534F-ACB4-4809-9AA4-66C9F1A1EC5F}" srcOrd="0" destOrd="0" presId="urn:microsoft.com/office/officeart/2005/8/layout/cycle4"/>
    <dgm:cxn modelId="{0F12D389-1F16-4AC7-AB01-0A2375FB779C}" srcId="{921314DA-0BA3-4033-AF16-14F519B400B5}" destId="{5BC8980E-36FB-4C18-B759-64805BC06D05}" srcOrd="1" destOrd="0" parTransId="{D8A17780-E2C6-4873-8D9A-7A3A913362E5}" sibTransId="{918143DD-2A45-4E3E-B4EB-C6A165D24493}"/>
    <dgm:cxn modelId="{0FD5CE94-1818-4E7C-B1EC-6BE76CA65CF1}" srcId="{921314DA-0BA3-4033-AF16-14F519B400B5}" destId="{903FEDE4-72E5-417D-896E-F96278F6C2D4}" srcOrd="0" destOrd="0" parTransId="{015FAA93-3E49-45B8-AAB1-A60E73D0BE57}" sibTransId="{47C0DA8E-26E2-4B64-92A7-AA46D06FA0AC}"/>
    <dgm:cxn modelId="{A9F530A4-038E-4359-97C8-109BD30241F1}" srcId="{921314DA-0BA3-4033-AF16-14F519B400B5}" destId="{93CB6DF3-7983-4DDD-ADDA-6B8DFBA79CE1}" srcOrd="3" destOrd="0" parTransId="{BA76D408-5ABC-4FC2-A7C9-C20708553BE3}" sibTransId="{2D7707CF-04AD-4786-B50F-2463B5A59E7E}"/>
    <dgm:cxn modelId="{A2A889A9-F2A6-4FB2-A3D0-1360E42B4831}" srcId="{921314DA-0BA3-4033-AF16-14F519B400B5}" destId="{26722D1B-CAE5-4700-80CB-6D7372A31DD3}" srcOrd="2" destOrd="0" parTransId="{B4768429-9771-4678-ACD3-35217DDA0D17}" sibTransId="{C0534D82-E436-45E2-A0D6-12CFA303A8C0}"/>
    <dgm:cxn modelId="{581452CB-62AB-46CB-A67A-6D8E37069F60}" type="presOf" srcId="{903FEDE4-72E5-417D-896E-F96278F6C2D4}" destId="{550D2573-E97B-49B1-B9A2-20A5FD2F76F7}" srcOrd="0" destOrd="0" presId="urn:microsoft.com/office/officeart/2005/8/layout/cycle4"/>
    <dgm:cxn modelId="{F5A29ECD-53E5-4BE0-AB8B-9E3D993F39D0}" type="presOf" srcId="{26722D1B-CAE5-4700-80CB-6D7372A31DD3}" destId="{39C83036-7339-4858-90F9-4C1B22CE7918}" srcOrd="0" destOrd="0" presId="urn:microsoft.com/office/officeart/2005/8/layout/cycle4"/>
    <dgm:cxn modelId="{1FE900E4-8884-468B-A0A3-9BB976B60B04}" type="presOf" srcId="{5BC8980E-36FB-4C18-B759-64805BC06D05}" destId="{0C6216B3-6ADB-4790-9736-A55BA02965F4}" srcOrd="0" destOrd="0" presId="urn:microsoft.com/office/officeart/2005/8/layout/cycle4"/>
    <dgm:cxn modelId="{8A02138F-9236-4774-937B-B790F865AD21}" type="presParOf" srcId="{2911534F-ACB4-4809-9AA4-66C9F1A1EC5F}" destId="{2538D6D5-370A-4F9A-AF9E-0FFADBEA2DD3}" srcOrd="0" destOrd="0" presId="urn:microsoft.com/office/officeart/2005/8/layout/cycle4"/>
    <dgm:cxn modelId="{AB8BD515-C29B-4BF0-BF80-1BD06236296A}" type="presParOf" srcId="{2538D6D5-370A-4F9A-AF9E-0FFADBEA2DD3}" destId="{628EC76F-5B67-4CB1-B67C-CCF22C332E8B}" srcOrd="0" destOrd="0" presId="urn:microsoft.com/office/officeart/2005/8/layout/cycle4"/>
    <dgm:cxn modelId="{721EC945-41B3-48EB-BC34-CCEF3D834271}" type="presParOf" srcId="{2911534F-ACB4-4809-9AA4-66C9F1A1EC5F}" destId="{1D9EB17F-1580-4765-AAB2-05D0E470E83F}" srcOrd="1" destOrd="0" presId="urn:microsoft.com/office/officeart/2005/8/layout/cycle4"/>
    <dgm:cxn modelId="{B6785E33-F8A0-48CA-8701-4A1C0BBC8051}" type="presParOf" srcId="{1D9EB17F-1580-4765-AAB2-05D0E470E83F}" destId="{550D2573-E97B-49B1-B9A2-20A5FD2F76F7}" srcOrd="0" destOrd="0" presId="urn:microsoft.com/office/officeart/2005/8/layout/cycle4"/>
    <dgm:cxn modelId="{61A654E2-9266-4875-BE9B-0EF8C6AB4D14}" type="presParOf" srcId="{1D9EB17F-1580-4765-AAB2-05D0E470E83F}" destId="{0C6216B3-6ADB-4790-9736-A55BA02965F4}" srcOrd="1" destOrd="0" presId="urn:microsoft.com/office/officeart/2005/8/layout/cycle4"/>
    <dgm:cxn modelId="{2DB486A9-0A6D-4C62-9B52-BE9A948BE839}" type="presParOf" srcId="{1D9EB17F-1580-4765-AAB2-05D0E470E83F}" destId="{39C83036-7339-4858-90F9-4C1B22CE7918}" srcOrd="2" destOrd="0" presId="urn:microsoft.com/office/officeart/2005/8/layout/cycle4"/>
    <dgm:cxn modelId="{CC9115D4-5491-4995-BFAA-BEB1352C73F8}" type="presParOf" srcId="{1D9EB17F-1580-4765-AAB2-05D0E470E83F}" destId="{AE3661CA-5208-47AD-BF87-B1DB8FA60CD7}" srcOrd="3" destOrd="0" presId="urn:microsoft.com/office/officeart/2005/8/layout/cycle4"/>
    <dgm:cxn modelId="{83144F41-1109-4B34-B51B-E50067D50BE3}" type="presParOf" srcId="{1D9EB17F-1580-4765-AAB2-05D0E470E83F}" destId="{5F84DB1B-E7FB-4FA7-8652-68A21FB85C07}" srcOrd="4" destOrd="0" presId="urn:microsoft.com/office/officeart/2005/8/layout/cycle4"/>
    <dgm:cxn modelId="{73C514BE-8150-48CA-B77F-326CDF7FA623}" type="presParOf" srcId="{2911534F-ACB4-4809-9AA4-66C9F1A1EC5F}" destId="{58A06A82-41A4-4E74-BCB9-DDB9E7B413D8}" srcOrd="2" destOrd="0" presId="urn:microsoft.com/office/officeart/2005/8/layout/cycle4"/>
    <dgm:cxn modelId="{CEDC506E-F5BC-4F44-A4B2-28A668E32AC8}" type="presParOf" srcId="{2911534F-ACB4-4809-9AA4-66C9F1A1EC5F}" destId="{DEF29A4B-F29A-49F5-BCA6-F1A88FA88933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B0F939-F95E-45DA-8B8F-6CE1BD8EDD3F}">
      <dsp:nvSpPr>
        <dsp:cNvPr id="0" name=""/>
        <dsp:cNvSpPr/>
      </dsp:nvSpPr>
      <dsp:spPr>
        <a:xfrm>
          <a:off x="489545" y="0"/>
          <a:ext cx="1157754" cy="1157754"/>
        </a:xfrm>
        <a:prstGeom prst="ellipse">
          <a:avLst/>
        </a:prstGeom>
        <a:solidFill>
          <a:srgbClr val="FFC000">
            <a:alpha val="50000"/>
          </a:srgbClr>
        </a:solidFill>
        <a:ln w="26425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000" kern="1200" dirty="0"/>
            <a:t>Unterstützung von Fachdidaktik</a:t>
          </a:r>
        </a:p>
      </dsp:txBody>
      <dsp:txXfrm>
        <a:off x="659094" y="169549"/>
        <a:ext cx="818656" cy="8186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0D2573-E97B-49B1-B9A2-20A5FD2F76F7}">
      <dsp:nvSpPr>
        <dsp:cNvPr id="0" name=""/>
        <dsp:cNvSpPr/>
      </dsp:nvSpPr>
      <dsp:spPr>
        <a:xfrm>
          <a:off x="767114" y="176946"/>
          <a:ext cx="1344173" cy="1344173"/>
        </a:xfrm>
        <a:prstGeom prst="pieWedge">
          <a:avLst/>
        </a:prstGeom>
        <a:solidFill>
          <a:srgbClr val="1E4E5E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b="1" kern="1200" dirty="0"/>
            <a:t>Digitale Kompetenz</a:t>
          </a:r>
        </a:p>
      </dsp:txBody>
      <dsp:txXfrm>
        <a:off x="1160813" y="570645"/>
        <a:ext cx="950474" cy="950474"/>
      </dsp:txXfrm>
    </dsp:sp>
    <dsp:sp modelId="{0C6216B3-6ADB-4790-9736-A55BA02965F4}">
      <dsp:nvSpPr>
        <dsp:cNvPr id="0" name=""/>
        <dsp:cNvSpPr/>
      </dsp:nvSpPr>
      <dsp:spPr>
        <a:xfrm rot="5400000">
          <a:off x="2173374" y="176946"/>
          <a:ext cx="1344173" cy="1344173"/>
        </a:xfrm>
        <a:prstGeom prst="pieWedge">
          <a:avLst/>
        </a:prstGeom>
        <a:solidFill>
          <a:srgbClr val="C0000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b="1" kern="1200" dirty="0"/>
            <a:t>Informatische Kompetenz</a:t>
          </a:r>
        </a:p>
      </dsp:txBody>
      <dsp:txXfrm rot="-5400000">
        <a:off x="2173374" y="570645"/>
        <a:ext cx="950474" cy="950474"/>
      </dsp:txXfrm>
    </dsp:sp>
    <dsp:sp modelId="{39C83036-7339-4858-90F9-4C1B22CE7918}">
      <dsp:nvSpPr>
        <dsp:cNvPr id="0" name=""/>
        <dsp:cNvSpPr/>
      </dsp:nvSpPr>
      <dsp:spPr>
        <a:xfrm rot="10800000">
          <a:off x="2173374" y="1583206"/>
          <a:ext cx="1344173" cy="1344173"/>
        </a:xfrm>
        <a:prstGeom prst="pieWedge">
          <a:avLst/>
        </a:prstGeom>
        <a:solidFill>
          <a:schemeClr val="accent2">
            <a:lumMod val="75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b="1" kern="1200" dirty="0">
              <a:solidFill>
                <a:schemeClr val="bg1"/>
              </a:solidFill>
            </a:rPr>
            <a:t>Medien-kompetenz</a:t>
          </a:r>
        </a:p>
      </dsp:txBody>
      <dsp:txXfrm rot="10800000">
        <a:off x="2173374" y="1583206"/>
        <a:ext cx="950474" cy="950474"/>
      </dsp:txXfrm>
    </dsp:sp>
    <dsp:sp modelId="{AE3661CA-5208-47AD-BF87-B1DB8FA60CD7}">
      <dsp:nvSpPr>
        <dsp:cNvPr id="0" name=""/>
        <dsp:cNvSpPr/>
      </dsp:nvSpPr>
      <dsp:spPr>
        <a:xfrm rot="16200000">
          <a:off x="767114" y="1583206"/>
          <a:ext cx="1344173" cy="1344173"/>
        </a:xfrm>
        <a:prstGeom prst="pieWedge">
          <a:avLst/>
        </a:prstGeom>
        <a:solidFill>
          <a:schemeClr val="bg1">
            <a:lumMod val="75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b="1" kern="1200" dirty="0">
              <a:solidFill>
                <a:schemeClr val="tx1"/>
              </a:solidFill>
            </a:rPr>
            <a:t>Politische Kompetenz</a:t>
          </a:r>
        </a:p>
      </dsp:txBody>
      <dsp:txXfrm rot="5400000">
        <a:off x="1160813" y="1583206"/>
        <a:ext cx="950474" cy="950474"/>
      </dsp:txXfrm>
    </dsp:sp>
    <dsp:sp modelId="{58A06A82-41A4-4E74-BCB9-DDB9E7B413D8}">
      <dsp:nvSpPr>
        <dsp:cNvPr id="0" name=""/>
        <dsp:cNvSpPr/>
      </dsp:nvSpPr>
      <dsp:spPr>
        <a:xfrm>
          <a:off x="1910282" y="1272774"/>
          <a:ext cx="464096" cy="403562"/>
        </a:xfrm>
        <a:prstGeom prst="circular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F29A4B-F29A-49F5-BCA6-F1A88FA88933}">
      <dsp:nvSpPr>
        <dsp:cNvPr id="0" name=""/>
        <dsp:cNvSpPr/>
      </dsp:nvSpPr>
      <dsp:spPr>
        <a:xfrm rot="10800000">
          <a:off x="1910282" y="1427990"/>
          <a:ext cx="464096" cy="403562"/>
        </a:xfrm>
        <a:prstGeom prst="circular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2016" y="9430306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200"/>
            </a:lvl1pPr>
          </a:lstStyle>
          <a:p>
            <a:fld id="{A4F87B00-D7D7-4E73-88E5-5DF5797B2681}" type="datetimeFigureOut">
              <a:rPr lang="de-AT" smtClean="0"/>
              <a:t>04.04.2019</a:t>
            </a:fld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3"/>
          </p:nvPr>
        </p:nvSpPr>
        <p:spPr>
          <a:xfrm>
            <a:off x="2945659" y="9428583"/>
            <a:ext cx="904784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ctr"/>
            <a:fld id="{1BCACBB0-6C6B-4B3E-B6E6-54B62284C21B}" type="slidenum">
              <a:rPr lang="de-AT" smtClean="0"/>
              <a:pPr algn="ctr"/>
              <a:t>‹Nr.›</a:t>
            </a:fld>
            <a:endParaRPr lang="de-AT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70277" y="378143"/>
            <a:ext cx="1371666" cy="332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3347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2016" y="9428582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200"/>
            </a:lvl1pPr>
          </a:lstStyle>
          <a:p>
            <a:fld id="{64F923B6-97FF-4AF0-A17D-1758840DBBE2}" type="datetimeFigureOut">
              <a:rPr lang="de-AT" smtClean="0"/>
              <a:t>04.04.2019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-317500" y="674688"/>
            <a:ext cx="7432675" cy="4181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854894" y="4963319"/>
            <a:ext cx="5090351" cy="421882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2945659" y="9428582"/>
            <a:ext cx="904784" cy="4980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/>
            </a:lvl1pPr>
          </a:lstStyle>
          <a:p>
            <a:fld id="{F0A5DA3B-92D6-4D4B-9895-D15CB563B5E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36113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Bef>
        <a:spcPts val="2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96000" indent="-171450" algn="l" defTabSz="914400" rtl="0" eaLnBrk="1" latinLnBrk="0" hangingPunct="1">
      <a:spcBef>
        <a:spcPts val="200"/>
      </a:spcBef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792000" indent="-171450" algn="l" defTabSz="914400" rtl="0" eaLnBrk="1" latinLnBrk="0" hangingPunct="1">
      <a:spcBef>
        <a:spcPts val="200"/>
      </a:spcBef>
      <a:buFont typeface="Courier New" pitchFamily="49" charset="0"/>
      <a:buChar char="o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188000" indent="-171450" algn="l" defTabSz="914400" rtl="0" eaLnBrk="1" latinLnBrk="0" hangingPunct="1">
      <a:spcBef>
        <a:spcPts val="200"/>
      </a:spcBef>
      <a:buFont typeface="Wingdings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584000" indent="-171450" algn="l" defTabSz="914400" rtl="0" eaLnBrk="1" latinLnBrk="0" hangingPunct="1">
      <a:spcBef>
        <a:spcPts val="200"/>
      </a:spcBef>
      <a:buFont typeface="Symbol" pitchFamily="18" charset="2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BKA-2018\BKA2018-Brief\REPUBLIK-AT-DOKUMENTVORLAGEN\POTX\HG_Powerpoint_4zu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39999" y="1060450"/>
            <a:ext cx="7978526" cy="996791"/>
          </a:xfrm>
        </p:spPr>
        <p:txBody>
          <a:bodyPr anchor="b" anchorCtr="0"/>
          <a:lstStyle>
            <a:lvl1pPr>
              <a:lnSpc>
                <a:spcPts val="4000"/>
              </a:lnSpc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Titelmasterformat </a:t>
            </a:r>
            <a:br>
              <a:rPr lang="de-DE" dirty="0"/>
            </a:br>
            <a:r>
              <a:rPr lang="de-DE" dirty="0"/>
              <a:t>durch Klicken bearbeiten</a:t>
            </a:r>
            <a:endParaRPr lang="de-AT" dirty="0"/>
          </a:p>
        </p:txBody>
      </p:sp>
      <p:sp>
        <p:nvSpPr>
          <p:cNvPr id="3" name="Untertitel 1"/>
          <p:cNvSpPr>
            <a:spLocks noGrp="1"/>
          </p:cNvSpPr>
          <p:nvPr>
            <p:ph type="subTitle" idx="1"/>
          </p:nvPr>
        </p:nvSpPr>
        <p:spPr>
          <a:xfrm>
            <a:off x="539999" y="2125004"/>
            <a:ext cx="7978526" cy="1390388"/>
          </a:xfrm>
        </p:spPr>
        <p:txBody>
          <a:bodyPr/>
          <a:lstStyle>
            <a:lvl1pPr marL="0" indent="0" algn="l">
              <a:lnSpc>
                <a:spcPts val="4000"/>
              </a:lnSpc>
              <a:spcBef>
                <a:spcPts val="0"/>
              </a:spcBef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539750" y="4191000"/>
            <a:ext cx="3422650" cy="415529"/>
          </a:xfrm>
        </p:spPr>
        <p:txBody>
          <a:bodyPr anchor="b" anchorCtr="0"/>
          <a:lstStyle>
            <a:lvl1pPr marL="0" indent="0">
              <a:lnSpc>
                <a:spcPts val="1800"/>
              </a:lnSpc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Textfeld 7"/>
          <p:cNvSpPr txBox="1"/>
          <p:nvPr userDrawn="1"/>
        </p:nvSpPr>
        <p:spPr>
          <a:xfrm>
            <a:off x="6651752" y="230400"/>
            <a:ext cx="220027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AT" sz="1200" dirty="0">
                <a:solidFill>
                  <a:schemeClr val="tx2"/>
                </a:solidFill>
              </a:rPr>
              <a:t>bmbwf.gv.at</a:t>
            </a:r>
          </a:p>
        </p:txBody>
      </p:sp>
      <p:pic>
        <p:nvPicPr>
          <p:cNvPr id="9" name="Grafik 8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802" y="208971"/>
            <a:ext cx="2746416" cy="6654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7482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mit 1-zeiligem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539751" y="1623600"/>
            <a:ext cx="7978775" cy="298332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Präsentationstitel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704003" y="4790252"/>
            <a:ext cx="814522" cy="200025"/>
          </a:xfrm>
        </p:spPr>
        <p:txBody>
          <a:bodyPr/>
          <a:lstStyle/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5316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1" y="1054800"/>
            <a:ext cx="7978525" cy="622091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539751" y="1630800"/>
            <a:ext cx="7978775" cy="2976125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Präsentationstitel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60732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nebeneina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/>
              <a:t>Präsentationstitel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5" name="Bildplatzhalter 6"/>
          <p:cNvSpPr>
            <a:spLocks noGrp="1"/>
          </p:cNvSpPr>
          <p:nvPr>
            <p:ph type="pic" sz="quarter" idx="13"/>
          </p:nvPr>
        </p:nvSpPr>
        <p:spPr>
          <a:xfrm>
            <a:off x="539750" y="1630800"/>
            <a:ext cx="3813175" cy="2976125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4706125" y="1630800"/>
            <a:ext cx="3812400" cy="297612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94268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halte beliebig - nebeneina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/>
              <a:t>Präsentationstitel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5"/>
          </p:nvPr>
        </p:nvSpPr>
        <p:spPr>
          <a:xfrm>
            <a:off x="540000" y="1630800"/>
            <a:ext cx="3838575" cy="297612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6"/>
          </p:nvPr>
        </p:nvSpPr>
        <p:spPr>
          <a:xfrm>
            <a:off x="4679951" y="1630800"/>
            <a:ext cx="3838575" cy="297612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666192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-beliebig mit 1-zeiligem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539751" y="1630800"/>
            <a:ext cx="7978775" cy="297612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Präsentationstitel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50449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9999" y="1004430"/>
            <a:ext cx="5389200" cy="1063206"/>
          </a:xfrm>
        </p:spPr>
        <p:txBody>
          <a:bodyPr/>
          <a:lstStyle>
            <a:lvl1pPr>
              <a:lnSpc>
                <a:spcPts val="4000"/>
              </a:lnSpc>
              <a:defRPr sz="3000" b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/>
          </p:nvPr>
        </p:nvSpPr>
        <p:spPr>
          <a:xfrm>
            <a:off x="539750" y="3643313"/>
            <a:ext cx="3423600" cy="963216"/>
          </a:xfrm>
        </p:spPr>
        <p:txBody>
          <a:bodyPr anchor="b" anchorCtr="0"/>
          <a:lstStyle>
            <a:lvl1pPr marL="0" indent="0">
              <a:lnSpc>
                <a:spcPts val="1800"/>
              </a:lnSpc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74369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BKA-2018\BKA2018-Brief\REPUBLIK-AT-DOKUMENTVORLAGEN\POTX\HG_Powerpoint_4zu3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40001" y="1054894"/>
            <a:ext cx="7978525" cy="622091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0001" y="1623576"/>
            <a:ext cx="7978525" cy="29833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 </a:t>
            </a:r>
            <a:br>
              <a:rPr lang="de-DE" dirty="0"/>
            </a:br>
            <a:r>
              <a:rPr lang="de-DE" dirty="0"/>
              <a:t>Erste Ebene </a:t>
            </a:r>
          </a:p>
          <a:p>
            <a:pPr lvl="1"/>
            <a:r>
              <a:rPr lang="de-DE" dirty="0"/>
              <a:t>Zweite Ebene – wie Ebene zuvor</a:t>
            </a:r>
          </a:p>
          <a:p>
            <a:pPr lvl="2"/>
            <a:r>
              <a:rPr lang="de-DE" dirty="0"/>
              <a:t>Dritte Ebene – wie Ebene zuvor</a:t>
            </a:r>
          </a:p>
        </p:txBody>
      </p:sp>
      <p:sp>
        <p:nvSpPr>
          <p:cNvPr id="9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540000" y="4790252"/>
            <a:ext cx="6875916" cy="2000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de-AT"/>
              <a:t>Präsentationstitel</a:t>
            </a:r>
            <a:endParaRPr lang="de-AT" dirty="0"/>
          </a:p>
        </p:txBody>
      </p:sp>
      <p:sp>
        <p:nvSpPr>
          <p:cNvPr id="20" name="Foliennummernplatzhalter 13"/>
          <p:cNvSpPr>
            <a:spLocks noGrp="1"/>
          </p:cNvSpPr>
          <p:nvPr>
            <p:ph type="sldNum" sz="quarter" idx="4"/>
          </p:nvPr>
        </p:nvSpPr>
        <p:spPr>
          <a:xfrm>
            <a:off x="7558201" y="4790252"/>
            <a:ext cx="960324" cy="2000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10" name="Textfeld 9"/>
          <p:cNvSpPr txBox="1"/>
          <p:nvPr/>
        </p:nvSpPr>
        <p:spPr>
          <a:xfrm>
            <a:off x="6651752" y="230400"/>
            <a:ext cx="220027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AT" sz="1200" dirty="0">
                <a:solidFill>
                  <a:schemeClr val="tx2"/>
                </a:solidFill>
              </a:rPr>
              <a:t>bmbwf.gv.at</a:t>
            </a:r>
          </a:p>
        </p:txBody>
      </p:sp>
      <p:pic>
        <p:nvPicPr>
          <p:cNvPr id="12" name="Grafik 11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802" y="208971"/>
            <a:ext cx="2746416" cy="6654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3382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7" r:id="rId3"/>
    <p:sldLayoutId id="2147483721" r:id="rId4"/>
    <p:sldLayoutId id="2147483722" r:id="rId5"/>
    <p:sldLayoutId id="2147483718" r:id="rId6"/>
    <p:sldLayoutId id="2147483720" r:id="rId7"/>
  </p:sldLayoutIdLst>
  <p:hf hdr="0" dt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2000" marR="0" indent="-252000" algn="l" defTabSz="914400" rtl="0" eaLnBrk="1" fontAlgn="auto" latinLnBrk="0" hangingPunct="1">
        <a:lnSpc>
          <a:spcPts val="2400"/>
        </a:lnSpc>
        <a:spcBef>
          <a:spcPts val="0"/>
        </a:spcBef>
        <a:spcAft>
          <a:spcPts val="1425"/>
        </a:spcAft>
        <a:buClr>
          <a:schemeClr val="tx2"/>
        </a:buClr>
        <a:buSzTx/>
        <a:buFont typeface="Arial" panose="020B0604020202020204" pitchFamily="34" charset="0"/>
        <a:buChar char="•"/>
        <a:tabLst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1pPr>
      <a:lvl2pPr marL="504000" marR="0" indent="-252000" algn="l" defTabSz="914400" rtl="0" eaLnBrk="1" fontAlgn="auto" latinLnBrk="0" hangingPunct="1">
        <a:lnSpc>
          <a:spcPts val="2400"/>
        </a:lnSpc>
        <a:spcBef>
          <a:spcPts val="0"/>
        </a:spcBef>
        <a:spcAft>
          <a:spcPts val="1425"/>
        </a:spcAft>
        <a:buClrTx/>
        <a:buSzTx/>
        <a:buFont typeface="Corbel" panose="020B0503020204020204" pitchFamily="34" charset="0"/>
        <a:buChar char="−"/>
        <a:tabLst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ts val="2400"/>
        </a:lnSpc>
        <a:spcBef>
          <a:spcPts val="0"/>
        </a:spcBef>
        <a:spcAft>
          <a:spcPts val="1425"/>
        </a:spcAft>
        <a:buClr>
          <a:schemeClr val="tx2"/>
        </a:buClr>
        <a:buFont typeface="Arial" pitchFamily="34" charset="0"/>
        <a:buChar char="•"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itchFamily="34" charset="0"/>
        <a:buChar char="–"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400"/>
        </a:spcBef>
        <a:buClr>
          <a:schemeClr val="tx2"/>
        </a:buClr>
        <a:buFont typeface="Arial" pitchFamily="34" charset="0"/>
        <a:buChar char="»"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s://educationrickshaw.files.wordpress.com/2017/08/21st-century-skills_horizontal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is.eeducation.at/" TargetMode="External"/><Relationship Id="rId4" Type="http://schemas.openxmlformats.org/officeDocument/2006/relationships/hyperlink" Target="https://microbit.eeducation.at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244868723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bildung.bmbwf.gv.at/schulen/schule40/dgb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17.jpg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hyperlink" Target="http://www.virtuelle-ph.at/digigrubi/contentpool/" TargetMode="External"/><Relationship Id="rId7" Type="http://schemas.openxmlformats.org/officeDocument/2006/relationships/image" Target="../media/image23.jpg"/><Relationship Id="rId2" Type="http://schemas.openxmlformats.org/officeDocument/2006/relationships/hyperlink" Target="http://www.digikomp.a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ediamanual.at/materialien/" TargetMode="External"/><Relationship Id="rId5" Type="http://schemas.openxmlformats.org/officeDocument/2006/relationships/hyperlink" Target="https://imoox.at/mooc/local/courseintro/views/startpage.php?id=54" TargetMode="External"/><Relationship Id="rId4" Type="http://schemas.openxmlformats.org/officeDocument/2006/relationships/hyperlink" Target="https://microbit.eeducation.at/" TargetMode="External"/><Relationship Id="rId9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hyperlink" Target="http://www.digicheck.at/" TargetMode="External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jpg"/><Relationship Id="rId7" Type="http://schemas.openxmlformats.org/officeDocument/2006/relationships/image" Target="../media/image40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hyperlink" Target="http://www.playmit.com/" TargetMode="Externa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ildung.bmbwf.gv.at/schulen/it/it_angebote/it_infrastruktur_empfehlung.pdf" TargetMode="External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s://eeducation.a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hyperlink" Target="http://www.google.at/url?sa=i&amp;rct=j&amp;q=&amp;esrc=s&amp;source=images&amp;cd=&amp;cad=rja&amp;uact=8&amp;ved=2ahUKEwiX2r-v8JTfAhWB-aQKHTH0BBsQjRx6BAgBEAU&amp;url=http://www.dnn.de/Dresden/Lokales/Die-SLUB-baut-um-Bibliothek-reagiert-auf-neue-Anforderungen-durch-Digitalisierung&amp;psig=AOvVaw1QGTFOsQXCC3tQB-y3WAOr&amp;ust=154451792396876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hyperlink" Target="https://www.google.at/url?sa=i&amp;rct=j&amp;q=&amp;esrc=s&amp;source=images&amp;cd=&amp;cad=rja&amp;uact=8&amp;ved=2ahUKEwj0zIqW8JTfAhWH6qQKHVdgC7oQjRx6BAgBEAU&amp;url=https://www.pinterest.com/pin/362187995007281449/&amp;psig=AOvVaw1QGTFOsQXCC3tQB-y3WAOr&amp;ust=1544517923968769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martin.bauer@bmbwf.gv.at" TargetMode="External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hyperlink" Target="https://derletztefuehrerscheinneuling.com/2016/10/09/wie-realistisch-ist-das-verbot-von-verbrennern-bis-203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://www.spiegel.de/panorama/papst-momente-bilder-zeigen-vergleich-zwischen-2005-und-2013-a-889031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e24.at/oesterreich/politik/Gratis-Tablets-So-wird-die-Schule-der-Zukunft/347023999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Digitale Bildung in Österreich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dirty="0"/>
              <a:t>Strategien und Konzepte zur</a:t>
            </a:r>
            <a:br>
              <a:rPr lang="de-AT" dirty="0"/>
            </a:br>
            <a:r>
              <a:rPr lang="de-AT" dirty="0"/>
              <a:t>Vermittlung digitaler Kompetenzen in der Schule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539750" y="4210050"/>
            <a:ext cx="4254500" cy="733029"/>
          </a:xfrm>
        </p:spPr>
        <p:txBody>
          <a:bodyPr/>
          <a:lstStyle/>
          <a:p>
            <a:r>
              <a:rPr lang="de-DE" dirty="0"/>
              <a:t>Martin Bauer</a:t>
            </a:r>
          </a:p>
          <a:p>
            <a:r>
              <a:rPr lang="de-DE" dirty="0"/>
              <a:t>Abteilung </a:t>
            </a:r>
            <a:r>
              <a:rPr lang="de-DE" dirty="0" err="1"/>
              <a:t>Präs</a:t>
            </a:r>
            <a:r>
              <a:rPr lang="de-DE" dirty="0"/>
              <a:t>/15 IT-Didaktik</a:t>
            </a:r>
          </a:p>
          <a:p>
            <a:r>
              <a:rPr lang="de-DE" dirty="0"/>
              <a:t>Innsbruck, 28.03.2019</a:t>
            </a:r>
          </a:p>
        </p:txBody>
      </p:sp>
    </p:spTree>
    <p:extLst>
      <p:ext uri="{BB962C8B-B14F-4D97-AF65-F5344CB8AC3E}">
        <p14:creationId xmlns:p14="http://schemas.microsoft.com/office/powerpoint/2010/main" val="2742458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Masterplan „Digitalisierung in der Bildung“</a:t>
            </a:r>
            <a:endParaRPr lang="de-DE" dirty="0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51964874"/>
              </p:ext>
            </p:extLst>
          </p:nvPr>
        </p:nvGraphicFramePr>
        <p:xfrm>
          <a:off x="539750" y="1630363"/>
          <a:ext cx="7978776" cy="26974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659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9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95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de-AT" sz="1400" dirty="0"/>
                        <a:t>Aktionsfeld 1 </a:t>
                      </a:r>
                      <a:r>
                        <a:rPr lang="de-AT" sz="1400" dirty="0">
                          <a:solidFill>
                            <a:srgbClr val="FF0000"/>
                          </a:solidFill>
                        </a:rPr>
                        <a:t>„Pädagogik“</a:t>
                      </a:r>
                    </a:p>
                    <a:p>
                      <a:r>
                        <a:rPr lang="de-AT" sz="1400" b="0" dirty="0"/>
                        <a:t>Pädagogik, Lehr- und Lerninhalte</a:t>
                      </a:r>
                      <a:endParaRPr lang="de-DE" sz="1400" b="0" dirty="0"/>
                    </a:p>
                  </a:txBody>
                  <a:tcPr marL="93539" marR="93539" marT="34290" marB="34290"/>
                </a:tc>
                <a:tc>
                  <a:txBody>
                    <a:bodyPr/>
                    <a:lstStyle/>
                    <a:p>
                      <a:r>
                        <a:rPr lang="de-AT" sz="1400" dirty="0"/>
                        <a:t>Aktionsfeld 2 </a:t>
                      </a:r>
                      <a:r>
                        <a:rPr lang="de-AT" sz="1400" dirty="0">
                          <a:solidFill>
                            <a:srgbClr val="FF0000"/>
                          </a:solidFill>
                        </a:rPr>
                        <a:t>„Technologie“</a:t>
                      </a:r>
                    </a:p>
                    <a:p>
                      <a:r>
                        <a:rPr lang="de-AT" sz="1400" b="0" dirty="0"/>
                        <a:t>Infrastruktur, IT- Management,</a:t>
                      </a:r>
                      <a:br>
                        <a:rPr lang="de-AT" sz="1400" b="0" dirty="0"/>
                      </a:br>
                      <a:r>
                        <a:rPr lang="de-AT" sz="1400" b="0" dirty="0"/>
                        <a:t>Schulverwaltung</a:t>
                      </a:r>
                      <a:endParaRPr lang="de-DE" sz="1400" b="0" dirty="0"/>
                    </a:p>
                  </a:txBody>
                  <a:tcPr marL="93539" marR="93539" marT="34290" marB="34290"/>
                </a:tc>
                <a:tc>
                  <a:txBody>
                    <a:bodyPr/>
                    <a:lstStyle/>
                    <a:p>
                      <a:r>
                        <a:rPr lang="de-AT" sz="1400" dirty="0"/>
                        <a:t>Aktionsfeld 3 </a:t>
                      </a:r>
                      <a:r>
                        <a:rPr lang="de-AT" sz="1400" dirty="0">
                          <a:solidFill>
                            <a:srgbClr val="FF0000"/>
                          </a:solidFill>
                        </a:rPr>
                        <a:t>„Lehrende“</a:t>
                      </a:r>
                    </a:p>
                    <a:p>
                      <a:r>
                        <a:rPr lang="de-AT" sz="1400" b="0" dirty="0"/>
                        <a:t>Aus-, Fort- und Weiterbildung</a:t>
                      </a:r>
                      <a:endParaRPr lang="de-DE" sz="1400" b="0" dirty="0"/>
                    </a:p>
                  </a:txBody>
                  <a:tcPr marL="93539" marR="93539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AT" sz="1400" dirty="0"/>
                        <a:t>Überarbeitung der</a:t>
                      </a:r>
                      <a:r>
                        <a:rPr lang="de-AT" sz="1400" baseline="0" dirty="0"/>
                        <a:t> </a:t>
                      </a:r>
                      <a:r>
                        <a:rPr lang="de-AT" sz="1400" dirty="0"/>
                        <a:t>Lehrpläne</a:t>
                      </a:r>
                      <a:r>
                        <a:rPr lang="de-AT" sz="1400" baseline="0" dirty="0"/>
                        <a:t> </a:t>
                      </a:r>
                      <a:r>
                        <a:rPr lang="de-AT" sz="1400" dirty="0"/>
                        <a:t>aller</a:t>
                      </a:r>
                      <a:r>
                        <a:rPr lang="de-AT" sz="1400" baseline="0" dirty="0"/>
                        <a:t> </a:t>
                      </a:r>
                      <a:r>
                        <a:rPr lang="de-AT" sz="1400" dirty="0"/>
                        <a:t>Schulstufen und</a:t>
                      </a:r>
                      <a:r>
                        <a:rPr lang="de-AT" sz="1400" baseline="0" dirty="0"/>
                        <a:t> </a:t>
                      </a:r>
                      <a:r>
                        <a:rPr lang="de-AT" sz="1400" dirty="0"/>
                        <a:t>Schultypen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AT" sz="1400" dirty="0"/>
                        <a:t>Digitale Grundbildung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AT" sz="1400" dirty="0"/>
                        <a:t>Entwicklung und</a:t>
                      </a:r>
                      <a:r>
                        <a:rPr lang="de-AT" sz="1400" baseline="0" dirty="0"/>
                        <a:t> </a:t>
                      </a:r>
                      <a:r>
                        <a:rPr lang="de-AT" sz="1400" dirty="0"/>
                        <a:t>Anschaffung von digitalen</a:t>
                      </a:r>
                      <a:r>
                        <a:rPr lang="de-AT" sz="1400" baseline="0" dirty="0"/>
                        <a:t> </a:t>
                      </a:r>
                      <a:r>
                        <a:rPr lang="de-AT" sz="1400" dirty="0"/>
                        <a:t>Lehr- und Lernutensilien</a:t>
                      </a:r>
                      <a:r>
                        <a:rPr lang="de-AT" sz="1400" baseline="0" dirty="0"/>
                        <a:t> </a:t>
                      </a:r>
                      <a:r>
                        <a:rPr lang="de-AT" sz="1400" dirty="0"/>
                        <a:t>für den Unterricht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AT" sz="1400" dirty="0" err="1"/>
                        <a:t>Bildungscloud</a:t>
                      </a:r>
                      <a:endParaRPr lang="de-DE" sz="1400" dirty="0"/>
                    </a:p>
                  </a:txBody>
                  <a:tcPr marL="93539" marR="93539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AT" sz="1400" dirty="0"/>
                        <a:t>Ausbau technischer</a:t>
                      </a:r>
                      <a:r>
                        <a:rPr lang="de-AT" sz="1400" baseline="0" dirty="0"/>
                        <a:t> </a:t>
                      </a:r>
                      <a:r>
                        <a:rPr lang="de-AT" sz="1400" dirty="0"/>
                        <a:t>Infrastruktur in</a:t>
                      </a:r>
                      <a:r>
                        <a:rPr lang="de-AT" sz="1400" baseline="0" dirty="0"/>
                        <a:t> </a:t>
                      </a:r>
                      <a:r>
                        <a:rPr lang="de-AT" sz="1400" dirty="0"/>
                        <a:t>Schulen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AT" sz="1400" dirty="0"/>
                        <a:t>Ausrollen digitaler</a:t>
                      </a:r>
                      <a:r>
                        <a:rPr lang="de-AT" sz="1400" baseline="0" dirty="0"/>
                        <a:t> </a:t>
                      </a:r>
                      <a:r>
                        <a:rPr lang="de-AT" sz="1400" dirty="0"/>
                        <a:t>Endgeräte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AT" sz="1400" dirty="0"/>
                        <a:t>Räumliche Ausstattung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AT" sz="1400" dirty="0"/>
                        <a:t>Serviceportal Digitale</a:t>
                      </a:r>
                      <a:r>
                        <a:rPr lang="de-AT" sz="1400" baseline="0" dirty="0"/>
                        <a:t> </a:t>
                      </a:r>
                      <a:r>
                        <a:rPr lang="de-AT" sz="1400" dirty="0"/>
                        <a:t>Schule </a:t>
                      </a:r>
                      <a:endParaRPr lang="de-DE" sz="1400" dirty="0"/>
                    </a:p>
                  </a:txBody>
                  <a:tcPr marL="93539" marR="93539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AT" sz="1400" dirty="0"/>
                        <a:t>Fortbildungen</a:t>
                      </a:r>
                      <a:r>
                        <a:rPr lang="de-AT" sz="1400" baseline="0" dirty="0"/>
                        <a:t> </a:t>
                      </a:r>
                      <a:r>
                        <a:rPr lang="de-AT" sz="1400" dirty="0"/>
                        <a:t>an Schul-</a:t>
                      </a:r>
                      <a:r>
                        <a:rPr lang="de-AT" sz="1400" dirty="0" err="1"/>
                        <a:t>standorten</a:t>
                      </a:r>
                      <a:endParaRPr lang="de-AT" sz="1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AT" sz="1400" dirty="0"/>
                        <a:t>Erarbeitung und</a:t>
                      </a:r>
                      <a:r>
                        <a:rPr lang="de-AT" sz="1400" baseline="0" dirty="0"/>
                        <a:t> </a:t>
                      </a:r>
                      <a:r>
                        <a:rPr lang="de-AT" sz="1400" dirty="0"/>
                        <a:t>Anwendung neuer</a:t>
                      </a:r>
                      <a:r>
                        <a:rPr lang="de-AT" sz="1400" baseline="0" dirty="0"/>
                        <a:t> </a:t>
                      </a:r>
                      <a:r>
                        <a:rPr lang="de-AT" sz="1400" dirty="0"/>
                        <a:t>Rahmencurricula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AT" sz="1400" dirty="0"/>
                        <a:t>Fachdidaktik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AT" sz="1400" dirty="0"/>
                        <a:t>Pädagogisches Konzept am Schulstandort</a:t>
                      </a:r>
                      <a:endParaRPr lang="de-DE" sz="1400" dirty="0"/>
                    </a:p>
                  </a:txBody>
                  <a:tcPr marL="93539" marR="93539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Digitale Bildung in Österreich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10</a:t>
            </a:fld>
            <a:endParaRPr lang="de-AT" dirty="0"/>
          </a:p>
        </p:txBody>
      </p:sp>
      <p:sp>
        <p:nvSpPr>
          <p:cNvPr id="3" name="Rechteck 2"/>
          <p:cNvSpPr/>
          <p:nvPr/>
        </p:nvSpPr>
        <p:spPr>
          <a:xfrm>
            <a:off x="539750" y="1539817"/>
            <a:ext cx="2619086" cy="2876202"/>
          </a:xfrm>
          <a:prstGeom prst="rect">
            <a:avLst/>
          </a:prstGeom>
          <a:noFill/>
          <a:ln w="57150">
            <a:solidFill>
              <a:srgbClr val="E632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2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5822950" y="1539817"/>
            <a:ext cx="2695576" cy="2876202"/>
          </a:xfrm>
          <a:prstGeom prst="rect">
            <a:avLst/>
          </a:prstGeom>
          <a:noFill/>
          <a:ln w="57150">
            <a:solidFill>
              <a:srgbClr val="E632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2"/>
              </a:solidFill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F9D396B-485A-4C75-BCBD-283B7B9EC85C}"/>
              </a:ext>
            </a:extLst>
          </p:cNvPr>
          <p:cNvSpPr/>
          <p:nvPr/>
        </p:nvSpPr>
        <p:spPr>
          <a:xfrm>
            <a:off x="3158836" y="1539817"/>
            <a:ext cx="2664114" cy="2876202"/>
          </a:xfrm>
          <a:prstGeom prst="rect">
            <a:avLst/>
          </a:prstGeom>
          <a:noFill/>
          <a:ln w="57150">
            <a:solidFill>
              <a:srgbClr val="E632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210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61795" y="396398"/>
            <a:ext cx="3828316" cy="622091"/>
          </a:xfrm>
        </p:spPr>
        <p:txBody>
          <a:bodyPr/>
          <a:lstStyle/>
          <a:p>
            <a:pPr lvl="0"/>
            <a:r>
              <a:rPr lang="de-AT" dirty="0"/>
              <a:t>21</a:t>
            </a:r>
            <a:r>
              <a:rPr lang="de-AT" baseline="30000" dirty="0"/>
              <a:t>st</a:t>
            </a:r>
            <a:r>
              <a:rPr lang="de-AT" dirty="0"/>
              <a:t> Century Skills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Digitale Bildung in Österreich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11</a:t>
            </a:fld>
            <a:endParaRPr lang="de-AT" dirty="0"/>
          </a:p>
        </p:txBody>
      </p:sp>
      <p:sp>
        <p:nvSpPr>
          <p:cNvPr id="6" name="Rechteck 5"/>
          <p:cNvSpPr/>
          <p:nvPr/>
        </p:nvSpPr>
        <p:spPr>
          <a:xfrm rot="16200000">
            <a:off x="6775272" y="2499048"/>
            <a:ext cx="360692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Bild: </a:t>
            </a:r>
            <a:r>
              <a:rPr lang="en-US" sz="1000" dirty="0">
                <a:hlinkClick r:id="rId2"/>
              </a:rPr>
              <a:t>https://educationrickshaw.files.wordpress.com/2017/08/21st-century-skills_horizontal.jpg</a:t>
            </a:r>
            <a:r>
              <a:rPr lang="en-US" sz="1000" dirty="0"/>
              <a:t> </a:t>
            </a:r>
            <a:endParaRPr lang="de-AT" sz="1000" dirty="0"/>
          </a:p>
        </p:txBody>
      </p:sp>
      <p:pic>
        <p:nvPicPr>
          <p:cNvPr id="7" name="Grafik 6" descr="Ein Bild, das Screenshot enthält.&#10;&#10;Mit sehr hoher Zuverlässigkeit generierte Beschreibung">
            <a:extLst>
              <a:ext uri="{FF2B5EF4-FFF2-40B4-BE49-F238E27FC236}">
                <a16:creationId xmlns:a16="http://schemas.microsoft.com/office/drawing/2014/main" id="{AA6EEFBA-B12F-4960-A20E-F45EACEA08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14" b="1274"/>
          <a:stretch/>
        </p:blipFill>
        <p:spPr>
          <a:xfrm>
            <a:off x="540000" y="1027565"/>
            <a:ext cx="6217988" cy="360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52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46CC67BE-BE57-4DDB-9FAE-370FB0F2F3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3" t="11901" r="13798" b="8774"/>
          <a:stretch/>
        </p:blipFill>
        <p:spPr>
          <a:xfrm rot="21147663">
            <a:off x="5066780" y="3153292"/>
            <a:ext cx="1855305" cy="138289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Digitale Grundbildung in Primarstufe und Sek 1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539751" y="1623601"/>
            <a:ext cx="7978775" cy="1409406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e-AT" dirty="0"/>
              <a:t>Einarbeitung digitaler Grundkompetenzen in den Lehrplan bis 2020/21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e-AT" dirty="0"/>
              <a:t>„Denken lernen Probleme lösen“ an </a:t>
            </a:r>
            <a:r>
              <a:rPr lang="de-AT" b="1" dirty="0"/>
              <a:t>100 Volksschulen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e-AT" dirty="0"/>
              <a:t>„Denken lernen Probleme lösen“ an </a:t>
            </a:r>
            <a:r>
              <a:rPr lang="de-AT" b="1" dirty="0"/>
              <a:t>100 NMS und AHS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e-AT" dirty="0"/>
              <a:t>13 Pädagogischen Hochschulen für die Aus-, Fort- und Weiterbildung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Digitale Bildung in Österreich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12</a:t>
            </a:fld>
            <a:endParaRPr lang="de-AT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6DEA085-EACA-4A27-B1D4-782DE1AE8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49" y="3033006"/>
            <a:ext cx="3861667" cy="1698844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5F9342C0-B357-4C97-AD3C-2BE9C8F3CC24}"/>
              </a:ext>
            </a:extLst>
          </p:cNvPr>
          <p:cNvSpPr txBox="1"/>
          <p:nvPr/>
        </p:nvSpPr>
        <p:spPr>
          <a:xfrm>
            <a:off x="871030" y="3475407"/>
            <a:ext cx="1309974" cy="369332"/>
          </a:xfrm>
          <a:prstGeom prst="rect">
            <a:avLst/>
          </a:prstGeom>
          <a:solidFill>
            <a:srgbClr val="E6320F"/>
          </a:solidFill>
        </p:spPr>
        <p:txBody>
          <a:bodyPr wrap="none" rtlCol="0">
            <a:spAutoFit/>
          </a:bodyPr>
          <a:lstStyle/>
          <a:p>
            <a:r>
              <a:rPr lang="de-AT" dirty="0">
                <a:solidFill>
                  <a:schemeClr val="bg1"/>
                </a:solidFill>
              </a:rPr>
              <a:t>Primarstufe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EB79E69-728E-4B71-A2AA-36FC0499E626}"/>
              </a:ext>
            </a:extLst>
          </p:cNvPr>
          <p:cNvSpPr txBox="1"/>
          <p:nvPr/>
        </p:nvSpPr>
        <p:spPr>
          <a:xfrm>
            <a:off x="4732696" y="4334483"/>
            <a:ext cx="689612" cy="369332"/>
          </a:xfrm>
          <a:prstGeom prst="rect">
            <a:avLst/>
          </a:prstGeom>
          <a:solidFill>
            <a:srgbClr val="E6320F"/>
          </a:solidFill>
        </p:spPr>
        <p:txBody>
          <a:bodyPr wrap="none" rtlCol="0">
            <a:spAutoFit/>
          </a:bodyPr>
          <a:lstStyle/>
          <a:p>
            <a:r>
              <a:rPr lang="de-AT" dirty="0">
                <a:solidFill>
                  <a:schemeClr val="bg1"/>
                </a:solidFill>
              </a:rPr>
              <a:t>Sek 1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45E2AE55-E636-4A36-97C5-D7A429CEE2D3}"/>
              </a:ext>
            </a:extLst>
          </p:cNvPr>
          <p:cNvSpPr/>
          <p:nvPr/>
        </p:nvSpPr>
        <p:spPr>
          <a:xfrm rot="20534363">
            <a:off x="5129378" y="4165697"/>
            <a:ext cx="3329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2000" lvl="1" indent="0">
              <a:buNone/>
            </a:pPr>
            <a:r>
              <a:rPr lang="de-AT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https://microbit.eeducation.at</a:t>
            </a:r>
            <a:r>
              <a:rPr lang="de-AT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A7C8542E-229D-46DF-AC7E-DDE31A53392C}"/>
              </a:ext>
            </a:extLst>
          </p:cNvPr>
          <p:cNvSpPr/>
          <p:nvPr/>
        </p:nvSpPr>
        <p:spPr>
          <a:xfrm>
            <a:off x="-58101" y="3033007"/>
            <a:ext cx="3329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2000" lvl="1" indent="0">
              <a:buNone/>
            </a:pPr>
            <a:r>
              <a:rPr lang="de-AT" dirty="0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https://eis.eeducation.at</a:t>
            </a:r>
            <a:r>
              <a:rPr lang="de-AT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004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Digitale Bildung in Österreich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13</a:t>
            </a:fld>
            <a:endParaRPr lang="de-AT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85862C81-6ED7-4630-B873-9F73F96F2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57" y="1026743"/>
            <a:ext cx="4848677" cy="3245111"/>
          </a:xfrm>
          <a:prstGeom prst="rect">
            <a:avLst/>
          </a:prstGeom>
        </p:spPr>
      </p:pic>
      <p:pic>
        <p:nvPicPr>
          <p:cNvPr id="15" name="Grafik 14">
            <a:hlinkClick r:id="rId3"/>
            <a:extLst>
              <a:ext uri="{FF2B5EF4-FFF2-40B4-BE49-F238E27FC236}">
                <a16:creationId xmlns:a16="http://schemas.microsoft.com/office/drawing/2014/main" id="{25531935-C36C-4F81-AF58-A73EC6B3D0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102" y="2529816"/>
            <a:ext cx="3424237" cy="1918006"/>
          </a:xfrm>
          <a:prstGeom prst="rect">
            <a:avLst/>
          </a:prstGeom>
          <a:ln w="28575">
            <a:solidFill>
              <a:schemeClr val="bg2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189" y="880442"/>
            <a:ext cx="3424237" cy="1914337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416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Digitale Grundbildung in der Sekundarstufe 1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AT" dirty="0"/>
              <a:t>Verbindliche Übung seit Schuljahr 2018/19</a:t>
            </a:r>
          </a:p>
          <a:p>
            <a:r>
              <a:rPr lang="de-AT" dirty="0"/>
              <a:t>2-4 Wochenstunden (bzw. 64-128 UE) im Rahmen der Sekundarstufe 1</a:t>
            </a:r>
          </a:p>
          <a:p>
            <a:r>
              <a:rPr lang="de-AT" dirty="0"/>
              <a:t>Schulen entscheiden autonom über Umsetzung</a:t>
            </a:r>
          </a:p>
          <a:p>
            <a:pPr lvl="1"/>
            <a:r>
              <a:rPr lang="de-AT" dirty="0"/>
              <a:t>integrativ in den Fachunterricht</a:t>
            </a:r>
          </a:p>
          <a:p>
            <a:pPr lvl="1"/>
            <a:r>
              <a:rPr lang="de-AT" dirty="0"/>
              <a:t>im Rahmen eigener Stunden</a:t>
            </a:r>
          </a:p>
          <a:p>
            <a:pPr marL="252000" lvl="1" indent="0">
              <a:buNone/>
            </a:pPr>
            <a:r>
              <a:rPr lang="de-AT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https://bildung.bmbwf.gv.at/schulen/schule40/dgb/</a:t>
            </a:r>
            <a:endParaRPr lang="de-AT" dirty="0">
              <a:solidFill>
                <a:srgbClr val="FF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40000" y="4790252"/>
            <a:ext cx="6875916" cy="200025"/>
          </a:xfrm>
        </p:spPr>
        <p:txBody>
          <a:bodyPr/>
          <a:lstStyle/>
          <a:p>
            <a:r>
              <a:rPr lang="de-AT" dirty="0"/>
              <a:t>Digitale Bildung in Österreich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14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41527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m 9">
            <a:extLst>
              <a:ext uri="{FF2B5EF4-FFF2-40B4-BE49-F238E27FC236}">
                <a16:creationId xmlns:a16="http://schemas.microsoft.com/office/drawing/2014/main" id="{DE026313-78F4-463C-9D0E-91F06EB97B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417944"/>
              </p:ext>
            </p:extLst>
          </p:nvPr>
        </p:nvGraphicFramePr>
        <p:xfrm>
          <a:off x="2894609" y="3773872"/>
          <a:ext cx="2118112" cy="11577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Grafik 6" descr="Ein Bild, das Screenshot enthält.&#10;&#10;Mit sehr hoher Zuverlässigkeit generierte Beschreibung">
            <a:extLst>
              <a:ext uri="{FF2B5EF4-FFF2-40B4-BE49-F238E27FC236}">
                <a16:creationId xmlns:a16="http://schemas.microsoft.com/office/drawing/2014/main" id="{8954507A-9D60-43FB-8B00-092E6E00C2E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14" b="1274"/>
          <a:stretch/>
        </p:blipFill>
        <p:spPr>
          <a:xfrm>
            <a:off x="4403241" y="3571315"/>
            <a:ext cx="2524538" cy="146382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Lehrinhalte Digitale Grundbildung Sek 1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Aft>
                <a:spcPts val="300"/>
              </a:spcAft>
            </a:pPr>
            <a:r>
              <a:rPr lang="de-DE" dirty="0"/>
              <a:t>Gesellschaftliche Aspekte von Medienwandel und Digitalisierung</a:t>
            </a:r>
            <a:endParaRPr lang="de-AT" dirty="0"/>
          </a:p>
          <a:p>
            <a:pPr>
              <a:spcAft>
                <a:spcPts val="300"/>
              </a:spcAft>
            </a:pPr>
            <a:r>
              <a:rPr lang="de-DE" dirty="0"/>
              <a:t>Informations-, Daten- und Medienkompetenz</a:t>
            </a:r>
            <a:endParaRPr lang="de-AT" dirty="0"/>
          </a:p>
          <a:p>
            <a:pPr>
              <a:spcAft>
                <a:spcPts val="300"/>
              </a:spcAft>
            </a:pPr>
            <a:r>
              <a:rPr lang="de-DE" dirty="0"/>
              <a:t>Office-Anwendungen</a:t>
            </a:r>
            <a:endParaRPr lang="de-AT" dirty="0"/>
          </a:p>
          <a:p>
            <a:pPr>
              <a:spcAft>
                <a:spcPts val="300"/>
              </a:spcAft>
            </a:pPr>
            <a:r>
              <a:rPr lang="de-DE" dirty="0"/>
              <a:t>Mediengestaltung</a:t>
            </a:r>
            <a:endParaRPr lang="de-AT" dirty="0"/>
          </a:p>
          <a:p>
            <a:pPr>
              <a:spcAft>
                <a:spcPts val="300"/>
              </a:spcAft>
            </a:pPr>
            <a:r>
              <a:rPr lang="de-DE" dirty="0"/>
              <a:t>Digitale Kommunikation und </a:t>
            </a:r>
            <a:br>
              <a:rPr lang="de-DE" dirty="0"/>
            </a:br>
            <a:r>
              <a:rPr lang="de-DE" dirty="0" err="1"/>
              <a:t>Social</a:t>
            </a:r>
            <a:r>
              <a:rPr lang="de-DE" dirty="0"/>
              <a:t> Media</a:t>
            </a:r>
            <a:endParaRPr lang="de-AT" dirty="0"/>
          </a:p>
          <a:p>
            <a:pPr>
              <a:spcAft>
                <a:spcPts val="300"/>
              </a:spcAft>
            </a:pPr>
            <a:r>
              <a:rPr lang="de-DE" dirty="0"/>
              <a:t>Sicherheit</a:t>
            </a:r>
            <a:endParaRPr lang="de-AT" dirty="0"/>
          </a:p>
          <a:p>
            <a:pPr>
              <a:spcAft>
                <a:spcPts val="300"/>
              </a:spcAft>
            </a:pPr>
            <a:r>
              <a:rPr lang="de-DE" dirty="0"/>
              <a:t>Technische Problemlösung</a:t>
            </a:r>
            <a:endParaRPr lang="de-AT" dirty="0"/>
          </a:p>
          <a:p>
            <a:pPr>
              <a:spcAft>
                <a:spcPts val="300"/>
              </a:spcAft>
            </a:pPr>
            <a:r>
              <a:rPr lang="de-DE" dirty="0"/>
              <a:t>Computational </a:t>
            </a:r>
            <a:r>
              <a:rPr lang="de-DE" dirty="0" err="1"/>
              <a:t>Thinking</a:t>
            </a:r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40000" y="4790252"/>
            <a:ext cx="6875916" cy="200025"/>
          </a:xfrm>
        </p:spPr>
        <p:txBody>
          <a:bodyPr/>
          <a:lstStyle/>
          <a:p>
            <a:r>
              <a:rPr lang="de-AT" dirty="0"/>
              <a:t>Digitale Bildung in Österreich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15</a:t>
            </a:fld>
            <a:endParaRPr lang="de-AT" dirty="0"/>
          </a:p>
        </p:txBody>
      </p:sp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D9721926-FB8B-4CDD-A408-B0D2A77291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3604184"/>
              </p:ext>
            </p:extLst>
          </p:nvPr>
        </p:nvGraphicFramePr>
        <p:xfrm>
          <a:off x="5001533" y="1768648"/>
          <a:ext cx="4284662" cy="3104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Pfeil: nach oben gekrümmt 5">
            <a:extLst>
              <a:ext uri="{FF2B5EF4-FFF2-40B4-BE49-F238E27FC236}">
                <a16:creationId xmlns:a16="http://schemas.microsoft.com/office/drawing/2014/main" id="{E734F850-4FBD-4E26-89D6-9E4FF27781B6}"/>
              </a:ext>
            </a:extLst>
          </p:cNvPr>
          <p:cNvSpPr/>
          <p:nvPr/>
        </p:nvSpPr>
        <p:spPr>
          <a:xfrm rot="9029016">
            <a:off x="4424551" y="2581341"/>
            <a:ext cx="2160588" cy="517708"/>
          </a:xfrm>
          <a:prstGeom prst="curvedUpArrow">
            <a:avLst/>
          </a:prstGeom>
          <a:solidFill>
            <a:srgbClr val="E632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sp>
        <p:nvSpPr>
          <p:cNvPr id="9" name="Pfeil: nach oben gekrümmt 8">
            <a:extLst>
              <a:ext uri="{FF2B5EF4-FFF2-40B4-BE49-F238E27FC236}">
                <a16:creationId xmlns:a16="http://schemas.microsoft.com/office/drawing/2014/main" id="{B9B54218-FE9C-4EE0-915B-DB3CE439128F}"/>
              </a:ext>
            </a:extLst>
          </p:cNvPr>
          <p:cNvSpPr/>
          <p:nvPr/>
        </p:nvSpPr>
        <p:spPr>
          <a:xfrm rot="20615871">
            <a:off x="6135784" y="4463071"/>
            <a:ext cx="1952859" cy="405007"/>
          </a:xfrm>
          <a:prstGeom prst="curvedUpArrow">
            <a:avLst/>
          </a:prstGeom>
          <a:solidFill>
            <a:srgbClr val="E632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601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Zuverfügungstellung</a:t>
            </a:r>
            <a:r>
              <a:rPr lang="de-DE" dirty="0"/>
              <a:t> geeigneter Unterrichtsmaterialien 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ts val="1800"/>
              </a:lnSpc>
            </a:pPr>
            <a:r>
              <a:rPr lang="de-AT" dirty="0"/>
              <a:t>Unterrichtsbeispiele für alle Fächer (digi.komp8)</a:t>
            </a:r>
          </a:p>
          <a:p>
            <a:pPr lvl="1">
              <a:lnSpc>
                <a:spcPts val="1800"/>
              </a:lnSpc>
            </a:pPr>
            <a:r>
              <a:rPr lang="de-AT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http://www.digikomp.at</a:t>
            </a:r>
            <a:r>
              <a:rPr lang="de-AT" dirty="0"/>
              <a:t> </a:t>
            </a:r>
          </a:p>
          <a:p>
            <a:pPr lvl="1">
              <a:lnSpc>
                <a:spcPts val="1800"/>
              </a:lnSpc>
            </a:pPr>
            <a:r>
              <a:rPr lang="de-AT" dirty="0">
                <a:solidFill>
                  <a:srgbClr val="E6320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http://www.virtuelle-ph.at/digigrubi/contentpool/</a:t>
            </a:r>
            <a:r>
              <a:rPr lang="de-AT" dirty="0">
                <a:solidFill>
                  <a:srgbClr val="E6320F"/>
                </a:solidFill>
              </a:rPr>
              <a:t> </a:t>
            </a:r>
          </a:p>
          <a:p>
            <a:pPr>
              <a:lnSpc>
                <a:spcPts val="1800"/>
              </a:lnSpc>
            </a:pPr>
            <a:r>
              <a:rPr lang="de-AT" dirty="0"/>
              <a:t>OER-Schulbuch „Computational </a:t>
            </a:r>
            <a:r>
              <a:rPr lang="de-AT" dirty="0" err="1"/>
              <a:t>Thinking</a:t>
            </a:r>
            <a:r>
              <a:rPr lang="de-AT" dirty="0"/>
              <a:t> mit BBC </a:t>
            </a:r>
            <a:r>
              <a:rPr lang="de-AT" dirty="0" err="1"/>
              <a:t>micro:bit</a:t>
            </a:r>
            <a:r>
              <a:rPr lang="de-AT" dirty="0"/>
              <a:t>”</a:t>
            </a:r>
          </a:p>
          <a:p>
            <a:pPr lvl="1">
              <a:lnSpc>
                <a:spcPts val="1800"/>
              </a:lnSpc>
            </a:pPr>
            <a:r>
              <a:rPr lang="de-AT" dirty="0">
                <a:solidFill>
                  <a:srgbClr val="FF0000"/>
                </a:solidFill>
                <a:hlinkClick r:id="rId4"/>
              </a:rPr>
              <a:t>https://microbit.eeducation.at/</a:t>
            </a:r>
            <a:endParaRPr lang="de-AT" dirty="0">
              <a:solidFill>
                <a:srgbClr val="FF0000"/>
              </a:solidFill>
            </a:endParaRPr>
          </a:p>
          <a:p>
            <a:pPr lvl="1">
              <a:lnSpc>
                <a:spcPts val="1800"/>
              </a:lnSpc>
            </a:pPr>
            <a:r>
              <a:rPr lang="de-AT" dirty="0">
                <a:solidFill>
                  <a:srgbClr val="FF0000"/>
                </a:solidFill>
                <a:hlinkClick r:id="rId5"/>
              </a:rPr>
              <a:t>https://imoox.at/mooc/local/courseintro/views/startpage.php?id=54</a:t>
            </a:r>
            <a:r>
              <a:rPr lang="de-AT" dirty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ts val="1800"/>
              </a:lnSpc>
            </a:pPr>
            <a:r>
              <a:rPr lang="de-AT" dirty="0"/>
              <a:t>Medienkompetenz – Prototypische Aufgaben</a:t>
            </a:r>
          </a:p>
          <a:p>
            <a:pPr lvl="1">
              <a:lnSpc>
                <a:spcPts val="1800"/>
              </a:lnSpc>
            </a:pPr>
            <a:r>
              <a:rPr lang="de-AT" dirty="0">
                <a:solidFill>
                  <a:srgbClr val="FF000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https://www.mediamanual.at/materialien/</a:t>
            </a:r>
            <a:r>
              <a:rPr lang="de-AT" dirty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ts val="1800"/>
              </a:lnSpc>
            </a:pPr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Digitale Bildung in Österreich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16</a:t>
            </a:fld>
            <a:endParaRPr lang="de-AT" dirty="0"/>
          </a:p>
        </p:txBody>
      </p:sp>
      <p:pic>
        <p:nvPicPr>
          <p:cNvPr id="9" name="Grafik 8" descr="Ein Bild, das Elektronik enthält.&#10;&#10;Mit hoher Zuverlässigkeit generierte Beschreibung">
            <a:extLst>
              <a:ext uri="{FF2B5EF4-FFF2-40B4-BE49-F238E27FC236}">
                <a16:creationId xmlns:a16="http://schemas.microsoft.com/office/drawing/2014/main" id="{E5329647-D516-4022-8536-10FB78537C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030" y="2859486"/>
            <a:ext cx="1303091" cy="1850389"/>
          </a:xfrm>
          <a:prstGeom prst="rect">
            <a:avLst/>
          </a:prstGeom>
        </p:spPr>
      </p:pic>
      <p:pic>
        <p:nvPicPr>
          <p:cNvPr id="11" name="Grafik 10" descr="Ein Bild, das Screenshot enthält.&#10;&#10;Mit hoher Zuverlässigkeit generierte Beschreibung">
            <a:extLst>
              <a:ext uri="{FF2B5EF4-FFF2-40B4-BE49-F238E27FC236}">
                <a16:creationId xmlns:a16="http://schemas.microsoft.com/office/drawing/2014/main" id="{B6515709-8F25-4DB9-9B49-A458BD7D67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301" y="1474560"/>
            <a:ext cx="1321707" cy="185039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1BCEFCD0-094D-426D-85C6-73C884D365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525" y="1909417"/>
            <a:ext cx="1339852" cy="38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8571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6F37DE83-29BC-4C6C-AFF1-B851F27F63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751" y="1623600"/>
            <a:ext cx="7978775" cy="29833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de-AT" b="1" dirty="0"/>
              <a:t>interaktive Übungen</a:t>
            </a:r>
            <a:r>
              <a:rPr lang="de-AT" dirty="0"/>
              <a:t> – inhaltlich passend </a:t>
            </a:r>
            <a:br>
              <a:rPr lang="de-AT" dirty="0"/>
            </a:br>
            <a:r>
              <a:rPr lang="de-AT" dirty="0"/>
              <a:t>zum Schulbuch – inkl. automatischem </a:t>
            </a:r>
            <a:br>
              <a:rPr lang="de-AT" dirty="0"/>
            </a:br>
            <a:r>
              <a:rPr lang="de-AT" dirty="0"/>
              <a:t>Feedback nutzen</a:t>
            </a:r>
          </a:p>
          <a:p>
            <a:pPr>
              <a:spcAft>
                <a:spcPts val="600"/>
              </a:spcAft>
            </a:pPr>
            <a:r>
              <a:rPr lang="de-AT" dirty="0"/>
              <a:t>Angebot für die Fächer </a:t>
            </a:r>
            <a:r>
              <a:rPr lang="de-AT" b="1" dirty="0"/>
              <a:t>Mathematik, </a:t>
            </a:r>
            <a:br>
              <a:rPr lang="de-AT" b="1" dirty="0"/>
            </a:br>
            <a:r>
              <a:rPr lang="de-AT" b="1" dirty="0"/>
              <a:t>Englisch </a:t>
            </a:r>
            <a:r>
              <a:rPr lang="de-AT" dirty="0"/>
              <a:t>und</a:t>
            </a:r>
            <a:r>
              <a:rPr lang="de-AT" b="1" dirty="0"/>
              <a:t> Deutsch </a:t>
            </a:r>
            <a:r>
              <a:rPr lang="de-AT" dirty="0"/>
              <a:t>in der Oberstufe</a:t>
            </a:r>
          </a:p>
          <a:p>
            <a:pPr>
              <a:spcAft>
                <a:spcPts val="600"/>
              </a:spcAft>
            </a:pPr>
            <a:r>
              <a:rPr lang="de-AT" b="1" dirty="0"/>
              <a:t>gedrucktes Schulbuch &amp; E-Book PLUS</a:t>
            </a:r>
            <a:br>
              <a:rPr lang="de-AT" dirty="0"/>
            </a:br>
            <a:r>
              <a:rPr lang="de-AT" dirty="0"/>
              <a:t>ohne Aufpreis mittels eigener </a:t>
            </a:r>
            <a:br>
              <a:rPr lang="de-AT" dirty="0"/>
            </a:br>
            <a:r>
              <a:rPr lang="de-AT" dirty="0"/>
              <a:t>Schulbuchnummer über die </a:t>
            </a:r>
            <a:br>
              <a:rPr lang="de-AT" dirty="0"/>
            </a:br>
            <a:r>
              <a:rPr lang="de-AT" dirty="0"/>
              <a:t>Schulbuchaktion bestellbar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Digitale Schulbücher und E-Book PLUS</a:t>
            </a:r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Digitale Bildung in Österreich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D294CE3-CB83-4AA8-8B3B-D4711F2E3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5902" y="1676985"/>
            <a:ext cx="3911497" cy="2750636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7B4BCD89-98DF-46E0-9403-A9128D0F5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51862">
            <a:off x="6895679" y="885833"/>
            <a:ext cx="1040474" cy="2150645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 rot="21265036">
            <a:off x="4277034" y="4104455"/>
            <a:ext cx="3622631" cy="646331"/>
          </a:xfrm>
          <a:prstGeom prst="rect">
            <a:avLst/>
          </a:prstGeom>
          <a:solidFill>
            <a:srgbClr val="E6320F"/>
          </a:solidFill>
        </p:spPr>
        <p:txBody>
          <a:bodyPr wrap="square" rtlCol="0">
            <a:spAutoFit/>
          </a:bodyPr>
          <a:lstStyle/>
          <a:p>
            <a:r>
              <a:rPr lang="de-AT" dirty="0">
                <a:solidFill>
                  <a:schemeClr val="bg2"/>
                </a:solidFill>
              </a:rPr>
              <a:t>ab 2019/20: Rollout Sek I und Sek II in allen Fächern</a:t>
            </a:r>
          </a:p>
        </p:txBody>
      </p:sp>
    </p:spTree>
    <p:extLst>
      <p:ext uri="{BB962C8B-B14F-4D97-AF65-F5344CB8AC3E}">
        <p14:creationId xmlns:p14="http://schemas.microsoft.com/office/powerpoint/2010/main" val="6281393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86E15693-E49D-46B9-B65F-E5F03CCF5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510350"/>
            <a:ext cx="6875916" cy="319153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Digitale Kompetenzchecks</a:t>
            </a:r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Digitale Bildung in Österreich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18</a:t>
            </a:fld>
            <a:endParaRPr lang="de-AT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F14C4241-1E13-4A91-A14B-07C90C19EE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95" y="3830438"/>
            <a:ext cx="1079500" cy="721503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99FC9DC-A9BB-45BB-AC9D-3582A94CBA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136" y="3671897"/>
            <a:ext cx="1079500" cy="721503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E55CC4A2-4D1A-4C00-8F38-8E1ECC19EC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521" y="2944378"/>
            <a:ext cx="1079500" cy="721503"/>
          </a:xfrm>
          <a:prstGeom prst="rect">
            <a:avLst/>
          </a:prstGeom>
        </p:spPr>
      </p:pic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07C04A36-0F1D-42FF-883A-8B3AA600C272}"/>
              </a:ext>
            </a:extLst>
          </p:cNvPr>
          <p:cNvGrpSpPr/>
          <p:nvPr/>
        </p:nvGrpSpPr>
        <p:grpSpPr>
          <a:xfrm>
            <a:off x="2963114" y="3743854"/>
            <a:ext cx="3186907" cy="502875"/>
            <a:chOff x="3372643" y="3439543"/>
            <a:chExt cx="3186907" cy="502875"/>
          </a:xfrm>
        </p:grpSpPr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EE8F3D41-0FE3-4027-9FF8-617C5972BE7A}"/>
                </a:ext>
              </a:extLst>
            </p:cNvPr>
            <p:cNvSpPr/>
            <p:nvPr/>
          </p:nvSpPr>
          <p:spPr>
            <a:xfrm>
              <a:off x="3372643" y="3439543"/>
              <a:ext cx="3186907" cy="5028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grpSp>
          <p:nvGrpSpPr>
            <p:cNvPr id="23" name="Gruppieren 22">
              <a:extLst>
                <a:ext uri="{FF2B5EF4-FFF2-40B4-BE49-F238E27FC236}">
                  <a16:creationId xmlns:a16="http://schemas.microsoft.com/office/drawing/2014/main" id="{38ED1963-20EA-4EF8-A5DA-234BB9A5B2DA}"/>
                </a:ext>
              </a:extLst>
            </p:cNvPr>
            <p:cNvGrpSpPr/>
            <p:nvPr/>
          </p:nvGrpSpPr>
          <p:grpSpPr>
            <a:xfrm>
              <a:off x="3372643" y="3439543"/>
              <a:ext cx="3139955" cy="502875"/>
              <a:chOff x="3372643" y="3439543"/>
              <a:chExt cx="3139955" cy="502875"/>
            </a:xfrm>
          </p:grpSpPr>
          <p:pic>
            <p:nvPicPr>
              <p:cNvPr id="19" name="Grafik 18">
                <a:extLst>
                  <a:ext uri="{FF2B5EF4-FFF2-40B4-BE49-F238E27FC236}">
                    <a16:creationId xmlns:a16="http://schemas.microsoft.com/office/drawing/2014/main" id="{3BA4D2F6-1A2A-4649-B197-3A2154DEEA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72643" y="3439543"/>
                <a:ext cx="2398714" cy="502875"/>
              </a:xfrm>
              <a:prstGeom prst="rect">
                <a:avLst/>
              </a:prstGeom>
            </p:spPr>
          </p:pic>
          <p:pic>
            <p:nvPicPr>
              <p:cNvPr id="20" name="Grafik 19">
                <a:extLst>
                  <a:ext uri="{FF2B5EF4-FFF2-40B4-BE49-F238E27FC236}">
                    <a16:creationId xmlns:a16="http://schemas.microsoft.com/office/drawing/2014/main" id="{BD48863C-3D2E-4CE8-AD5C-CA4465F688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31049" y="3710917"/>
                <a:ext cx="1023143" cy="217798"/>
              </a:xfrm>
              <a:prstGeom prst="rect">
                <a:avLst/>
              </a:prstGeom>
            </p:spPr>
          </p:pic>
          <p:pic>
            <p:nvPicPr>
              <p:cNvPr id="21" name="Grafik 20">
                <a:extLst>
                  <a:ext uri="{FF2B5EF4-FFF2-40B4-BE49-F238E27FC236}">
                    <a16:creationId xmlns:a16="http://schemas.microsoft.com/office/drawing/2014/main" id="{4B9A67A2-A00B-4403-8839-D3163DF3E4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97977" y="3711334"/>
                <a:ext cx="1014621" cy="217798"/>
              </a:xfrm>
              <a:prstGeom prst="rect">
                <a:avLst/>
              </a:prstGeom>
            </p:spPr>
          </p:pic>
        </p:grpSp>
      </p:grpSp>
      <p:pic>
        <p:nvPicPr>
          <p:cNvPr id="26" name="Grafik 25">
            <a:extLst>
              <a:ext uri="{FF2B5EF4-FFF2-40B4-BE49-F238E27FC236}">
                <a16:creationId xmlns:a16="http://schemas.microsoft.com/office/drawing/2014/main" id="{3D548D13-7CD6-4FE9-9C4C-49DE9CA2A2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921" y="2409150"/>
            <a:ext cx="1079501" cy="721503"/>
          </a:xfrm>
          <a:prstGeom prst="rect">
            <a:avLst/>
          </a:prstGeom>
        </p:spPr>
      </p:pic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1E9A3B4B-221B-4B4D-B2F3-1530CC74844F}"/>
              </a:ext>
            </a:extLst>
          </p:cNvPr>
          <p:cNvCxnSpPr>
            <a:cxnSpLocks/>
          </p:cNvCxnSpPr>
          <p:nvPr/>
        </p:nvCxnSpPr>
        <p:spPr>
          <a:xfrm flipH="1">
            <a:off x="1168814" y="1885950"/>
            <a:ext cx="2996786" cy="20891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5B8A1E13-6486-4221-AF96-D23E1EC9E6D5}"/>
              </a:ext>
            </a:extLst>
          </p:cNvPr>
          <p:cNvCxnSpPr>
            <a:cxnSpLocks/>
          </p:cNvCxnSpPr>
          <p:nvPr/>
        </p:nvCxnSpPr>
        <p:spPr>
          <a:xfrm flipH="1">
            <a:off x="2395717" y="1885950"/>
            <a:ext cx="2531884" cy="19123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AC7795D3-30F3-4CF7-AB63-A7B160E14E90}"/>
              </a:ext>
            </a:extLst>
          </p:cNvPr>
          <p:cNvCxnSpPr>
            <a:cxnSpLocks/>
          </p:cNvCxnSpPr>
          <p:nvPr/>
        </p:nvCxnSpPr>
        <p:spPr>
          <a:xfrm flipH="1">
            <a:off x="5610271" y="1885950"/>
            <a:ext cx="201424" cy="124470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id="{94D3EA81-98BE-4816-A107-9D09DBACDC51}"/>
              </a:ext>
            </a:extLst>
          </p:cNvPr>
          <p:cNvCxnSpPr>
            <a:cxnSpLocks/>
          </p:cNvCxnSpPr>
          <p:nvPr/>
        </p:nvCxnSpPr>
        <p:spPr>
          <a:xfrm flipH="1">
            <a:off x="3879699" y="1885950"/>
            <a:ext cx="1741917" cy="18936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>
            <a:extLst>
              <a:ext uri="{FF2B5EF4-FFF2-40B4-BE49-F238E27FC236}">
                <a16:creationId xmlns:a16="http://schemas.microsoft.com/office/drawing/2014/main" id="{085BE3ED-1528-4EF1-96A6-9A1D647FAB78}"/>
              </a:ext>
            </a:extLst>
          </p:cNvPr>
          <p:cNvCxnSpPr>
            <a:cxnSpLocks/>
          </p:cNvCxnSpPr>
          <p:nvPr/>
        </p:nvCxnSpPr>
        <p:spPr>
          <a:xfrm>
            <a:off x="6808434" y="1885950"/>
            <a:ext cx="0" cy="6811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hteck 44">
            <a:extLst>
              <a:ext uri="{FF2B5EF4-FFF2-40B4-BE49-F238E27FC236}">
                <a16:creationId xmlns:a16="http://schemas.microsoft.com/office/drawing/2014/main" id="{615AE96B-55F1-4112-9F61-9D27C074BAC0}"/>
              </a:ext>
            </a:extLst>
          </p:cNvPr>
          <p:cNvSpPr/>
          <p:nvPr/>
        </p:nvSpPr>
        <p:spPr>
          <a:xfrm>
            <a:off x="5535290" y="4341932"/>
            <a:ext cx="1957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>
                <a:solidFill>
                  <a:srgbClr val="FF0000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www.digicheck.at</a:t>
            </a:r>
            <a:r>
              <a:rPr lang="de-AT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49671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en 8"/>
          <p:cNvGrpSpPr/>
          <p:nvPr/>
        </p:nvGrpSpPr>
        <p:grpSpPr>
          <a:xfrm>
            <a:off x="3111500" y="911225"/>
            <a:ext cx="5730875" cy="3734963"/>
            <a:chOff x="3111500" y="911225"/>
            <a:chExt cx="5730875" cy="3734963"/>
          </a:xfrm>
        </p:grpSpPr>
        <p:grpSp>
          <p:nvGrpSpPr>
            <p:cNvPr id="3" name="Gruppieren 2">
              <a:extLst>
                <a:ext uri="{FF2B5EF4-FFF2-40B4-BE49-F238E27FC236}">
                  <a16:creationId xmlns:a16="http://schemas.microsoft.com/office/drawing/2014/main" id="{C9F2DE4F-0D2E-4458-A09C-E3EB0942FEC5}"/>
                </a:ext>
              </a:extLst>
            </p:cNvPr>
            <p:cNvGrpSpPr/>
            <p:nvPr/>
          </p:nvGrpSpPr>
          <p:grpSpPr>
            <a:xfrm>
              <a:off x="3111500" y="911225"/>
              <a:ext cx="5730875" cy="3734963"/>
              <a:chOff x="1338468" y="1699894"/>
              <a:chExt cx="6590477" cy="4430182"/>
            </a:xfrm>
          </p:grpSpPr>
          <p:pic>
            <p:nvPicPr>
              <p:cNvPr id="25" name="Grafik 24">
                <a:extLst>
                  <a:ext uri="{FF2B5EF4-FFF2-40B4-BE49-F238E27FC236}">
                    <a16:creationId xmlns:a16="http://schemas.microsoft.com/office/drawing/2014/main" id="{CC77E28F-4640-41B5-BA31-2995AA457F0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8460" t="5642" r="8088" b="8748"/>
              <a:stretch/>
            </p:blipFill>
            <p:spPr>
              <a:xfrm>
                <a:off x="1338468" y="1699894"/>
                <a:ext cx="3127046" cy="443018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27" name="Grafik 26">
                <a:extLst>
                  <a:ext uri="{FF2B5EF4-FFF2-40B4-BE49-F238E27FC236}">
                    <a16:creationId xmlns:a16="http://schemas.microsoft.com/office/drawing/2014/main" id="{DAF009EC-85DC-4FC1-A84D-6AE2BA872F9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9573" t="11056" r="12348" b="11361"/>
              <a:stretch/>
            </p:blipFill>
            <p:spPr>
              <a:xfrm>
                <a:off x="4701006" y="1699894"/>
                <a:ext cx="3227939" cy="443018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</p:grp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1996" y="4310427"/>
              <a:ext cx="823597" cy="24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PLAYMIT Digital</a:t>
            </a:r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Digitale Bildung in Österreich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19</a:t>
            </a:fld>
            <a:endParaRPr lang="de-AT" dirty="0"/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70634CFC-A037-43C1-B19C-88C69337CC35}"/>
              </a:ext>
            </a:extLst>
          </p:cNvPr>
          <p:cNvSpPr/>
          <p:nvPr/>
        </p:nvSpPr>
        <p:spPr>
          <a:xfrm>
            <a:off x="723632" y="3205068"/>
            <a:ext cx="22042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www.playmit.com</a:t>
            </a:r>
            <a:r>
              <a:rPr lang="de-AT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DC6CB04-C9A6-4153-BDA3-965B7F1153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376" y="1555875"/>
            <a:ext cx="2332234" cy="69203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429C7C4-6781-4ABA-B4CE-CFF6EB5650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0001" y="2406086"/>
            <a:ext cx="2329609" cy="690255"/>
          </a:xfrm>
          <a:prstGeom prst="rect">
            <a:avLst/>
          </a:prstGeom>
        </p:spPr>
      </p:pic>
      <p:grpSp>
        <p:nvGrpSpPr>
          <p:cNvPr id="11" name="Gruppieren 10"/>
          <p:cNvGrpSpPr/>
          <p:nvPr/>
        </p:nvGrpSpPr>
        <p:grpSpPr>
          <a:xfrm>
            <a:off x="3655898" y="342709"/>
            <a:ext cx="2585505" cy="2717919"/>
            <a:chOff x="3470157" y="284871"/>
            <a:chExt cx="2585505" cy="2717919"/>
          </a:xfrm>
        </p:grpSpPr>
        <p:grpSp>
          <p:nvGrpSpPr>
            <p:cNvPr id="8" name="Gruppieren 7"/>
            <p:cNvGrpSpPr/>
            <p:nvPr/>
          </p:nvGrpSpPr>
          <p:grpSpPr>
            <a:xfrm rot="360254">
              <a:off x="4124423" y="284871"/>
              <a:ext cx="1931239" cy="2717919"/>
              <a:chOff x="4322382" y="276145"/>
              <a:chExt cx="1931239" cy="2717919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2382" y="276145"/>
                <a:ext cx="1890520" cy="26760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43322" y="297085"/>
                <a:ext cx="1890520" cy="26760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3101" y="318026"/>
                <a:ext cx="1890520" cy="26760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</p:grpSp>
        <p:sp>
          <p:nvSpPr>
            <p:cNvPr id="10" name="Rechteck 9"/>
            <p:cNvSpPr/>
            <p:nvPr/>
          </p:nvSpPr>
          <p:spPr>
            <a:xfrm rot="388620">
              <a:off x="3470157" y="1774509"/>
              <a:ext cx="2341961" cy="461665"/>
            </a:xfrm>
            <a:prstGeom prst="rect">
              <a:avLst/>
            </a:prstGeom>
            <a:solidFill>
              <a:schemeClr val="bg2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de-AT" sz="1200" dirty="0">
                  <a:solidFill>
                    <a:srgbClr val="E6320F"/>
                  </a:solidFill>
                </a:rPr>
                <a:t>Gesellschaftliche Aspekte von Medienwandel und Digitalisierung</a:t>
              </a:r>
            </a:p>
          </p:txBody>
        </p:sp>
      </p:grpSp>
      <p:sp>
        <p:nvSpPr>
          <p:cNvPr id="14" name="Ovale Legende 13"/>
          <p:cNvSpPr/>
          <p:nvPr/>
        </p:nvSpPr>
        <p:spPr>
          <a:xfrm>
            <a:off x="293166" y="3651182"/>
            <a:ext cx="2634704" cy="995006"/>
          </a:xfrm>
          <a:prstGeom prst="wedgeEllipseCallout">
            <a:avLst>
              <a:gd name="adj1" fmla="val 32052"/>
              <a:gd name="adj2" fmla="val -61968"/>
            </a:avLst>
          </a:prstGeom>
          <a:solidFill>
            <a:srgbClr val="E632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b="1" dirty="0"/>
              <a:t>demnächst:</a:t>
            </a:r>
            <a:br>
              <a:rPr lang="de-AT" b="1" dirty="0"/>
            </a:br>
            <a:r>
              <a:rPr lang="de-AT" b="1" dirty="0"/>
              <a:t>MINDT-Urkunde</a:t>
            </a:r>
          </a:p>
        </p:txBody>
      </p:sp>
    </p:spTree>
    <p:extLst>
      <p:ext uri="{BB962C8B-B14F-4D97-AF65-F5344CB8AC3E}">
        <p14:creationId xmlns:p14="http://schemas.microsoft.com/office/powerpoint/2010/main" val="476888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Digitale Bildung in Österreich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2</a:t>
            </a:fld>
            <a:endParaRPr lang="de-AT" dirty="0"/>
          </a:p>
        </p:txBody>
      </p:sp>
      <p:pic>
        <p:nvPicPr>
          <p:cNvPr id="11" name="Grafik 10" descr="Ein Bild, das Mann enthält.&#10;&#10;Mit sehr hoher Zuverlässigkeit generierte Beschreibung">
            <a:extLst>
              <a:ext uri="{FF2B5EF4-FFF2-40B4-BE49-F238E27FC236}">
                <a16:creationId xmlns:a16="http://schemas.microsoft.com/office/drawing/2014/main" id="{0B2B71FE-0702-4E05-93F5-F1B5155586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281832"/>
            <a:ext cx="4346325" cy="2445532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FF06BF74-95D1-4928-B93F-5419C138D77C}"/>
              </a:ext>
            </a:extLst>
          </p:cNvPr>
          <p:cNvSpPr txBox="1"/>
          <p:nvPr/>
        </p:nvSpPr>
        <p:spPr>
          <a:xfrm>
            <a:off x="540000" y="3727364"/>
            <a:ext cx="4346325" cy="646331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 b="1" dirty="0">
                <a:solidFill>
                  <a:srgbClr val="E6320F"/>
                </a:solidFill>
              </a:rPr>
              <a:t>„Die einzige Konstante im Leben </a:t>
            </a:r>
            <a:br>
              <a:rPr lang="de-AT" b="1" dirty="0">
                <a:solidFill>
                  <a:srgbClr val="E6320F"/>
                </a:solidFill>
              </a:rPr>
            </a:br>
            <a:r>
              <a:rPr lang="de-AT" b="1" dirty="0">
                <a:solidFill>
                  <a:srgbClr val="E6320F"/>
                </a:solidFill>
              </a:rPr>
              <a:t>ist die Veränderung“ </a:t>
            </a:r>
            <a:r>
              <a:rPr lang="de-AT" dirty="0"/>
              <a:t>(Heraklit)</a:t>
            </a:r>
          </a:p>
        </p:txBody>
      </p:sp>
    </p:spTree>
    <p:extLst>
      <p:ext uri="{BB962C8B-B14F-4D97-AF65-F5344CB8AC3E}">
        <p14:creationId xmlns:p14="http://schemas.microsoft.com/office/powerpoint/2010/main" val="5366333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Ausbau technischer Infrastruktur an Schulen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Digitale Bildung in Österreich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20</a:t>
            </a:fld>
            <a:endParaRPr lang="de-AT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4DFD2A1C-5049-43C0-ADCF-74B196FCD7D9}"/>
              </a:ext>
            </a:extLst>
          </p:cNvPr>
          <p:cNvSpPr/>
          <p:nvPr/>
        </p:nvSpPr>
        <p:spPr>
          <a:xfrm>
            <a:off x="6192502" y="2419898"/>
            <a:ext cx="2325449" cy="112221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800" dirty="0"/>
              <a:t>Breitband-</a:t>
            </a:r>
          </a:p>
          <a:p>
            <a:pPr algn="ctr"/>
            <a:r>
              <a:rPr lang="de-AT" sz="2800" dirty="0"/>
              <a:t>Internet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DF25A2C0-A471-420D-A3A7-DDA219FB4CAC}"/>
              </a:ext>
            </a:extLst>
          </p:cNvPr>
          <p:cNvSpPr/>
          <p:nvPr/>
        </p:nvSpPr>
        <p:spPr>
          <a:xfrm>
            <a:off x="3363738" y="2419898"/>
            <a:ext cx="2325449" cy="112221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800" dirty="0"/>
              <a:t>WLAN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DB29BF15-7620-45CE-B46B-7A928AB8571B}"/>
              </a:ext>
            </a:extLst>
          </p:cNvPr>
          <p:cNvSpPr/>
          <p:nvPr/>
        </p:nvSpPr>
        <p:spPr>
          <a:xfrm>
            <a:off x="557184" y="3846586"/>
            <a:ext cx="7961341" cy="773539"/>
          </a:xfrm>
          <a:prstGeom prst="rect">
            <a:avLst/>
          </a:prstGeom>
          <a:solidFill>
            <a:srgbClr val="E632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800" dirty="0"/>
              <a:t>Empfehlungen und Standards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76D10692-173E-489B-82A4-42F9CAD25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3345" y="1543735"/>
            <a:ext cx="1026234" cy="102623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B6E81E3-D7C5-4B44-8E72-71486A94A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109" y="1543735"/>
            <a:ext cx="1026234" cy="1026234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BC0DD106-82C2-4093-BA39-5466AB6FC2CD}"/>
              </a:ext>
            </a:extLst>
          </p:cNvPr>
          <p:cNvSpPr/>
          <p:nvPr/>
        </p:nvSpPr>
        <p:spPr>
          <a:xfrm>
            <a:off x="551407" y="2419898"/>
            <a:ext cx="2325449" cy="112221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800" dirty="0"/>
              <a:t>Management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AF7DEB4A-B05F-46CC-8E91-D23A7F3985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402" y="1543735"/>
            <a:ext cx="1502556" cy="1214293"/>
          </a:xfrm>
          <a:prstGeom prst="rect">
            <a:avLst/>
          </a:prstGeom>
        </p:spPr>
      </p:pic>
      <p:sp>
        <p:nvSpPr>
          <p:cNvPr id="15" name="Pfeil: nach oben 14">
            <a:extLst>
              <a:ext uri="{FF2B5EF4-FFF2-40B4-BE49-F238E27FC236}">
                <a16:creationId xmlns:a16="http://schemas.microsoft.com/office/drawing/2014/main" id="{22EBD228-3369-4E1A-BE7B-5C280CA7229F}"/>
              </a:ext>
            </a:extLst>
          </p:cNvPr>
          <p:cNvSpPr/>
          <p:nvPr/>
        </p:nvSpPr>
        <p:spPr>
          <a:xfrm>
            <a:off x="1441612" y="3465475"/>
            <a:ext cx="556591" cy="381111"/>
          </a:xfrm>
          <a:prstGeom prst="upArrow">
            <a:avLst/>
          </a:prstGeom>
          <a:solidFill>
            <a:srgbClr val="E632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2800"/>
          </a:p>
        </p:txBody>
      </p:sp>
      <p:sp>
        <p:nvSpPr>
          <p:cNvPr id="16" name="Pfeil: nach oben 15">
            <a:extLst>
              <a:ext uri="{FF2B5EF4-FFF2-40B4-BE49-F238E27FC236}">
                <a16:creationId xmlns:a16="http://schemas.microsoft.com/office/drawing/2014/main" id="{7C903459-EAA4-4210-9C27-FB51E9936854}"/>
              </a:ext>
            </a:extLst>
          </p:cNvPr>
          <p:cNvSpPr/>
          <p:nvPr/>
        </p:nvSpPr>
        <p:spPr>
          <a:xfrm>
            <a:off x="4248166" y="3465474"/>
            <a:ext cx="556591" cy="381111"/>
          </a:xfrm>
          <a:prstGeom prst="upArrow">
            <a:avLst/>
          </a:prstGeom>
          <a:solidFill>
            <a:srgbClr val="E632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2800"/>
          </a:p>
        </p:txBody>
      </p:sp>
      <p:sp>
        <p:nvSpPr>
          <p:cNvPr id="17" name="Pfeil: nach oben 16">
            <a:extLst>
              <a:ext uri="{FF2B5EF4-FFF2-40B4-BE49-F238E27FC236}">
                <a16:creationId xmlns:a16="http://schemas.microsoft.com/office/drawing/2014/main" id="{828DC103-756A-420B-A5E5-3D68B08C4F09}"/>
              </a:ext>
            </a:extLst>
          </p:cNvPr>
          <p:cNvSpPr/>
          <p:nvPr/>
        </p:nvSpPr>
        <p:spPr>
          <a:xfrm>
            <a:off x="7077504" y="3465475"/>
            <a:ext cx="556591" cy="381111"/>
          </a:xfrm>
          <a:prstGeom prst="upArrow">
            <a:avLst/>
          </a:prstGeom>
          <a:solidFill>
            <a:srgbClr val="E632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2800"/>
          </a:p>
        </p:txBody>
      </p:sp>
      <p:sp>
        <p:nvSpPr>
          <p:cNvPr id="18" name="Rechteck 17"/>
          <p:cNvSpPr/>
          <p:nvPr/>
        </p:nvSpPr>
        <p:spPr>
          <a:xfrm>
            <a:off x="3545432" y="244581"/>
            <a:ext cx="3399449" cy="646331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r>
              <a:rPr lang="de-AT" sz="1200" dirty="0"/>
              <a:t>Empfehlungen zur Basisinfrastrukturausstattung:</a:t>
            </a:r>
            <a:br>
              <a:rPr lang="de-AT" sz="1200" dirty="0">
                <a:hlinkClick r:id="rId5"/>
              </a:rPr>
            </a:br>
            <a:r>
              <a:rPr lang="de-AT" sz="1200" dirty="0">
                <a:hlinkClick r:id="rId5"/>
              </a:rPr>
              <a:t>https://bildung.bmbwf.gv.at/schulen/it/it_angebote/it_infrastruktur_empfehlung.pdf</a:t>
            </a:r>
            <a:r>
              <a:rPr lang="de-AT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12734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Aus- und Fortbildung von </a:t>
            </a:r>
            <a:r>
              <a:rPr lang="de-AT" dirty="0" err="1"/>
              <a:t>Pädagog</a:t>
            </a:r>
            <a:r>
              <a:rPr lang="de-AT" dirty="0"/>
              <a:t>/innen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539751" y="1623600"/>
            <a:ext cx="7978775" cy="228165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de-AT" dirty="0"/>
              <a:t>Überarbeitung von Ausbildungscurricula für Lehramtsstudierende</a:t>
            </a:r>
          </a:p>
          <a:p>
            <a:pPr lvl="1">
              <a:spcAft>
                <a:spcPts val="600"/>
              </a:spcAft>
            </a:pPr>
            <a:r>
              <a:rPr lang="de-AT" dirty="0"/>
              <a:t>Zusammenarbeit der Hochschulen in Entwicklungsverbünden</a:t>
            </a:r>
          </a:p>
          <a:p>
            <a:pPr lvl="1">
              <a:spcAft>
                <a:spcPts val="600"/>
              </a:spcAft>
            </a:pPr>
            <a:r>
              <a:rPr lang="de-AT" dirty="0"/>
              <a:t>Inkludierung digitaler Fachdidaktik in Curricula (mind. 6 ECTS)</a:t>
            </a:r>
          </a:p>
          <a:p>
            <a:pPr>
              <a:spcAft>
                <a:spcPts val="600"/>
              </a:spcAft>
            </a:pPr>
            <a:r>
              <a:rPr lang="de-AT" dirty="0"/>
              <a:t>systematische Fortbildung für bestehende Lehrkräfte</a:t>
            </a:r>
          </a:p>
          <a:p>
            <a:pPr lvl="1">
              <a:spcAft>
                <a:spcPts val="600"/>
              </a:spcAft>
            </a:pPr>
            <a:r>
              <a:rPr lang="de-AT" dirty="0"/>
              <a:t>v.a. schulintern, gekoppelt mit Schulentwicklung</a:t>
            </a:r>
          </a:p>
          <a:p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Digitale Bildung in Österreich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21</a:t>
            </a:fld>
            <a:endParaRPr lang="de-AT" dirty="0"/>
          </a:p>
        </p:txBody>
      </p:sp>
      <p:sp>
        <p:nvSpPr>
          <p:cNvPr id="8" name="Textfeld 7"/>
          <p:cNvSpPr txBox="1"/>
          <p:nvPr/>
        </p:nvSpPr>
        <p:spPr>
          <a:xfrm>
            <a:off x="6342643" y="3117786"/>
            <a:ext cx="2305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solidFill>
                  <a:srgbClr val="E6320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https://eeducation.at/</a:t>
            </a:r>
            <a:r>
              <a:rPr lang="de-AT" dirty="0">
                <a:solidFill>
                  <a:srgbClr val="E6320F"/>
                </a:solidFill>
              </a:rPr>
              <a:t> </a:t>
            </a:r>
          </a:p>
        </p:txBody>
      </p:sp>
      <p:sp>
        <p:nvSpPr>
          <p:cNvPr id="9" name="Pfeil: nach rechts 8">
            <a:extLst>
              <a:ext uri="{FF2B5EF4-FFF2-40B4-BE49-F238E27FC236}">
                <a16:creationId xmlns:a16="http://schemas.microsoft.com/office/drawing/2014/main" id="{1BDAA2F6-21D2-4EF0-9D47-8A9D95BFFDC4}"/>
              </a:ext>
            </a:extLst>
          </p:cNvPr>
          <p:cNvSpPr/>
          <p:nvPr/>
        </p:nvSpPr>
        <p:spPr>
          <a:xfrm>
            <a:off x="5759450" y="3145217"/>
            <a:ext cx="520700" cy="321299"/>
          </a:xfrm>
          <a:prstGeom prst="rightArrow">
            <a:avLst/>
          </a:prstGeom>
          <a:solidFill>
            <a:srgbClr val="E632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508" y="256994"/>
            <a:ext cx="24288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A4244D8-B76D-4DEC-8E08-EEE793922D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979" y="3626687"/>
            <a:ext cx="8108331" cy="101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4501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digi.folio</a:t>
            </a:r>
            <a:r>
              <a:rPr lang="de-AT" dirty="0"/>
              <a:t> – Fortbildungsbedarf und </a:t>
            </a:r>
            <a:br>
              <a:rPr lang="de-AT" dirty="0"/>
            </a:br>
            <a:r>
              <a:rPr lang="de-AT" dirty="0"/>
              <a:t>Dokumentation für </a:t>
            </a:r>
            <a:r>
              <a:rPr lang="de-AT" dirty="0" err="1"/>
              <a:t>Pädagog</a:t>
            </a:r>
            <a:r>
              <a:rPr lang="de-AT" dirty="0"/>
              <a:t>/innen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Digitale Bildung in Österreich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22</a:t>
            </a:fld>
            <a:endParaRPr lang="de-A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4" y="2053679"/>
            <a:ext cx="8148851" cy="1635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440245" y="3855365"/>
            <a:ext cx="16958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dirty="0">
                <a:solidFill>
                  <a:srgbClr val="FF0000"/>
                </a:solidFill>
              </a:rPr>
              <a:t>Welchen Bedarf</a:t>
            </a:r>
          </a:p>
          <a:p>
            <a:pPr algn="ctr"/>
            <a:r>
              <a:rPr lang="de-AT" dirty="0">
                <a:solidFill>
                  <a:srgbClr val="FF0000"/>
                </a:solidFill>
              </a:rPr>
              <a:t>habe ich?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292057" y="3855364"/>
            <a:ext cx="24981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dirty="0">
                <a:solidFill>
                  <a:srgbClr val="FF0000"/>
                </a:solidFill>
              </a:rPr>
              <a:t>Welche Veranstaltungen</a:t>
            </a:r>
          </a:p>
          <a:p>
            <a:pPr algn="ctr"/>
            <a:r>
              <a:rPr lang="de-AT" dirty="0">
                <a:solidFill>
                  <a:srgbClr val="FF0000"/>
                </a:solidFill>
              </a:rPr>
              <a:t>gibt es wo?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7195757" y="3855364"/>
            <a:ext cx="14163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dirty="0">
                <a:solidFill>
                  <a:srgbClr val="FF0000"/>
                </a:solidFill>
              </a:rPr>
              <a:t>Wie habe ich</a:t>
            </a:r>
          </a:p>
          <a:p>
            <a:pPr algn="ctr"/>
            <a:r>
              <a:rPr lang="de-AT" dirty="0">
                <a:solidFill>
                  <a:srgbClr val="FF0000"/>
                </a:solidFill>
              </a:rPr>
              <a:t>das Gelernte</a:t>
            </a:r>
          </a:p>
          <a:p>
            <a:pPr algn="ctr"/>
            <a:r>
              <a:rPr lang="de-AT" dirty="0">
                <a:solidFill>
                  <a:srgbClr val="FF0000"/>
                </a:solidFill>
              </a:rPr>
              <a:t>umgesetzt?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C2FBC0A5-73D2-4C37-AB49-EAFBFC2E1A8E}"/>
              </a:ext>
            </a:extLst>
          </p:cNvPr>
          <p:cNvSpPr/>
          <p:nvPr/>
        </p:nvSpPr>
        <p:spPr>
          <a:xfrm>
            <a:off x="5165095" y="2507041"/>
            <a:ext cx="21286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2000" lvl="1" indent="0">
              <a:buNone/>
            </a:pPr>
            <a:r>
              <a:rPr lang="de-AT" u="sng" dirty="0">
                <a:solidFill>
                  <a:schemeClr val="bg1"/>
                </a:solidFill>
              </a:rPr>
              <a:t>www.digifolio.at </a:t>
            </a:r>
          </a:p>
        </p:txBody>
      </p:sp>
      <p:pic>
        <p:nvPicPr>
          <p:cNvPr id="6146" name="Picture 2" descr="Virtuelle PH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0" t="21453" r="8653" b="20997"/>
          <a:stretch/>
        </p:blipFill>
        <p:spPr bwMode="auto">
          <a:xfrm>
            <a:off x="2973546" y="177996"/>
            <a:ext cx="1025258" cy="71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6831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39999" y="4790252"/>
            <a:ext cx="6875916" cy="200025"/>
          </a:xfrm>
        </p:spPr>
        <p:txBody>
          <a:bodyPr/>
          <a:lstStyle/>
          <a:p>
            <a:r>
              <a:rPr lang="de-AT" dirty="0"/>
              <a:t>Digitale Bildung in Österreich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23</a:t>
            </a:fld>
            <a:endParaRPr lang="de-AT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A110C4A-F7B5-41E7-BD5D-2320A5EBB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Lernräume schaffen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F6D73E6-626D-456D-99EE-A896EAD4B8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73" r="20282" b="10256"/>
          <a:stretch/>
        </p:blipFill>
        <p:spPr>
          <a:xfrm>
            <a:off x="5137736" y="506571"/>
            <a:ext cx="3708091" cy="179152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E8AE1E14-1EAA-47CD-90A2-5E053DD648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99" y="1600464"/>
            <a:ext cx="4488606" cy="299638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42D5DE71-0637-49E9-B5D0-1EB47DB049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377" y="1520773"/>
            <a:ext cx="5742022" cy="362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6791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Bildergebnis für digitalisierung bibliothek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" t="-123" r="21958" b="123"/>
          <a:stretch/>
        </p:blipFill>
        <p:spPr bwMode="auto">
          <a:xfrm>
            <a:off x="4675572" y="1721153"/>
            <a:ext cx="3866617" cy="257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Ähnliches Foto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1"/>
          <a:stretch/>
        </p:blipFill>
        <p:spPr bwMode="auto">
          <a:xfrm>
            <a:off x="539999" y="1724322"/>
            <a:ext cx="3857497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39999" y="4790252"/>
            <a:ext cx="6875916" cy="200025"/>
          </a:xfrm>
        </p:spPr>
        <p:txBody>
          <a:bodyPr/>
          <a:lstStyle/>
          <a:p>
            <a:r>
              <a:rPr lang="de-AT" dirty="0"/>
              <a:t>Digitale Bildung in Österreich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24</a:t>
            </a:fld>
            <a:endParaRPr lang="de-AT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A110C4A-F7B5-41E7-BD5D-2320A5EBB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Bildungsmedien rezipieren</a:t>
            </a:r>
          </a:p>
        </p:txBody>
      </p:sp>
    </p:spTree>
    <p:extLst>
      <p:ext uri="{BB962C8B-B14F-4D97-AF65-F5344CB8AC3E}">
        <p14:creationId xmlns:p14="http://schemas.microsoft.com/office/powerpoint/2010/main" val="7556997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9CA1CBC5-BC4F-406F-ACEE-1BFDD16CC6F7}"/>
              </a:ext>
            </a:extLst>
          </p:cNvPr>
          <p:cNvSpPr/>
          <p:nvPr/>
        </p:nvSpPr>
        <p:spPr>
          <a:xfrm>
            <a:off x="5972174" y="2034654"/>
            <a:ext cx="2631825" cy="26539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Digitale Bildung in Österreich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25</a:t>
            </a:fld>
            <a:endParaRPr lang="de-AT" dirty="0"/>
          </a:p>
        </p:txBody>
      </p:sp>
      <p:pic>
        <p:nvPicPr>
          <p:cNvPr id="12" name="Grafik 11" descr="Ein Bild, das Mann, Person, Anzug, Kleidung enthält.&#10;&#10;Mit sehr hoher Zuverlässigkeit generierte Beschreibung">
            <a:extLst>
              <a:ext uri="{FF2B5EF4-FFF2-40B4-BE49-F238E27FC236}">
                <a16:creationId xmlns:a16="http://schemas.microsoft.com/office/drawing/2014/main" id="{FD5E68BA-A695-4D3A-BD4A-570F9EC1F8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1"/>
          <a:stretch/>
        </p:blipFill>
        <p:spPr>
          <a:xfrm>
            <a:off x="7529620" y="2142860"/>
            <a:ext cx="970315" cy="1192321"/>
          </a:xfrm>
          <a:prstGeom prst="rect">
            <a:avLst/>
          </a:prstGeom>
        </p:spPr>
      </p:pic>
      <p:sp>
        <p:nvSpPr>
          <p:cNvPr id="13" name="Textplatzhalter 9">
            <a:extLst>
              <a:ext uri="{FF2B5EF4-FFF2-40B4-BE49-F238E27FC236}">
                <a16:creationId xmlns:a16="http://schemas.microsoft.com/office/drawing/2014/main" id="{05FDF2AC-02B4-458F-BBA4-D8E898C9483C}"/>
              </a:ext>
            </a:extLst>
          </p:cNvPr>
          <p:cNvSpPr txBox="1">
            <a:spLocks/>
          </p:cNvSpPr>
          <p:nvPr/>
        </p:nvSpPr>
        <p:spPr>
          <a:xfrm>
            <a:off x="5650706" y="3434008"/>
            <a:ext cx="2953294" cy="1254547"/>
          </a:xfrm>
          <a:prstGeom prst="rect">
            <a:avLst/>
          </a:prstGeom>
        </p:spPr>
        <p:txBody>
          <a:bodyPr/>
          <a:lstStyle>
            <a:lvl1pPr marL="252000" marR="0" indent="-25200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1425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4000" marR="0" indent="-25200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1425"/>
              </a:spcAft>
              <a:buClrTx/>
              <a:buSzTx/>
              <a:buFont typeface="Corbel" panose="020B0503020204020204" pitchFamily="34" charset="0"/>
              <a:buChar char="−"/>
              <a:tabLst/>
              <a:defRPr sz="18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425"/>
              </a:spcAft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–"/>
              <a:defRPr sz="18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tx2"/>
              </a:buClr>
              <a:buFont typeface="Arial" pitchFamily="34" charset="0"/>
              <a:buChar char="»"/>
              <a:defRPr sz="18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600"/>
              </a:spcAft>
              <a:buNone/>
            </a:pPr>
            <a:r>
              <a:rPr lang="de-DE" sz="1200" b="1" dirty="0"/>
              <a:t>Mag. Martin Bauer, MSc</a:t>
            </a:r>
          </a:p>
          <a:p>
            <a:pPr marL="0" indent="0" algn="r">
              <a:lnSpc>
                <a:spcPct val="100000"/>
              </a:lnSpc>
              <a:spcAft>
                <a:spcPts val="600"/>
              </a:spcAft>
              <a:buNone/>
            </a:pPr>
            <a:r>
              <a:rPr lang="de-DE" sz="1200" dirty="0"/>
              <a:t>Bundesministerium für Bildung, </a:t>
            </a:r>
            <a:br>
              <a:rPr lang="de-DE" sz="1200" dirty="0"/>
            </a:br>
            <a:r>
              <a:rPr lang="de-DE" sz="1200" dirty="0"/>
              <a:t>Wissenschaft und Forschung</a:t>
            </a:r>
          </a:p>
          <a:p>
            <a:pPr marL="0" indent="0" algn="r">
              <a:lnSpc>
                <a:spcPct val="100000"/>
              </a:lnSpc>
              <a:spcAft>
                <a:spcPts val="600"/>
              </a:spcAft>
              <a:buNone/>
            </a:pPr>
            <a:r>
              <a:rPr lang="de-DE" sz="1200" dirty="0"/>
              <a:t>Leiter der Abteilung </a:t>
            </a:r>
            <a:r>
              <a:rPr lang="de-DE" sz="1200" dirty="0" err="1"/>
              <a:t>Präs</a:t>
            </a:r>
            <a:r>
              <a:rPr lang="de-DE" sz="1200" dirty="0"/>
              <a:t>/15 IT-Didaktik</a:t>
            </a:r>
          </a:p>
          <a:p>
            <a:pPr marL="0" indent="0" algn="r">
              <a:lnSpc>
                <a:spcPct val="100000"/>
              </a:lnSpc>
              <a:spcAft>
                <a:spcPts val="600"/>
              </a:spcAft>
              <a:buNone/>
            </a:pPr>
            <a:r>
              <a:rPr lang="de-DE" sz="1200" dirty="0">
                <a:hlinkClick r:id="rId3"/>
              </a:rPr>
              <a:t>martin.bauer@bmbwf.gv.at</a:t>
            </a:r>
            <a:r>
              <a:rPr lang="de-DE" sz="1200" dirty="0"/>
              <a:t>  </a:t>
            </a:r>
          </a:p>
        </p:txBody>
      </p:sp>
      <p:sp>
        <p:nvSpPr>
          <p:cNvPr id="14" name="Titel 6">
            <a:extLst>
              <a:ext uri="{FF2B5EF4-FFF2-40B4-BE49-F238E27FC236}">
                <a16:creationId xmlns:a16="http://schemas.microsoft.com/office/drawing/2014/main" id="{2D045B8D-4354-418D-A5B3-536385506D1A}"/>
              </a:ext>
            </a:extLst>
          </p:cNvPr>
          <p:cNvSpPr txBox="1">
            <a:spLocks/>
          </p:cNvSpPr>
          <p:nvPr/>
        </p:nvSpPr>
        <p:spPr>
          <a:xfrm>
            <a:off x="6453602" y="2950002"/>
            <a:ext cx="970316" cy="495967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AT" sz="2000" dirty="0">
                <a:solidFill>
                  <a:srgbClr val="E6320F"/>
                </a:solidFill>
              </a:rPr>
              <a:t>Kontakt</a:t>
            </a:r>
            <a:endParaRPr lang="de-DE" dirty="0">
              <a:solidFill>
                <a:srgbClr val="E6320F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F7DE85A-D895-4F32-A873-BBE9D78F44FF}"/>
              </a:ext>
            </a:extLst>
          </p:cNvPr>
          <p:cNvSpPr txBox="1"/>
          <p:nvPr/>
        </p:nvSpPr>
        <p:spPr>
          <a:xfrm>
            <a:off x="540000" y="3702499"/>
            <a:ext cx="4603471" cy="923330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 b="1" dirty="0">
                <a:solidFill>
                  <a:srgbClr val="E6320F"/>
                </a:solidFill>
              </a:rPr>
              <a:t>Die reinste Form des Wahnsinns ist es, alles beim Alten zu belassen und zu hoffen, dass sich etwas ändert. </a:t>
            </a:r>
            <a:r>
              <a:rPr lang="de-AT" dirty="0"/>
              <a:t>(Albert Einstein)</a:t>
            </a:r>
          </a:p>
        </p:txBody>
      </p:sp>
      <p:pic>
        <p:nvPicPr>
          <p:cNvPr id="19" name="Grafik 18" descr="Ein Bild, das Person, Mann, Wand, drinnen enthält.&#10;&#10;Mit sehr hoher Zuverlässigkeit generierte Beschreibung">
            <a:extLst>
              <a:ext uri="{FF2B5EF4-FFF2-40B4-BE49-F238E27FC236}">
                <a16:creationId xmlns:a16="http://schemas.microsoft.com/office/drawing/2014/main" id="{3AAF6260-7335-4DA6-951D-FE8A90060E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111324"/>
            <a:ext cx="4603471" cy="259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511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Digitale Bildung in Österreich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3</a:t>
            </a:fld>
            <a:endParaRPr lang="de-AT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A110C4A-F7B5-41E7-BD5D-2320A5EBB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New York – Mobilität 1900 und 1913</a:t>
            </a:r>
          </a:p>
        </p:txBody>
      </p:sp>
      <p:pic>
        <p:nvPicPr>
          <p:cNvPr id="9" name="Grafik 8" descr="Ein Bild, das Gebäude, Foto, draußen enthält.&#10;&#10;Mit sehr hoher Zuverlässigkeit generierte Beschreibung">
            <a:extLst>
              <a:ext uri="{FF2B5EF4-FFF2-40B4-BE49-F238E27FC236}">
                <a16:creationId xmlns:a16="http://schemas.microsoft.com/office/drawing/2014/main" id="{559D1ADE-43FF-41C9-8AB1-940C112EFE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1" y="1676985"/>
            <a:ext cx="3474720" cy="2663952"/>
          </a:xfrm>
          <a:prstGeom prst="rect">
            <a:avLst/>
          </a:prstGeom>
        </p:spPr>
      </p:pic>
      <p:pic>
        <p:nvPicPr>
          <p:cNvPr id="12" name="Grafik 11" descr="Ein Bild, das Gebäude, Straße, draußen, Stadt enthält.&#10;&#10;Mit sehr hoher Zuverlässigkeit generierte Beschreibung">
            <a:extLst>
              <a:ext uri="{FF2B5EF4-FFF2-40B4-BE49-F238E27FC236}">
                <a16:creationId xmlns:a16="http://schemas.microsoft.com/office/drawing/2014/main" id="{7BCEBF6F-F31D-4746-87D0-CEC2BA950D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672" y="1676985"/>
            <a:ext cx="3723322" cy="2661849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5E1B0274-0C67-4DE5-960A-DD825F75FFE5}"/>
              </a:ext>
            </a:extLst>
          </p:cNvPr>
          <p:cNvSpPr/>
          <p:nvPr/>
        </p:nvSpPr>
        <p:spPr>
          <a:xfrm rot="16200000">
            <a:off x="6925101" y="2722518"/>
            <a:ext cx="37353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000" dirty="0">
                <a:hlinkClick r:id="rId4"/>
              </a:rPr>
              <a:t>https://derletztefuehrerscheinneuling.com/2016/10/09/wie-realistisch-ist-das-verbot-von-verbrennern-bis-2030/</a:t>
            </a:r>
            <a:r>
              <a:rPr lang="de-AT" sz="1000" dirty="0"/>
              <a:t> 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4CB8BDDB-8E25-41BD-8A7F-DF138D8CF7E2}"/>
              </a:ext>
            </a:extLst>
          </p:cNvPr>
          <p:cNvSpPr/>
          <p:nvPr/>
        </p:nvSpPr>
        <p:spPr>
          <a:xfrm>
            <a:off x="540001" y="3604199"/>
            <a:ext cx="13260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4400" dirty="0">
                <a:solidFill>
                  <a:srgbClr val="E6320F"/>
                </a:solidFill>
                <a:latin typeface="SpiegelSansWeb"/>
              </a:rPr>
              <a:t>1900</a:t>
            </a:r>
            <a:endParaRPr lang="de-AT" sz="4400" dirty="0">
              <a:solidFill>
                <a:srgbClr val="E6320F"/>
              </a:solidFill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F54A2392-5E03-400E-85E2-4209CD9CA130}"/>
              </a:ext>
            </a:extLst>
          </p:cNvPr>
          <p:cNvSpPr/>
          <p:nvPr/>
        </p:nvSpPr>
        <p:spPr>
          <a:xfrm>
            <a:off x="6566744" y="3607770"/>
            <a:ext cx="13260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4400" dirty="0">
                <a:solidFill>
                  <a:srgbClr val="E6320F"/>
                </a:solidFill>
                <a:latin typeface="SpiegelSansWeb"/>
              </a:rPr>
              <a:t>1913</a:t>
            </a:r>
            <a:endParaRPr lang="de-AT" sz="4400" dirty="0">
              <a:solidFill>
                <a:srgbClr val="E6320F"/>
              </a:solidFill>
            </a:endParaRPr>
          </a:p>
        </p:txBody>
      </p:sp>
      <p:pic>
        <p:nvPicPr>
          <p:cNvPr id="20" name="Grafik 19" descr="Ein Bild, das Gebäude, Foto, draußen enthält.&#10;&#10;Mit sehr hoher Zuverlässigkeit generierte Beschreibung">
            <a:extLst>
              <a:ext uri="{FF2B5EF4-FFF2-40B4-BE49-F238E27FC236}">
                <a16:creationId xmlns:a16="http://schemas.microsoft.com/office/drawing/2014/main" id="{AFAABBF6-5E5D-4C9D-BEAB-914F3668968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56" t="51594" r="43570" b="33273"/>
          <a:stretch/>
        </p:blipFill>
        <p:spPr>
          <a:xfrm>
            <a:off x="2717320" y="1539301"/>
            <a:ext cx="1371600" cy="1155274"/>
          </a:xfrm>
          <a:prstGeom prst="rect">
            <a:avLst/>
          </a:prstGeom>
          <a:ln w="28575">
            <a:solidFill>
              <a:srgbClr val="E6320F"/>
            </a:solidFill>
          </a:ln>
        </p:spPr>
      </p:pic>
      <p:sp>
        <p:nvSpPr>
          <p:cNvPr id="21" name="Rechteck 20">
            <a:extLst>
              <a:ext uri="{FF2B5EF4-FFF2-40B4-BE49-F238E27FC236}">
                <a16:creationId xmlns:a16="http://schemas.microsoft.com/office/drawing/2014/main" id="{8E92075E-C5C7-4144-9A0E-736C51A8B9B9}"/>
              </a:ext>
            </a:extLst>
          </p:cNvPr>
          <p:cNvSpPr/>
          <p:nvPr/>
        </p:nvSpPr>
        <p:spPr>
          <a:xfrm>
            <a:off x="1957468" y="2996755"/>
            <a:ext cx="571422" cy="462709"/>
          </a:xfrm>
          <a:prstGeom prst="rect">
            <a:avLst/>
          </a:prstGeom>
          <a:noFill/>
          <a:ln>
            <a:solidFill>
              <a:srgbClr val="E632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A50EC21E-E1AD-4E36-9B7F-B1E3E319C46F}"/>
              </a:ext>
            </a:extLst>
          </p:cNvPr>
          <p:cNvCxnSpPr>
            <a:cxnSpLocks/>
          </p:cNvCxnSpPr>
          <p:nvPr/>
        </p:nvCxnSpPr>
        <p:spPr>
          <a:xfrm flipV="1">
            <a:off x="2528890" y="2694575"/>
            <a:ext cx="188430" cy="302180"/>
          </a:xfrm>
          <a:prstGeom prst="line">
            <a:avLst/>
          </a:prstGeom>
          <a:ln w="28575">
            <a:solidFill>
              <a:srgbClr val="E632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707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Digitale Bildung in Österreich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4</a:t>
            </a:fld>
            <a:endParaRPr lang="de-AT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A110C4A-F7B5-41E7-BD5D-2320A5EBB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Rom – Papstwahl 2005 und 2013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B391C32C-8E03-4158-AB3C-C446A96483E8}"/>
              </a:ext>
            </a:extLst>
          </p:cNvPr>
          <p:cNvSpPr/>
          <p:nvPr/>
        </p:nvSpPr>
        <p:spPr>
          <a:xfrm rot="16200000">
            <a:off x="6536182" y="256002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AT" sz="1000" dirty="0">
                <a:hlinkClick r:id="rId2"/>
              </a:rPr>
              <a:t>http://www.spiegel.de/panorama/papst-momente-bilder-zeigen-vergleich-zwischen-2005-und-2013-a-889031.html</a:t>
            </a:r>
            <a:r>
              <a:rPr lang="de-AT" sz="1000" dirty="0"/>
              <a:t> </a:t>
            </a:r>
          </a:p>
        </p:txBody>
      </p:sp>
      <p:pic>
        <p:nvPicPr>
          <p:cNvPr id="11" name="Grafik 10" descr="Ein Bild, das Person, Gebäude, groß, Personen enthält.&#10;&#10;Mit sehr hoher Zuverlässigkeit generierte Beschreibung">
            <a:extLst>
              <a:ext uri="{FF2B5EF4-FFF2-40B4-BE49-F238E27FC236}">
                <a16:creationId xmlns:a16="http://schemas.microsoft.com/office/drawing/2014/main" id="{F354C806-3C48-4C67-9E8E-C4DF7513FD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1" y="1724321"/>
            <a:ext cx="3928428" cy="2571750"/>
          </a:xfrm>
          <a:prstGeom prst="rect">
            <a:avLst/>
          </a:prstGeom>
        </p:spPr>
      </p:pic>
      <p:pic>
        <p:nvPicPr>
          <p:cNvPr id="14" name="Grafik 13" descr="Ein Bild, das Person, Menge, Personen, groß enthält.&#10;&#10;Mit sehr hoher Zuverlässigkeit generierte Beschreibung">
            <a:extLst>
              <a:ext uri="{FF2B5EF4-FFF2-40B4-BE49-F238E27FC236}">
                <a16:creationId xmlns:a16="http://schemas.microsoft.com/office/drawing/2014/main" id="{18AB3495-3A71-46C4-B7A6-1FBC6100E2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573" y="1724321"/>
            <a:ext cx="3866617" cy="2571750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2A1C3F67-63AD-4C02-A572-DE08B50C7C28}"/>
              </a:ext>
            </a:extLst>
          </p:cNvPr>
          <p:cNvSpPr/>
          <p:nvPr/>
        </p:nvSpPr>
        <p:spPr>
          <a:xfrm>
            <a:off x="540001" y="3604199"/>
            <a:ext cx="13260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4400" dirty="0">
                <a:solidFill>
                  <a:schemeClr val="bg1"/>
                </a:solidFill>
                <a:latin typeface="SpiegelSansWeb"/>
              </a:rPr>
              <a:t>2005</a:t>
            </a:r>
            <a:endParaRPr lang="de-AT" sz="4400" dirty="0">
              <a:solidFill>
                <a:schemeClr val="bg1"/>
              </a:solidFill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2484835C-8A0B-437B-BBB6-64C2BF281748}"/>
              </a:ext>
            </a:extLst>
          </p:cNvPr>
          <p:cNvSpPr/>
          <p:nvPr/>
        </p:nvSpPr>
        <p:spPr>
          <a:xfrm>
            <a:off x="7216186" y="3607770"/>
            <a:ext cx="13260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4400" dirty="0">
                <a:solidFill>
                  <a:schemeClr val="bg1"/>
                </a:solidFill>
                <a:latin typeface="SpiegelSansWeb"/>
              </a:rPr>
              <a:t>2013</a:t>
            </a:r>
            <a:endParaRPr lang="de-AT" sz="4400" dirty="0">
              <a:solidFill>
                <a:schemeClr val="bg1"/>
              </a:solidFill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9684C4F9-C2E2-4C84-B2A6-93EA1374B7AB}"/>
              </a:ext>
            </a:extLst>
          </p:cNvPr>
          <p:cNvSpPr/>
          <p:nvPr/>
        </p:nvSpPr>
        <p:spPr>
          <a:xfrm>
            <a:off x="3708969" y="3790499"/>
            <a:ext cx="427262" cy="462708"/>
          </a:xfrm>
          <a:prstGeom prst="rect">
            <a:avLst/>
          </a:prstGeom>
          <a:noFill/>
          <a:ln>
            <a:solidFill>
              <a:srgbClr val="E632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8" name="Grafik 17" descr="Ein Bild, das Person, Gebäude, groß, Personen enthält.&#10;&#10;Mit sehr hoher Zuverlässigkeit generierte Beschreibung">
            <a:extLst>
              <a:ext uri="{FF2B5EF4-FFF2-40B4-BE49-F238E27FC236}">
                <a16:creationId xmlns:a16="http://schemas.microsoft.com/office/drawing/2014/main" id="{73C631ED-6748-4FC2-AF3D-F9AC9A86A7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98" t="82026" r="9476" b="2909"/>
          <a:stretch/>
        </p:blipFill>
        <p:spPr>
          <a:xfrm>
            <a:off x="3583120" y="1621655"/>
            <a:ext cx="965246" cy="1020722"/>
          </a:xfrm>
          <a:prstGeom prst="rect">
            <a:avLst/>
          </a:prstGeom>
          <a:ln w="28575">
            <a:solidFill>
              <a:srgbClr val="E6320F"/>
            </a:solidFill>
          </a:ln>
        </p:spPr>
      </p:pic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E79DFF67-AB5A-4591-9BFF-CA38AEF32992}"/>
              </a:ext>
            </a:extLst>
          </p:cNvPr>
          <p:cNvCxnSpPr>
            <a:cxnSpLocks/>
          </p:cNvCxnSpPr>
          <p:nvPr/>
        </p:nvCxnSpPr>
        <p:spPr>
          <a:xfrm flipH="1" flipV="1">
            <a:off x="3569672" y="2642377"/>
            <a:ext cx="139297" cy="1148122"/>
          </a:xfrm>
          <a:prstGeom prst="line">
            <a:avLst/>
          </a:prstGeom>
          <a:ln w="28575">
            <a:solidFill>
              <a:srgbClr val="E632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4383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afik 24">
            <a:extLst>
              <a:ext uri="{FF2B5EF4-FFF2-40B4-BE49-F238E27FC236}">
                <a16:creationId xmlns:a16="http://schemas.microsoft.com/office/drawing/2014/main" id="{1F52B8C4-B1A3-4B14-B2E3-569458F258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05"/>
          <a:stretch/>
        </p:blipFill>
        <p:spPr>
          <a:xfrm>
            <a:off x="5077532" y="1724321"/>
            <a:ext cx="3821048" cy="2571749"/>
          </a:xfrm>
          <a:prstGeom prst="rect">
            <a:avLst/>
          </a:prstGeom>
        </p:spPr>
      </p:pic>
      <p:pic>
        <p:nvPicPr>
          <p:cNvPr id="9" name="Grafik 8" descr="Ein Bild, das Person, Foto, Tennis, Gruppe enthält.&#10;&#10;Mit sehr hoher Zuverlässigkeit generierte Beschreibung">
            <a:extLst>
              <a:ext uri="{FF2B5EF4-FFF2-40B4-BE49-F238E27FC236}">
                <a16:creationId xmlns:a16="http://schemas.microsoft.com/office/drawing/2014/main" id="{A2B2043D-2462-4B73-888D-224125B750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7" t="1790" r="19808" b="19547"/>
          <a:stretch/>
        </p:blipFill>
        <p:spPr>
          <a:xfrm>
            <a:off x="557327" y="1724321"/>
            <a:ext cx="2435904" cy="2571750"/>
          </a:xfrm>
          <a:prstGeom prst="rect">
            <a:avLst/>
          </a:prstGeom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Digitale Bildung in Österreich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5</a:t>
            </a:fld>
            <a:endParaRPr lang="de-AT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A110C4A-F7B5-41E7-BD5D-2320A5EBB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Digitale Transformation in der Schule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2A1C3F67-63AD-4C02-A572-DE08B50C7C28}"/>
              </a:ext>
            </a:extLst>
          </p:cNvPr>
          <p:cNvSpPr/>
          <p:nvPr/>
        </p:nvSpPr>
        <p:spPr>
          <a:xfrm>
            <a:off x="555801" y="3604199"/>
            <a:ext cx="12330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4400" dirty="0">
                <a:solidFill>
                  <a:srgbClr val="E6320F"/>
                </a:solidFill>
                <a:latin typeface="SpiegelSansWeb"/>
              </a:rPr>
              <a:t>70er</a:t>
            </a:r>
            <a:endParaRPr lang="de-AT" sz="4400" dirty="0">
              <a:solidFill>
                <a:srgbClr val="E6320F"/>
              </a:solidFill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2484835C-8A0B-437B-BBB6-64C2BF281748}"/>
              </a:ext>
            </a:extLst>
          </p:cNvPr>
          <p:cNvSpPr/>
          <p:nvPr/>
        </p:nvSpPr>
        <p:spPr>
          <a:xfrm>
            <a:off x="5077532" y="3607770"/>
            <a:ext cx="15218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4400" dirty="0">
                <a:solidFill>
                  <a:srgbClr val="E6320F"/>
                </a:solidFill>
                <a:latin typeface="SpiegelSansWeb"/>
              </a:rPr>
              <a:t>heute</a:t>
            </a:r>
            <a:endParaRPr lang="de-AT" sz="4400" dirty="0">
              <a:solidFill>
                <a:srgbClr val="E6320F"/>
              </a:solidFill>
            </a:endParaRPr>
          </a:p>
        </p:txBody>
      </p:sp>
      <p:pic>
        <p:nvPicPr>
          <p:cNvPr id="21" name="Grafik 20" descr="Ein Bild, das Wand, drinnen, Decke, Tisch enthält.&#10;&#10;Mit sehr hoher Zuverlässigkeit generierte Beschreibung">
            <a:extLst>
              <a:ext uri="{FF2B5EF4-FFF2-40B4-BE49-F238E27FC236}">
                <a16:creationId xmlns:a16="http://schemas.microsoft.com/office/drawing/2014/main" id="{5C119815-F707-4801-9D9E-F3B238E793D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0" r="29251"/>
          <a:stretch/>
        </p:blipFill>
        <p:spPr>
          <a:xfrm>
            <a:off x="3102057" y="1724319"/>
            <a:ext cx="1866649" cy="2571751"/>
          </a:xfrm>
          <a:prstGeom prst="rect">
            <a:avLst/>
          </a:prstGeom>
        </p:spPr>
      </p:pic>
      <p:sp>
        <p:nvSpPr>
          <p:cNvPr id="22" name="Rechteck 21">
            <a:extLst>
              <a:ext uri="{FF2B5EF4-FFF2-40B4-BE49-F238E27FC236}">
                <a16:creationId xmlns:a16="http://schemas.microsoft.com/office/drawing/2014/main" id="{09E4DB58-0824-42C7-8945-0F67F49C2E29}"/>
              </a:ext>
            </a:extLst>
          </p:cNvPr>
          <p:cNvSpPr/>
          <p:nvPr/>
        </p:nvSpPr>
        <p:spPr>
          <a:xfrm>
            <a:off x="3128268" y="3607770"/>
            <a:ext cx="12330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4400" dirty="0">
                <a:solidFill>
                  <a:srgbClr val="E6320F"/>
                </a:solidFill>
                <a:latin typeface="SpiegelSansWeb"/>
              </a:rPr>
              <a:t>90er</a:t>
            </a:r>
            <a:endParaRPr lang="de-AT" sz="4400" dirty="0">
              <a:solidFill>
                <a:srgbClr val="E6320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42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Digitale Bildung in Österreich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6</a:t>
            </a:fld>
            <a:endParaRPr lang="de-AT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A110C4A-F7B5-41E7-BD5D-2320A5EBB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1" y="1054894"/>
            <a:ext cx="7978525" cy="916691"/>
          </a:xfrm>
        </p:spPr>
        <p:txBody>
          <a:bodyPr/>
          <a:lstStyle/>
          <a:p>
            <a:r>
              <a:rPr lang="de-AT" dirty="0"/>
              <a:t>Digitales Klassenzimmer:</a:t>
            </a:r>
            <a:br>
              <a:rPr lang="de-AT" dirty="0"/>
            </a:br>
            <a:r>
              <a:rPr lang="de-AT" dirty="0"/>
              <a:t>Die Regierung baut am „Masterplan Digitalisierung“.</a:t>
            </a:r>
            <a:endParaRPr lang="de-A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1" name="Grafik 10" descr="Ein Bild, das Person, Laptop, Tisch enthält.&#10;&#10;Mit hoher Zuverlässigkeit generierte Beschreibung">
            <a:extLst>
              <a:ext uri="{FF2B5EF4-FFF2-40B4-BE49-F238E27FC236}">
                <a16:creationId xmlns:a16="http://schemas.microsoft.com/office/drawing/2014/main" id="{40245064-48A6-4269-898E-3840416BB4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1" y="2314575"/>
            <a:ext cx="4660107" cy="2330054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C9F19AF3-ED9A-4950-B445-F2EF44681498}"/>
              </a:ext>
            </a:extLst>
          </p:cNvPr>
          <p:cNvSpPr/>
          <p:nvPr/>
        </p:nvSpPr>
        <p:spPr>
          <a:xfrm rot="16200000">
            <a:off x="6518054" y="250422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AT" sz="1000" dirty="0">
                <a:hlinkClick r:id="rId3"/>
              </a:rPr>
              <a:t>https://www.oe24.at/oesterreich/politik/Gratis-Tablets-So-wird-die-Schule-der-Zukunft/347023999</a:t>
            </a:r>
            <a:r>
              <a:rPr lang="de-AT" sz="1000" dirty="0"/>
              <a:t>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083B69E-32B3-45F0-848F-CB31E507F929}"/>
              </a:ext>
            </a:extLst>
          </p:cNvPr>
          <p:cNvSpPr txBox="1"/>
          <p:nvPr/>
        </p:nvSpPr>
        <p:spPr>
          <a:xfrm>
            <a:off x="4032173" y="1971585"/>
            <a:ext cx="4390309" cy="1200329"/>
          </a:xfrm>
          <a:prstGeom prst="rect">
            <a:avLst/>
          </a:prstGeom>
          <a:solidFill>
            <a:schemeClr val="bg1">
              <a:lumMod val="90000"/>
            </a:schemeClr>
          </a:solidFill>
          <a:ln w="28575">
            <a:solidFill>
              <a:srgbClr val="E6320F"/>
            </a:solidFill>
          </a:ln>
        </p:spPr>
        <p:txBody>
          <a:bodyPr wrap="square" rtlCol="0">
            <a:spAutoFit/>
          </a:bodyPr>
          <a:lstStyle/>
          <a:p>
            <a:r>
              <a:rPr lang="de-AT" dirty="0"/>
              <a:t>Auf ihrer Reise nach Singapur und Hongkong stellten ÖVP-Kanzler Sebastian Kurz und Bildungsminister Heinz </a:t>
            </a:r>
            <a:r>
              <a:rPr lang="de-AT" dirty="0" err="1"/>
              <a:t>Faßmann</a:t>
            </a:r>
            <a:r>
              <a:rPr lang="de-AT" dirty="0"/>
              <a:t> einen bildungspolitischen Meilenstein vor.</a:t>
            </a:r>
          </a:p>
        </p:txBody>
      </p:sp>
    </p:spTree>
    <p:extLst>
      <p:ext uri="{BB962C8B-B14F-4D97-AF65-F5344CB8AC3E}">
        <p14:creationId xmlns:p14="http://schemas.microsoft.com/office/powerpoint/2010/main" val="3837136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Masterplan für die digitale Bildung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7</a:t>
            </a:fld>
            <a:endParaRPr lang="de-AT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540000" y="1904521"/>
            <a:ext cx="2393395" cy="2813786"/>
            <a:chOff x="2106412" y="780303"/>
            <a:chExt cx="3445825" cy="4009949"/>
          </a:xfrm>
          <a:solidFill>
            <a:schemeClr val="bg2"/>
          </a:solidFill>
        </p:grpSpPr>
        <p:sp>
          <p:nvSpPr>
            <p:cNvPr id="8" name="Flussdiagramm: Dokument 7"/>
            <p:cNvSpPr/>
            <p:nvPr/>
          </p:nvSpPr>
          <p:spPr>
            <a:xfrm>
              <a:off x="2106412" y="780303"/>
              <a:ext cx="3445825" cy="4009949"/>
            </a:xfrm>
            <a:prstGeom prst="flowChartDocument">
              <a:avLst/>
            </a:prstGeom>
            <a:grpFill/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0093" y="922950"/>
              <a:ext cx="3183302" cy="2945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540001" y="1054894"/>
            <a:ext cx="7978525" cy="622091"/>
          </a:xfrm>
        </p:spPr>
        <p:txBody>
          <a:bodyPr/>
          <a:lstStyle/>
          <a:p>
            <a:r>
              <a:rPr lang="de-AT" dirty="0"/>
              <a:t>Vom MRV zum </a:t>
            </a:r>
            <a:br>
              <a:rPr lang="de-AT" dirty="0"/>
            </a:br>
            <a:r>
              <a:rPr lang="de-AT" dirty="0"/>
              <a:t>Masterplan für die digitale Bildung</a:t>
            </a:r>
            <a:endParaRPr lang="de-DE" dirty="0"/>
          </a:p>
        </p:txBody>
      </p:sp>
      <p:pic>
        <p:nvPicPr>
          <p:cNvPr id="12" name="Grafik 11" descr="Ein Bild, das Schild, Armleuchter, draußen, Objekt enthält.&#10;&#10;Mit sehr hoher Zuverlässigkeit generierte Beschreibung">
            <a:extLst>
              <a:ext uri="{FF2B5EF4-FFF2-40B4-BE49-F238E27FC236}">
                <a16:creationId xmlns:a16="http://schemas.microsoft.com/office/drawing/2014/main" id="{B7728DEE-B203-41A1-A52C-FABD86758D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494" y="2908780"/>
            <a:ext cx="428133" cy="428133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DD33A128-79A7-42BF-BF36-54B04CA42FE6}"/>
              </a:ext>
            </a:extLst>
          </p:cNvPr>
          <p:cNvSpPr txBox="1"/>
          <p:nvPr/>
        </p:nvSpPr>
        <p:spPr>
          <a:xfrm>
            <a:off x="6175627" y="2995223"/>
            <a:ext cx="2594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b="1" dirty="0">
                <a:solidFill>
                  <a:srgbClr val="E6320F"/>
                </a:solidFill>
              </a:rPr>
              <a:t>Masterplan</a:t>
            </a:r>
          </a:p>
          <a:p>
            <a:endParaRPr lang="de-AT" sz="1400" b="1" dirty="0">
              <a:solidFill>
                <a:srgbClr val="E6320F"/>
              </a:solidFill>
            </a:endParaRPr>
          </a:p>
        </p:txBody>
      </p:sp>
      <p:cxnSp>
        <p:nvCxnSpPr>
          <p:cNvPr id="10" name="Gerade Verbindung mit Pfeil 9"/>
          <p:cNvCxnSpPr/>
          <p:nvPr/>
        </p:nvCxnSpPr>
        <p:spPr>
          <a:xfrm>
            <a:off x="3167482" y="3122846"/>
            <a:ext cx="2457907" cy="0"/>
          </a:xfrm>
          <a:prstGeom prst="straightConnector1">
            <a:avLst/>
          </a:prstGeom>
          <a:ln w="38100">
            <a:solidFill>
              <a:srgbClr val="E6320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576" y="3369934"/>
            <a:ext cx="2405717" cy="1308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3087014" y="1903584"/>
            <a:ext cx="265322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1600" dirty="0"/>
              <a:t>3 </a:t>
            </a:r>
            <a:r>
              <a:rPr lang="de-AT" sz="1600" dirty="0" err="1"/>
              <a:t>Taskforces</a:t>
            </a:r>
            <a:endParaRPr lang="de-AT" sz="1600" dirty="0"/>
          </a:p>
          <a:p>
            <a:pPr algn="ctr"/>
            <a:r>
              <a:rPr lang="de-AT" sz="1600" dirty="0"/>
              <a:t>Sounding Board</a:t>
            </a:r>
          </a:p>
          <a:p>
            <a:pPr algn="ctr"/>
            <a:r>
              <a:rPr lang="de-AT" sz="1600" dirty="0"/>
              <a:t>Steuergruppe</a:t>
            </a:r>
          </a:p>
          <a:p>
            <a:pPr algn="ctr"/>
            <a:r>
              <a:rPr lang="de-AT" sz="1600" dirty="0"/>
              <a:t>Stakeholder-Kommunikation</a:t>
            </a:r>
          </a:p>
        </p:txBody>
      </p:sp>
      <p:sp>
        <p:nvSpPr>
          <p:cNvPr id="15" name="Textfeld 14"/>
          <p:cNvSpPr txBox="1"/>
          <p:nvPr/>
        </p:nvSpPr>
        <p:spPr>
          <a:xfrm rot="20473568">
            <a:off x="625819" y="2001046"/>
            <a:ext cx="848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>
                <a:solidFill>
                  <a:srgbClr val="E6320F"/>
                </a:solidFill>
              </a:rPr>
              <a:t>05.09.</a:t>
            </a:r>
          </a:p>
        </p:txBody>
      </p:sp>
    </p:spTree>
    <p:extLst>
      <p:ext uri="{BB962C8B-B14F-4D97-AF65-F5344CB8AC3E}">
        <p14:creationId xmlns:p14="http://schemas.microsoft.com/office/powerpoint/2010/main" val="1044669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72245" y="326695"/>
            <a:ext cx="5042801" cy="405714"/>
          </a:xfrm>
        </p:spPr>
        <p:txBody>
          <a:bodyPr/>
          <a:lstStyle/>
          <a:p>
            <a:r>
              <a:rPr lang="de-AT" dirty="0">
                <a:solidFill>
                  <a:srgbClr val="E6320F"/>
                </a:solidFill>
              </a:rPr>
              <a:t>Projektorganisation</a:t>
            </a:r>
            <a:endParaRPr lang="de-DE" sz="1800" dirty="0">
              <a:solidFill>
                <a:srgbClr val="E6320F"/>
              </a:solidFill>
            </a:endParaRPr>
          </a:p>
        </p:txBody>
      </p:sp>
      <p:grpSp>
        <p:nvGrpSpPr>
          <p:cNvPr id="27" name="Gruppieren 26"/>
          <p:cNvGrpSpPr/>
          <p:nvPr/>
        </p:nvGrpSpPr>
        <p:grpSpPr>
          <a:xfrm>
            <a:off x="2523423" y="1591396"/>
            <a:ext cx="3004802" cy="523801"/>
            <a:chOff x="1453619" y="1738287"/>
            <a:chExt cx="3004802" cy="523801"/>
          </a:xfrm>
        </p:grpSpPr>
        <p:sp>
          <p:nvSpPr>
            <p:cNvPr id="63" name="Rechteck 62">
              <a:extLst>
                <a:ext uri="{FF2B5EF4-FFF2-40B4-BE49-F238E27FC236}">
                  <a16:creationId xmlns:a16="http://schemas.microsoft.com/office/drawing/2014/main" id="{F86F5CC1-7643-4D9E-BB33-35434D691622}"/>
                </a:ext>
              </a:extLst>
            </p:cNvPr>
            <p:cNvSpPr/>
            <p:nvPr/>
          </p:nvSpPr>
          <p:spPr>
            <a:xfrm>
              <a:off x="2604238" y="1738287"/>
              <a:ext cx="1854183" cy="52380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200" b="1" dirty="0"/>
                <a:t>Projektmanagement</a:t>
              </a:r>
            </a:p>
          </p:txBody>
        </p:sp>
        <p:sp>
          <p:nvSpPr>
            <p:cNvPr id="66" name="Textfeld 65">
              <a:extLst>
                <a:ext uri="{FF2B5EF4-FFF2-40B4-BE49-F238E27FC236}">
                  <a16:creationId xmlns:a16="http://schemas.microsoft.com/office/drawing/2014/main" id="{1CE9435B-B5DB-4D18-9906-6594FB532273}"/>
                </a:ext>
              </a:extLst>
            </p:cNvPr>
            <p:cNvSpPr txBox="1"/>
            <p:nvPr/>
          </p:nvSpPr>
          <p:spPr>
            <a:xfrm>
              <a:off x="1453619" y="1862892"/>
              <a:ext cx="1107508" cy="2462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AT" sz="1000" b="1" dirty="0">
                  <a:solidFill>
                    <a:srgbClr val="E6320F"/>
                  </a:solidFill>
                </a:rPr>
                <a:t>AL Bauer</a:t>
              </a:r>
              <a:endParaRPr lang="de-AT" sz="1000" dirty="0">
                <a:solidFill>
                  <a:srgbClr val="E6320F"/>
                </a:solidFill>
              </a:endParaRPr>
            </a:p>
          </p:txBody>
        </p:sp>
      </p:grpSp>
      <p:grpSp>
        <p:nvGrpSpPr>
          <p:cNvPr id="23" name="Gruppieren 22"/>
          <p:cNvGrpSpPr/>
          <p:nvPr/>
        </p:nvGrpSpPr>
        <p:grpSpPr>
          <a:xfrm>
            <a:off x="121017" y="1360348"/>
            <a:ext cx="1140073" cy="2445210"/>
            <a:chOff x="240926" y="1106460"/>
            <a:chExt cx="1041146" cy="2445210"/>
          </a:xfrm>
        </p:grpSpPr>
        <p:sp>
          <p:nvSpPr>
            <p:cNvPr id="71" name="Rechteck 70">
              <a:extLst>
                <a:ext uri="{FF2B5EF4-FFF2-40B4-BE49-F238E27FC236}">
                  <a16:creationId xmlns:a16="http://schemas.microsoft.com/office/drawing/2014/main" id="{FFFCD926-79E1-4452-B0E4-F194E99BCB2A}"/>
                </a:ext>
              </a:extLst>
            </p:cNvPr>
            <p:cNvSpPr/>
            <p:nvPr/>
          </p:nvSpPr>
          <p:spPr>
            <a:xfrm>
              <a:off x="240926" y="1106460"/>
              <a:ext cx="1041145" cy="146849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200" b="1" dirty="0"/>
                <a:t>Sounding Board</a:t>
              </a:r>
            </a:p>
          </p:txBody>
        </p:sp>
        <p:sp>
          <p:nvSpPr>
            <p:cNvPr id="72" name="Textfeld 71">
              <a:extLst>
                <a:ext uri="{FF2B5EF4-FFF2-40B4-BE49-F238E27FC236}">
                  <a16:creationId xmlns:a16="http://schemas.microsoft.com/office/drawing/2014/main" id="{1A222F9A-E383-4ECC-9A86-31F327E1941F}"/>
                </a:ext>
              </a:extLst>
            </p:cNvPr>
            <p:cNvSpPr txBox="1"/>
            <p:nvPr/>
          </p:nvSpPr>
          <p:spPr>
            <a:xfrm>
              <a:off x="240926" y="2582174"/>
              <a:ext cx="1041146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sz="1000" b="1" dirty="0">
                  <a:solidFill>
                    <a:srgbClr val="E6320F"/>
                  </a:solidFill>
                </a:rPr>
                <a:t>CDO Strohmeyer</a:t>
              </a:r>
            </a:p>
            <a:p>
              <a:pPr algn="ctr"/>
              <a:r>
                <a:rPr lang="de-AT" sz="1000" dirty="0"/>
                <a:t>17 Experten</a:t>
              </a:r>
            </a:p>
            <a:p>
              <a:pPr algn="ctr"/>
              <a:r>
                <a:rPr lang="de-AT" sz="900" i="1" dirty="0"/>
                <a:t>Feedbackgeber</a:t>
              </a:r>
            </a:p>
            <a:p>
              <a:pPr algn="ctr"/>
              <a:endParaRPr lang="de-AT" sz="900" i="1" dirty="0"/>
            </a:p>
            <a:p>
              <a:pPr algn="ctr"/>
              <a:r>
                <a:rPr lang="de-AT" sz="900" i="1" dirty="0"/>
                <a:t>4 Sitzungen </a:t>
              </a:r>
            </a:p>
            <a:p>
              <a:pPr algn="ctr"/>
              <a:r>
                <a:rPr lang="de-AT" sz="900" i="1" dirty="0"/>
                <a:t>+ Konzept</a:t>
              </a:r>
            </a:p>
          </p:txBody>
        </p:sp>
      </p:grpSp>
      <p:cxnSp>
        <p:nvCxnSpPr>
          <p:cNvPr id="83" name="Verbinder: gewinkelt 82">
            <a:extLst>
              <a:ext uri="{FF2B5EF4-FFF2-40B4-BE49-F238E27FC236}">
                <a16:creationId xmlns:a16="http://schemas.microsoft.com/office/drawing/2014/main" id="{FA946761-AF6E-4FF8-BACF-1206485DBAD4}"/>
              </a:ext>
            </a:extLst>
          </p:cNvPr>
          <p:cNvCxnSpPr>
            <a:cxnSpLocks/>
            <a:stCxn id="26" idx="2"/>
            <a:endCxn id="63" idx="0"/>
          </p:cNvCxnSpPr>
          <p:nvPr/>
        </p:nvCxnSpPr>
        <p:spPr>
          <a:xfrm rot="16200000" flipH="1">
            <a:off x="3865738" y="856000"/>
            <a:ext cx="222320" cy="1248472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Verbinder: gewinkelt 88">
            <a:extLst>
              <a:ext uri="{FF2B5EF4-FFF2-40B4-BE49-F238E27FC236}">
                <a16:creationId xmlns:a16="http://schemas.microsoft.com/office/drawing/2014/main" id="{E6823063-7E8E-414C-8734-D950939BA8F5}"/>
              </a:ext>
            </a:extLst>
          </p:cNvPr>
          <p:cNvCxnSpPr>
            <a:cxnSpLocks/>
            <a:endCxn id="60" idx="0"/>
          </p:cNvCxnSpPr>
          <p:nvPr/>
        </p:nvCxnSpPr>
        <p:spPr>
          <a:xfrm rot="5400000">
            <a:off x="4452089" y="2402409"/>
            <a:ext cx="297639" cy="45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uppieren 29"/>
          <p:cNvGrpSpPr/>
          <p:nvPr/>
        </p:nvGrpSpPr>
        <p:grpSpPr>
          <a:xfrm>
            <a:off x="2224528" y="2115196"/>
            <a:ext cx="4826733" cy="2130719"/>
            <a:chOff x="1421536" y="2189560"/>
            <a:chExt cx="4826733" cy="2130719"/>
          </a:xfrm>
        </p:grpSpPr>
        <p:grpSp>
          <p:nvGrpSpPr>
            <p:cNvPr id="6" name="Gruppieren 5"/>
            <p:cNvGrpSpPr/>
            <p:nvPr/>
          </p:nvGrpSpPr>
          <p:grpSpPr>
            <a:xfrm>
              <a:off x="1421536" y="2793980"/>
              <a:ext cx="1261730" cy="1373432"/>
              <a:chOff x="1051872" y="2978812"/>
              <a:chExt cx="1261730" cy="1373432"/>
            </a:xfrm>
          </p:grpSpPr>
          <p:sp>
            <p:nvSpPr>
              <p:cNvPr id="61" name="Rechteck 60">
                <a:extLst>
                  <a:ext uri="{FF2B5EF4-FFF2-40B4-BE49-F238E27FC236}">
                    <a16:creationId xmlns:a16="http://schemas.microsoft.com/office/drawing/2014/main" id="{4A242A14-7A70-4A3D-A613-107E3A534273}"/>
                  </a:ext>
                </a:extLst>
              </p:cNvPr>
              <p:cNvSpPr/>
              <p:nvPr/>
            </p:nvSpPr>
            <p:spPr>
              <a:xfrm>
                <a:off x="1162165" y="2978812"/>
                <a:ext cx="1041145" cy="517451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de-AT" sz="1200" b="1" dirty="0"/>
                  <a:t>Taskforce 1</a:t>
                </a:r>
                <a:br>
                  <a:rPr lang="de-AT" sz="1200" b="1" dirty="0"/>
                </a:br>
                <a:r>
                  <a:rPr lang="de-AT" sz="1200" b="1" dirty="0"/>
                  <a:t>Software</a:t>
                </a:r>
              </a:p>
            </p:txBody>
          </p:sp>
          <p:sp>
            <p:nvSpPr>
              <p:cNvPr id="68" name="Textfeld 67">
                <a:extLst>
                  <a:ext uri="{FF2B5EF4-FFF2-40B4-BE49-F238E27FC236}">
                    <a16:creationId xmlns:a16="http://schemas.microsoft.com/office/drawing/2014/main" id="{DEAD7AE4-F2C4-42D0-A412-DDC1C8DCE258}"/>
                  </a:ext>
                </a:extLst>
              </p:cNvPr>
              <p:cNvSpPr txBox="1"/>
              <p:nvPr/>
            </p:nvSpPr>
            <p:spPr>
              <a:xfrm>
                <a:off x="1051872" y="3490470"/>
                <a:ext cx="126173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sz="1000" dirty="0">
                    <a:solidFill>
                      <a:srgbClr val="E6320F"/>
                    </a:solidFill>
                  </a:rPr>
                  <a:t>Leitung: </a:t>
                </a:r>
                <a:r>
                  <a:rPr lang="de-AT" sz="1000" b="1" dirty="0">
                    <a:solidFill>
                      <a:srgbClr val="E6320F"/>
                    </a:solidFill>
                  </a:rPr>
                  <a:t>AL</a:t>
                </a:r>
                <a:r>
                  <a:rPr lang="de-AT" sz="1000" dirty="0">
                    <a:solidFill>
                      <a:srgbClr val="E6320F"/>
                    </a:solidFill>
                  </a:rPr>
                  <a:t> </a:t>
                </a:r>
                <a:r>
                  <a:rPr lang="de-AT" sz="1000" b="1" dirty="0">
                    <a:solidFill>
                      <a:srgbClr val="E6320F"/>
                    </a:solidFill>
                  </a:rPr>
                  <a:t>Bauer</a:t>
                </a:r>
              </a:p>
              <a:p>
                <a:pPr algn="ctr"/>
                <a:r>
                  <a:rPr lang="de-AT" sz="1000" dirty="0">
                    <a:solidFill>
                      <a:srgbClr val="E6320F"/>
                    </a:solidFill>
                  </a:rPr>
                  <a:t>Plus 1-2 MA BMBWF sowie 2-3 Experten</a:t>
                </a:r>
              </a:p>
              <a:p>
                <a:pPr algn="ctr"/>
                <a:r>
                  <a:rPr lang="de-AT" sz="1000" dirty="0">
                    <a:solidFill>
                      <a:srgbClr val="E6320F"/>
                    </a:solidFill>
                  </a:rPr>
                  <a:t>1 FBM/BKA</a:t>
                </a:r>
              </a:p>
              <a:p>
                <a:pPr algn="ctr"/>
                <a:r>
                  <a:rPr lang="de-AT" sz="1000" i="1" dirty="0"/>
                  <a:t>3 Workshops</a:t>
                </a:r>
                <a:endParaRPr lang="de-AT" sz="1000" dirty="0">
                  <a:solidFill>
                    <a:srgbClr val="E6320F"/>
                  </a:solidFill>
                </a:endParaRPr>
              </a:p>
            </p:txBody>
          </p:sp>
        </p:grpSp>
        <p:grpSp>
          <p:nvGrpSpPr>
            <p:cNvPr id="4" name="Gruppieren 3"/>
            <p:cNvGrpSpPr/>
            <p:nvPr/>
          </p:nvGrpSpPr>
          <p:grpSpPr>
            <a:xfrm>
              <a:off x="3165778" y="2793980"/>
              <a:ext cx="1263817" cy="1526299"/>
              <a:chOff x="3823578" y="3076093"/>
              <a:chExt cx="1263817" cy="1526299"/>
            </a:xfrm>
          </p:grpSpPr>
          <p:sp>
            <p:nvSpPr>
              <p:cNvPr id="60" name="Rechteck 59">
                <a:extLst>
                  <a:ext uri="{FF2B5EF4-FFF2-40B4-BE49-F238E27FC236}">
                    <a16:creationId xmlns:a16="http://schemas.microsoft.com/office/drawing/2014/main" id="{E3274FAB-9310-4607-95DA-00AA0788DFEE}"/>
                  </a:ext>
                </a:extLst>
              </p:cNvPr>
              <p:cNvSpPr/>
              <p:nvPr/>
            </p:nvSpPr>
            <p:spPr>
              <a:xfrm>
                <a:off x="3934916" y="3076093"/>
                <a:ext cx="1041145" cy="517451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de-AT" sz="1200" b="1" dirty="0"/>
                  <a:t>Taskforce 2</a:t>
                </a:r>
              </a:p>
              <a:p>
                <a:pPr algn="ctr"/>
                <a:r>
                  <a:rPr lang="de-AT" sz="1200" b="1" dirty="0"/>
                  <a:t>Hardware</a:t>
                </a:r>
              </a:p>
            </p:txBody>
          </p:sp>
          <p:sp>
            <p:nvSpPr>
              <p:cNvPr id="69" name="Textfeld 68">
                <a:extLst>
                  <a:ext uri="{FF2B5EF4-FFF2-40B4-BE49-F238E27FC236}">
                    <a16:creationId xmlns:a16="http://schemas.microsoft.com/office/drawing/2014/main" id="{3244092F-D8FD-49F0-897C-4FB47B061428}"/>
                  </a:ext>
                </a:extLst>
              </p:cNvPr>
              <p:cNvSpPr txBox="1"/>
              <p:nvPr/>
            </p:nvSpPr>
            <p:spPr>
              <a:xfrm>
                <a:off x="3823578" y="3586729"/>
                <a:ext cx="126381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sz="1000" dirty="0">
                    <a:solidFill>
                      <a:srgbClr val="E6320F"/>
                    </a:solidFill>
                  </a:rPr>
                  <a:t>Leitung: </a:t>
                </a:r>
                <a:r>
                  <a:rPr lang="de-AT" sz="1000" b="1" dirty="0">
                    <a:solidFill>
                      <a:srgbClr val="E6320F"/>
                    </a:solidFill>
                  </a:rPr>
                  <a:t>AL</a:t>
                </a:r>
                <a:r>
                  <a:rPr lang="de-AT" sz="1000" dirty="0">
                    <a:solidFill>
                      <a:srgbClr val="E6320F"/>
                    </a:solidFill>
                  </a:rPr>
                  <a:t> </a:t>
                </a:r>
                <a:r>
                  <a:rPr lang="de-AT" sz="1000" b="1" dirty="0">
                    <a:solidFill>
                      <a:srgbClr val="E6320F"/>
                    </a:solidFill>
                  </a:rPr>
                  <a:t>Kristöfl</a:t>
                </a:r>
              </a:p>
              <a:p>
                <a:pPr algn="ctr"/>
                <a:r>
                  <a:rPr lang="de-AT" sz="1000" dirty="0">
                    <a:solidFill>
                      <a:srgbClr val="E6320F"/>
                    </a:solidFill>
                  </a:rPr>
                  <a:t>Plus 1-2 MA BMBWF sowie 2-3 Experten</a:t>
                </a:r>
              </a:p>
              <a:p>
                <a:pPr algn="ctr"/>
                <a:r>
                  <a:rPr lang="de-AT" sz="1000" dirty="0">
                    <a:solidFill>
                      <a:srgbClr val="E6320F"/>
                    </a:solidFill>
                  </a:rPr>
                  <a:t>1 BMVIT</a:t>
                </a:r>
              </a:p>
              <a:p>
                <a:pPr algn="ctr"/>
                <a:r>
                  <a:rPr lang="de-AT" sz="1000" i="1" dirty="0"/>
                  <a:t>3 Workshops</a:t>
                </a:r>
                <a:endParaRPr lang="de-AT" sz="1000" dirty="0">
                  <a:solidFill>
                    <a:srgbClr val="E6320F"/>
                  </a:solidFill>
                </a:endParaRPr>
              </a:p>
              <a:p>
                <a:pPr algn="ctr"/>
                <a:endParaRPr lang="de-AT" sz="1000" b="1" dirty="0">
                  <a:solidFill>
                    <a:srgbClr val="E6320F"/>
                  </a:solidFill>
                </a:endParaRPr>
              </a:p>
            </p:txBody>
          </p:sp>
        </p:grpSp>
        <p:grpSp>
          <p:nvGrpSpPr>
            <p:cNvPr id="5" name="Gruppieren 4"/>
            <p:cNvGrpSpPr/>
            <p:nvPr/>
          </p:nvGrpSpPr>
          <p:grpSpPr>
            <a:xfrm>
              <a:off x="4904837" y="2793980"/>
              <a:ext cx="1343432" cy="1373432"/>
              <a:chOff x="6645464" y="3076092"/>
              <a:chExt cx="1343432" cy="1373432"/>
            </a:xfrm>
          </p:grpSpPr>
          <p:sp>
            <p:nvSpPr>
              <p:cNvPr id="62" name="Rechteck 61">
                <a:extLst>
                  <a:ext uri="{FF2B5EF4-FFF2-40B4-BE49-F238E27FC236}">
                    <a16:creationId xmlns:a16="http://schemas.microsoft.com/office/drawing/2014/main" id="{B3BA93CA-BCCA-4E91-A340-AEAD86B51211}"/>
                  </a:ext>
                </a:extLst>
              </p:cNvPr>
              <p:cNvSpPr/>
              <p:nvPr/>
            </p:nvSpPr>
            <p:spPr>
              <a:xfrm>
                <a:off x="6796608" y="3076092"/>
                <a:ext cx="1041145" cy="517451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de-AT" sz="1200" b="1" dirty="0"/>
                  <a:t>Taskforce 3</a:t>
                </a:r>
              </a:p>
              <a:p>
                <a:pPr algn="ctr"/>
                <a:r>
                  <a:rPr lang="de-AT" sz="1200" b="1" dirty="0"/>
                  <a:t>Lehrende</a:t>
                </a:r>
              </a:p>
            </p:txBody>
          </p:sp>
          <p:sp>
            <p:nvSpPr>
              <p:cNvPr id="70" name="Textfeld 69">
                <a:extLst>
                  <a:ext uri="{FF2B5EF4-FFF2-40B4-BE49-F238E27FC236}">
                    <a16:creationId xmlns:a16="http://schemas.microsoft.com/office/drawing/2014/main" id="{137C4D64-D385-4475-BF4B-07D306EECEB5}"/>
                  </a:ext>
                </a:extLst>
              </p:cNvPr>
              <p:cNvSpPr txBox="1"/>
              <p:nvPr/>
            </p:nvSpPr>
            <p:spPr>
              <a:xfrm>
                <a:off x="6645464" y="3587750"/>
                <a:ext cx="1343432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sz="1000" dirty="0">
                    <a:solidFill>
                      <a:srgbClr val="E6320F"/>
                    </a:solidFill>
                  </a:rPr>
                  <a:t>Leitung: </a:t>
                </a:r>
                <a:r>
                  <a:rPr lang="de-AT" sz="1000" b="1" dirty="0">
                    <a:solidFill>
                      <a:srgbClr val="E6320F"/>
                    </a:solidFill>
                  </a:rPr>
                  <a:t>GL Vogel</a:t>
                </a:r>
              </a:p>
              <a:p>
                <a:pPr algn="ctr"/>
                <a:r>
                  <a:rPr lang="de-AT" sz="1000" dirty="0">
                    <a:solidFill>
                      <a:srgbClr val="E6320F"/>
                    </a:solidFill>
                  </a:rPr>
                  <a:t>Plus 1-2 MA BMBWF sowie 2-3 Experten</a:t>
                </a:r>
              </a:p>
              <a:p>
                <a:pPr algn="ctr"/>
                <a:r>
                  <a:rPr lang="de-AT" sz="1000" dirty="0">
                    <a:solidFill>
                      <a:srgbClr val="E6320F"/>
                    </a:solidFill>
                  </a:rPr>
                  <a:t>1 BMDW </a:t>
                </a:r>
              </a:p>
              <a:p>
                <a:pPr algn="ctr"/>
                <a:r>
                  <a:rPr lang="de-AT" sz="1000" i="1" dirty="0"/>
                  <a:t>3 Workshops</a:t>
                </a:r>
                <a:endParaRPr lang="de-AT" sz="1000" b="1" dirty="0">
                  <a:solidFill>
                    <a:srgbClr val="E6320F"/>
                  </a:solidFill>
                </a:endParaRPr>
              </a:p>
            </p:txBody>
          </p:sp>
        </p:grpSp>
        <p:cxnSp>
          <p:nvCxnSpPr>
            <p:cNvPr id="86" name="Verbinder: gewinkelt 85">
              <a:extLst>
                <a:ext uri="{FF2B5EF4-FFF2-40B4-BE49-F238E27FC236}">
                  <a16:creationId xmlns:a16="http://schemas.microsoft.com/office/drawing/2014/main" id="{26D7326A-7001-45B1-9503-6F157A0BCE8E}"/>
                </a:ext>
              </a:extLst>
            </p:cNvPr>
            <p:cNvCxnSpPr>
              <a:cxnSpLocks/>
              <a:stCxn id="63" idx="2"/>
              <a:endCxn id="61" idx="0"/>
            </p:cNvCxnSpPr>
            <p:nvPr/>
          </p:nvCxnSpPr>
          <p:spPr>
            <a:xfrm rot="5400000">
              <a:off x="2623063" y="1618900"/>
              <a:ext cx="604419" cy="1745740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Verbinder: gewinkelt 91">
              <a:extLst>
                <a:ext uri="{FF2B5EF4-FFF2-40B4-BE49-F238E27FC236}">
                  <a16:creationId xmlns:a16="http://schemas.microsoft.com/office/drawing/2014/main" id="{8F88CDEC-C537-4323-BD71-FABEC0F9E586}"/>
                </a:ext>
              </a:extLst>
            </p:cNvPr>
            <p:cNvCxnSpPr>
              <a:cxnSpLocks/>
              <a:stCxn id="62" idx="0"/>
              <a:endCxn id="63" idx="2"/>
            </p:cNvCxnSpPr>
            <p:nvPr/>
          </p:nvCxnSpPr>
          <p:spPr>
            <a:xfrm rot="16200000" flipV="1">
              <a:off x="4385139" y="1602565"/>
              <a:ext cx="604419" cy="1778412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uppieren 23"/>
          <p:cNvGrpSpPr/>
          <p:nvPr/>
        </p:nvGrpSpPr>
        <p:grpSpPr>
          <a:xfrm>
            <a:off x="2604240" y="845275"/>
            <a:ext cx="3846090" cy="523801"/>
            <a:chOff x="2604239" y="854614"/>
            <a:chExt cx="4764263" cy="523801"/>
          </a:xfrm>
        </p:grpSpPr>
        <p:sp>
          <p:nvSpPr>
            <p:cNvPr id="76" name="Textfeld 75">
              <a:extLst>
                <a:ext uri="{FF2B5EF4-FFF2-40B4-BE49-F238E27FC236}">
                  <a16:creationId xmlns:a16="http://schemas.microsoft.com/office/drawing/2014/main" id="{E4AC4A8D-E778-4DF0-BAF3-B119A5ED0B8C}"/>
                </a:ext>
              </a:extLst>
            </p:cNvPr>
            <p:cNvSpPr txBox="1"/>
            <p:nvPr/>
          </p:nvSpPr>
          <p:spPr>
            <a:xfrm>
              <a:off x="4514858" y="896676"/>
              <a:ext cx="2853644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AT" sz="1000" b="1" dirty="0">
                  <a:solidFill>
                    <a:srgbClr val="E6320F"/>
                  </a:solidFill>
                </a:rPr>
                <a:t>KC, GS, HSS, CDO, BKA</a:t>
              </a:r>
            </a:p>
            <a:p>
              <a:pPr algn="ctr"/>
              <a:r>
                <a:rPr lang="de-AT" sz="1000" dirty="0"/>
                <a:t>wöchentliche Sitzung mit Projektleitung</a:t>
              </a:r>
            </a:p>
          </p:txBody>
        </p:sp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F86F5CC1-7643-4D9E-BB33-35434D691622}"/>
                </a:ext>
              </a:extLst>
            </p:cNvPr>
            <p:cNvSpPr/>
            <p:nvPr/>
          </p:nvSpPr>
          <p:spPr>
            <a:xfrm>
              <a:off x="2604239" y="854614"/>
              <a:ext cx="1854183" cy="52380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200" b="1" dirty="0"/>
                <a:t>Steuerungsgruppe</a:t>
              </a:r>
            </a:p>
          </p:txBody>
        </p:sp>
      </p:grpSp>
      <p:grpSp>
        <p:nvGrpSpPr>
          <p:cNvPr id="3" name="Gruppieren 2"/>
          <p:cNvGrpSpPr/>
          <p:nvPr/>
        </p:nvGrpSpPr>
        <p:grpSpPr>
          <a:xfrm>
            <a:off x="2624761" y="4342508"/>
            <a:ext cx="3999792" cy="602419"/>
            <a:chOff x="2138361" y="4481484"/>
            <a:chExt cx="1854184" cy="602419"/>
          </a:xfrm>
        </p:grpSpPr>
        <p:sp>
          <p:nvSpPr>
            <p:cNvPr id="84" name="Rechteck 83">
              <a:extLst>
                <a:ext uri="{FF2B5EF4-FFF2-40B4-BE49-F238E27FC236}">
                  <a16:creationId xmlns:a16="http://schemas.microsoft.com/office/drawing/2014/main" id="{F86F5CC1-7643-4D9E-BB33-35434D691622}"/>
                </a:ext>
              </a:extLst>
            </p:cNvPr>
            <p:cNvSpPr/>
            <p:nvPr/>
          </p:nvSpPr>
          <p:spPr>
            <a:xfrm>
              <a:off x="2138362" y="4481484"/>
              <a:ext cx="1854183" cy="3434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200" b="1" dirty="0"/>
                <a:t>einzubeziehende Ressorts (Beamtenebene)</a:t>
              </a:r>
            </a:p>
          </p:txBody>
        </p:sp>
        <p:sp>
          <p:nvSpPr>
            <p:cNvPr id="85" name="Textfeld 84">
              <a:extLst>
                <a:ext uri="{FF2B5EF4-FFF2-40B4-BE49-F238E27FC236}">
                  <a16:creationId xmlns:a16="http://schemas.microsoft.com/office/drawing/2014/main" id="{DEAD7AE4-F2C4-42D0-A412-DDC1C8DCE258}"/>
                </a:ext>
              </a:extLst>
            </p:cNvPr>
            <p:cNvSpPr txBox="1"/>
            <p:nvPr/>
          </p:nvSpPr>
          <p:spPr>
            <a:xfrm>
              <a:off x="2138361" y="4837682"/>
              <a:ext cx="185418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sz="1000" b="1" dirty="0">
                  <a:solidFill>
                    <a:srgbClr val="E6320F"/>
                  </a:solidFill>
                </a:rPr>
                <a:t>BMVIT, BMDW, BKA (FBM)</a:t>
              </a:r>
            </a:p>
          </p:txBody>
        </p:sp>
      </p:grpSp>
      <p:cxnSp>
        <p:nvCxnSpPr>
          <p:cNvPr id="8" name="Gerade Verbindung mit Pfeil 7"/>
          <p:cNvCxnSpPr>
            <a:stCxn id="84" idx="0"/>
          </p:cNvCxnSpPr>
          <p:nvPr/>
        </p:nvCxnSpPr>
        <p:spPr>
          <a:xfrm flipH="1" flipV="1">
            <a:off x="3860118" y="3949902"/>
            <a:ext cx="764540" cy="39260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/>
          <p:cNvCxnSpPr>
            <a:stCxn id="84" idx="0"/>
          </p:cNvCxnSpPr>
          <p:nvPr/>
        </p:nvCxnSpPr>
        <p:spPr>
          <a:xfrm flipV="1">
            <a:off x="4624658" y="4103790"/>
            <a:ext cx="0" cy="2387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>
            <a:stCxn id="84" idx="0"/>
          </p:cNvCxnSpPr>
          <p:nvPr/>
        </p:nvCxnSpPr>
        <p:spPr>
          <a:xfrm flipV="1">
            <a:off x="4624658" y="3936881"/>
            <a:ext cx="793676" cy="40562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uppieren 50"/>
          <p:cNvGrpSpPr/>
          <p:nvPr/>
        </p:nvGrpSpPr>
        <p:grpSpPr>
          <a:xfrm>
            <a:off x="7843545" y="1360348"/>
            <a:ext cx="1140073" cy="2347427"/>
            <a:chOff x="240926" y="1106460"/>
            <a:chExt cx="1041146" cy="2347427"/>
          </a:xfrm>
        </p:grpSpPr>
        <p:sp>
          <p:nvSpPr>
            <p:cNvPr id="52" name="Rechteck 51">
              <a:extLst>
                <a:ext uri="{FF2B5EF4-FFF2-40B4-BE49-F238E27FC236}">
                  <a16:creationId xmlns:a16="http://schemas.microsoft.com/office/drawing/2014/main" id="{FFFCD926-79E1-4452-B0E4-F194E99BCB2A}"/>
                </a:ext>
              </a:extLst>
            </p:cNvPr>
            <p:cNvSpPr/>
            <p:nvPr/>
          </p:nvSpPr>
          <p:spPr>
            <a:xfrm>
              <a:off x="240926" y="1106460"/>
              <a:ext cx="1041145" cy="146849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200" b="1" dirty="0"/>
                <a:t>Politische Abstimmung</a:t>
              </a:r>
            </a:p>
          </p:txBody>
        </p:sp>
        <p:sp>
          <p:nvSpPr>
            <p:cNvPr id="55" name="Textfeld 54">
              <a:extLst>
                <a:ext uri="{FF2B5EF4-FFF2-40B4-BE49-F238E27FC236}">
                  <a16:creationId xmlns:a16="http://schemas.microsoft.com/office/drawing/2014/main" id="{1A222F9A-E383-4ECC-9A86-31F327E1941F}"/>
                </a:ext>
              </a:extLst>
            </p:cNvPr>
            <p:cNvSpPr txBox="1"/>
            <p:nvPr/>
          </p:nvSpPr>
          <p:spPr>
            <a:xfrm>
              <a:off x="240926" y="2592113"/>
              <a:ext cx="104114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sz="1000" dirty="0">
                  <a:solidFill>
                    <a:srgbClr val="E6320F"/>
                  </a:solidFill>
                </a:rPr>
                <a:t>Kabinette</a:t>
              </a:r>
            </a:p>
            <a:p>
              <a:pPr algn="ctr"/>
              <a:r>
                <a:rPr lang="de-AT" sz="1000" b="1" dirty="0">
                  <a:solidFill>
                    <a:srgbClr val="E6320F"/>
                  </a:solidFill>
                </a:rPr>
                <a:t>BMVIT, BMDW und BKA</a:t>
              </a:r>
            </a:p>
            <a:p>
              <a:pPr algn="ctr"/>
              <a:endParaRPr lang="de-AT" sz="1000" b="1" i="1" dirty="0">
                <a:solidFill>
                  <a:srgbClr val="E6320F"/>
                </a:solidFill>
              </a:endParaRPr>
            </a:p>
            <a:p>
              <a:pPr algn="ctr"/>
              <a:r>
                <a:rPr lang="de-AT" sz="1000" i="1" dirty="0"/>
                <a:t>laufend</a:t>
              </a:r>
              <a:endParaRPr lang="de-AT" sz="900" i="1" dirty="0"/>
            </a:p>
          </p:txBody>
        </p:sp>
      </p:grpSp>
      <p:cxnSp>
        <p:nvCxnSpPr>
          <p:cNvPr id="101" name="Gewinkelte Verbindung 100"/>
          <p:cNvCxnSpPr>
            <a:stCxn id="71" idx="3"/>
          </p:cNvCxnSpPr>
          <p:nvPr/>
        </p:nvCxnSpPr>
        <p:spPr>
          <a:xfrm>
            <a:off x="1261089" y="2094593"/>
            <a:ext cx="707514" cy="1100678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Gewinkelte Verbindung 104"/>
          <p:cNvCxnSpPr>
            <a:stCxn id="52" idx="1"/>
          </p:cNvCxnSpPr>
          <p:nvPr/>
        </p:nvCxnSpPr>
        <p:spPr>
          <a:xfrm rot="10800000" flipV="1">
            <a:off x="7232753" y="2094593"/>
            <a:ext cx="610792" cy="1100678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eck 6"/>
          <p:cNvSpPr/>
          <p:nvPr/>
        </p:nvSpPr>
        <p:spPr>
          <a:xfrm>
            <a:off x="1968603" y="2257540"/>
            <a:ext cx="5264150" cy="1888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40000" y="4790252"/>
            <a:ext cx="6875916" cy="200025"/>
          </a:xfrm>
        </p:spPr>
        <p:txBody>
          <a:bodyPr/>
          <a:lstStyle/>
          <a:p>
            <a:r>
              <a:rPr lang="de-AT" dirty="0"/>
              <a:t>Masterplan für die digitale Bildung</a:t>
            </a:r>
          </a:p>
        </p:txBody>
      </p:sp>
    </p:spTree>
    <p:extLst>
      <p:ext uri="{BB962C8B-B14F-4D97-AF65-F5344CB8AC3E}">
        <p14:creationId xmlns:p14="http://schemas.microsoft.com/office/powerpoint/2010/main" val="2857570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Expertinnen/Experten des Sounding Boards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Masterplan für die digitale Bildung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9</a:t>
            </a:fld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>
          <a:xfrm>
            <a:off x="539751" y="1630800"/>
            <a:ext cx="3651859" cy="2976125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e-AT" dirty="0"/>
              <a:t>Andreas Salcher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e-AT" dirty="0"/>
              <a:t>Antonella Mei-</a:t>
            </a:r>
            <a:r>
              <a:rPr lang="de-AT" dirty="0" err="1"/>
              <a:t>Pochtler</a:t>
            </a:r>
            <a:r>
              <a:rPr lang="de-AT" dirty="0"/>
              <a:t>, BKA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e-AT" dirty="0"/>
              <a:t>Christiane Spiel, Universität Wien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e-AT" dirty="0"/>
              <a:t>Elisabeth Weigel, BRG </a:t>
            </a:r>
            <a:r>
              <a:rPr lang="de-AT" dirty="0" err="1"/>
              <a:t>Kremszeile</a:t>
            </a:r>
            <a:endParaRPr lang="de-AT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e-AT" dirty="0"/>
              <a:t>Erich Neuwirth, Universität Wien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e-AT" dirty="0" err="1"/>
              <a:t>Fares</a:t>
            </a:r>
            <a:r>
              <a:rPr lang="de-AT" dirty="0"/>
              <a:t> </a:t>
            </a:r>
            <a:r>
              <a:rPr lang="de-AT" dirty="0" err="1"/>
              <a:t>Kayali</a:t>
            </a:r>
            <a:r>
              <a:rPr lang="de-AT" dirty="0"/>
              <a:t>, Universität Wien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e-AT" dirty="0"/>
              <a:t>Florian Gschwandtner, </a:t>
            </a:r>
            <a:r>
              <a:rPr lang="de-AT" dirty="0" err="1"/>
              <a:t>Runtastic</a:t>
            </a:r>
            <a:endParaRPr lang="de-AT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e-AT" dirty="0"/>
              <a:t>Frank Fischer, Universität München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e-AT" dirty="0"/>
              <a:t>Gerfried Stocker, Ars </a:t>
            </a:r>
            <a:r>
              <a:rPr lang="de-AT" dirty="0" err="1"/>
              <a:t>Electronica</a:t>
            </a:r>
            <a:endParaRPr lang="de-AT" dirty="0"/>
          </a:p>
        </p:txBody>
      </p:sp>
      <p:sp>
        <p:nvSpPr>
          <p:cNvPr id="10" name="Inhaltsplatzhalter 3"/>
          <p:cNvSpPr txBox="1">
            <a:spLocks/>
          </p:cNvSpPr>
          <p:nvPr/>
        </p:nvSpPr>
        <p:spPr>
          <a:xfrm>
            <a:off x="4447642" y="1630800"/>
            <a:ext cx="4315967" cy="29761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25200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1425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4000" marR="0" indent="-25200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1425"/>
              </a:spcAft>
              <a:buClrTx/>
              <a:buSzTx/>
              <a:buFont typeface="Corbel" panose="020B0503020204020204" pitchFamily="34" charset="0"/>
              <a:buChar char="−"/>
              <a:tabLst/>
              <a:defRPr sz="18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425"/>
              </a:spcAft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–"/>
              <a:defRPr sz="18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tx2"/>
              </a:buClr>
              <a:buFont typeface="Arial" pitchFamily="34" charset="0"/>
              <a:buChar char="»"/>
              <a:defRPr sz="18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e-AT" dirty="0"/>
              <a:t>Gerhard Brandhofer, PH NÖ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e-AT" dirty="0"/>
              <a:t>Gerhard </a:t>
            </a:r>
            <a:r>
              <a:rPr lang="de-AT" dirty="0" err="1"/>
              <a:t>Uitz</a:t>
            </a:r>
            <a:r>
              <a:rPr lang="de-AT" dirty="0"/>
              <a:t>, NMS Zwettl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e-AT" dirty="0"/>
              <a:t>Konrad Paul Liessmann, Universität Wien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e-AT" dirty="0"/>
              <a:t>Manuela </a:t>
            </a:r>
            <a:r>
              <a:rPr lang="de-AT" dirty="0" err="1"/>
              <a:t>Paechter</a:t>
            </a:r>
            <a:r>
              <a:rPr lang="de-AT" dirty="0"/>
              <a:t>, Universität Graz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e-AT" dirty="0"/>
              <a:t>Patricia </a:t>
            </a:r>
            <a:r>
              <a:rPr lang="de-AT" dirty="0" err="1"/>
              <a:t>Mitak</a:t>
            </a:r>
            <a:r>
              <a:rPr lang="de-AT" dirty="0"/>
              <a:t>, BHAK Wien 11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e-AT" dirty="0"/>
              <a:t>Petra </a:t>
            </a:r>
            <a:r>
              <a:rPr lang="de-AT" dirty="0" err="1"/>
              <a:t>Missomellius</a:t>
            </a:r>
            <a:r>
              <a:rPr lang="de-AT" dirty="0"/>
              <a:t>, Universität Innsbruck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e-AT" dirty="0"/>
              <a:t>Sabine </a:t>
            </a:r>
            <a:r>
              <a:rPr lang="de-AT" dirty="0" err="1"/>
              <a:t>Herlitschka</a:t>
            </a:r>
            <a:r>
              <a:rPr lang="de-AT" dirty="0"/>
              <a:t>, Infineon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e-AT" dirty="0"/>
              <a:t>Tanja </a:t>
            </a:r>
            <a:r>
              <a:rPr lang="de-AT" dirty="0" err="1"/>
              <a:t>Jadin</a:t>
            </a:r>
            <a:r>
              <a:rPr lang="de-AT" dirty="0"/>
              <a:t>, FH Hagenberg</a:t>
            </a:r>
          </a:p>
        </p:txBody>
      </p:sp>
    </p:spTree>
    <p:extLst>
      <p:ext uri="{BB962C8B-B14F-4D97-AF65-F5344CB8AC3E}">
        <p14:creationId xmlns:p14="http://schemas.microsoft.com/office/powerpoint/2010/main" val="2727624586"/>
      </p:ext>
    </p:extLst>
  </p:cSld>
  <p:clrMapOvr>
    <a:masterClrMapping/>
  </p:clrMapOvr>
</p:sld>
</file>

<file path=ppt/theme/theme1.xml><?xml version="1.0" encoding="utf-8"?>
<a:theme xmlns:a="http://schemas.openxmlformats.org/drawingml/2006/main" name="BMBWF-16x9">
  <a:themeElements>
    <a:clrScheme name="Republik-AT">
      <a:dk1>
        <a:srgbClr val="000000"/>
      </a:dk1>
      <a:lt1>
        <a:srgbClr val="E6EFF3"/>
      </a:lt1>
      <a:dk2>
        <a:srgbClr val="E6320F"/>
      </a:dk2>
      <a:lt2>
        <a:srgbClr val="FFFFFF"/>
      </a:lt2>
      <a:accent1>
        <a:srgbClr val="CA0237"/>
      </a:accent1>
      <a:accent2>
        <a:srgbClr val="5FB564"/>
      </a:accent2>
      <a:accent3>
        <a:srgbClr val="950F53"/>
      </a:accent3>
      <a:accent4>
        <a:srgbClr val="F59C00"/>
      </a:accent4>
      <a:accent5>
        <a:srgbClr val="3BACBE"/>
      </a:accent5>
      <a:accent6>
        <a:srgbClr val="BCCF00"/>
      </a:accent6>
      <a:hlink>
        <a:srgbClr val="1C1C1C"/>
      </a:hlink>
      <a:folHlink>
        <a:srgbClr val="636362"/>
      </a:folHlink>
    </a:clrScheme>
    <a:fontScheme name="BKA2018-Schriften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Klarhei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BMBWF-16x9</Template>
  <TotalTime>0</TotalTime>
  <Words>948</Words>
  <Application>Microsoft Office PowerPoint</Application>
  <PresentationFormat>Bildschirmpräsentation (16:9)</PresentationFormat>
  <Paragraphs>231</Paragraphs>
  <Slides>25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3" baseType="lpstr">
      <vt:lpstr>Arial</vt:lpstr>
      <vt:lpstr>Calibri</vt:lpstr>
      <vt:lpstr>Corbel</vt:lpstr>
      <vt:lpstr>Courier New</vt:lpstr>
      <vt:lpstr>SpiegelSansWeb</vt:lpstr>
      <vt:lpstr>Symbol</vt:lpstr>
      <vt:lpstr>Wingdings</vt:lpstr>
      <vt:lpstr>BMBWF-16x9</vt:lpstr>
      <vt:lpstr>Digitale Bildung in Österreich</vt:lpstr>
      <vt:lpstr>PowerPoint-Präsentation</vt:lpstr>
      <vt:lpstr>New York – Mobilität 1900 und 1913</vt:lpstr>
      <vt:lpstr>Rom – Papstwahl 2005 und 2013</vt:lpstr>
      <vt:lpstr>Digitale Transformation in der Schule</vt:lpstr>
      <vt:lpstr>Digitales Klassenzimmer: Die Regierung baut am „Masterplan Digitalisierung“.</vt:lpstr>
      <vt:lpstr>Vom MRV zum  Masterplan für die digitale Bildung</vt:lpstr>
      <vt:lpstr>Projektorganisation</vt:lpstr>
      <vt:lpstr>Expertinnen/Experten des Sounding Boards</vt:lpstr>
      <vt:lpstr>Masterplan „Digitalisierung in der Bildung“</vt:lpstr>
      <vt:lpstr>21st Century Skills</vt:lpstr>
      <vt:lpstr>Digitale Grundbildung in Primarstufe und Sek 1</vt:lpstr>
      <vt:lpstr>PowerPoint-Präsentation</vt:lpstr>
      <vt:lpstr>Digitale Grundbildung in der Sekundarstufe 1</vt:lpstr>
      <vt:lpstr>Lehrinhalte Digitale Grundbildung Sek 1</vt:lpstr>
      <vt:lpstr>Zuverfügungstellung geeigneter Unterrichtsmaterialien </vt:lpstr>
      <vt:lpstr>Digitale Schulbücher und E-Book PLUS</vt:lpstr>
      <vt:lpstr>Digitale Kompetenzchecks</vt:lpstr>
      <vt:lpstr>PLAYMIT Digital</vt:lpstr>
      <vt:lpstr>Ausbau technischer Infrastruktur an Schulen</vt:lpstr>
      <vt:lpstr>Aus- und Fortbildung von Pädagog/innen</vt:lpstr>
      <vt:lpstr>digi.folio – Fortbildungsbedarf und  Dokumentation für Pädagog/innen</vt:lpstr>
      <vt:lpstr>Lernräume schaffen</vt:lpstr>
      <vt:lpstr>Bildungsmedien rezipieren</vt:lpstr>
      <vt:lpstr>PowerPoint-Präsentation</vt:lpstr>
    </vt:vector>
  </TitlesOfParts>
  <Company>bm: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Digitale Bildung in Österreich</dc:title>
  <dc:creator>Stephan Waba</dc:creator>
  <cp:lastModifiedBy>Andrea Prock</cp:lastModifiedBy>
  <cp:revision>125</cp:revision>
  <cp:lastPrinted>2018-07-05T18:23:58Z</cp:lastPrinted>
  <dcterms:created xsi:type="dcterms:W3CDTF">2018-09-13T07:20:26Z</dcterms:created>
  <dcterms:modified xsi:type="dcterms:W3CDTF">2019-04-04T13:28:53Z</dcterms:modified>
</cp:coreProperties>
</file>