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4"/>
  </p:sldMasterIdLst>
  <p:notesMasterIdLst>
    <p:notesMasterId r:id="rId36"/>
  </p:notesMasterIdLst>
  <p:sldIdLst>
    <p:sldId id="285" r:id="rId5"/>
    <p:sldId id="260" r:id="rId6"/>
    <p:sldId id="259" r:id="rId7"/>
    <p:sldId id="261" r:id="rId8"/>
    <p:sldId id="286" r:id="rId9"/>
    <p:sldId id="287" r:id="rId10"/>
    <p:sldId id="289" r:id="rId11"/>
    <p:sldId id="293" r:id="rId12"/>
    <p:sldId id="295" r:id="rId13"/>
    <p:sldId id="262" r:id="rId14"/>
    <p:sldId id="291" r:id="rId15"/>
    <p:sldId id="290" r:id="rId16"/>
    <p:sldId id="292" r:id="rId17"/>
    <p:sldId id="294" r:id="rId18"/>
    <p:sldId id="296" r:id="rId19"/>
    <p:sldId id="273" r:id="rId20"/>
    <p:sldId id="288" r:id="rId21"/>
    <p:sldId id="297" r:id="rId22"/>
    <p:sldId id="300" r:id="rId23"/>
    <p:sldId id="304" r:id="rId24"/>
    <p:sldId id="302" r:id="rId25"/>
    <p:sldId id="303" r:id="rId26"/>
    <p:sldId id="305" r:id="rId27"/>
    <p:sldId id="306" r:id="rId28"/>
    <p:sldId id="308" r:id="rId29"/>
    <p:sldId id="301" r:id="rId30"/>
    <p:sldId id="307" r:id="rId31"/>
    <p:sldId id="276" r:id="rId32"/>
    <p:sldId id="272" r:id="rId33"/>
    <p:sldId id="309" r:id="rId34"/>
    <p:sldId id="280"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4C91C0-5B71-48D3-945C-2C24075ED903}">
  <a:tblStyle styleId="{414C91C0-5B71-48D3-945C-2C24075ED90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4651" autoAdjust="0"/>
  </p:normalViewPr>
  <p:slideViewPr>
    <p:cSldViewPr snapToGrid="0">
      <p:cViewPr varScale="1">
        <p:scale>
          <a:sx n="137" d="100"/>
          <a:sy n="137" d="100"/>
        </p:scale>
        <p:origin x="33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729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8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70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66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173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138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308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1102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836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40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626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683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00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cxnSp>
        <p:nvCxnSpPr>
          <p:cNvPr id="11" name="Google Shape;11;p2"/>
          <p:cNvCxnSpPr/>
          <p:nvPr/>
        </p:nvCxnSpPr>
        <p:spPr>
          <a:xfrm>
            <a:off x="0" y="3625712"/>
            <a:ext cx="9162000" cy="0"/>
          </a:xfrm>
          <a:prstGeom prst="straightConnector1">
            <a:avLst/>
          </a:prstGeom>
          <a:noFill/>
          <a:ln w="22225" cap="flat" cmpd="sng">
            <a:solidFill>
              <a:srgbClr val="000000"/>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a:noFill/>
          <a:ln>
            <a:noFill/>
          </a:ln>
        </p:spPr>
        <p:txBody>
          <a:bodyPr spcFirstLastPara="1" wrap="square" lIns="91425" tIns="91425" rIns="91425" bIns="91425" anchor="t" anchorCtr="0"/>
          <a:lstStyle>
            <a:lvl1pPr>
              <a:defRPr dirty="0"/>
            </a:lvl1pPr>
          </a:lstStyle>
          <a:p>
            <a:pPr marL="0" lvl="0" indent="-355600">
              <a:buSzPts val="2000"/>
              <a:buNone/>
            </a:pPr>
            <a:endParaRPr dirty="0"/>
          </a:p>
        </p:txBody>
      </p:sp>
      <p:cxnSp>
        <p:nvCxnSpPr>
          <p:cNvPr id="15" name="Google Shape;15;p3"/>
          <p:cNvCxnSpPr/>
          <p:nvPr/>
        </p:nvCxnSpPr>
        <p:spPr>
          <a:xfrm flipV="1">
            <a:off x="-6025" y="2571750"/>
            <a:ext cx="9156100" cy="12"/>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rgbClr val="0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a:solidFill>
            <a:schemeClr val="bg1"/>
          </a:solidFill>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dirty="0"/>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pic>
        <p:nvPicPr>
          <p:cNvPr id="9" name="Grafik 8" descr="O:\10_Projekte\20_Laufende_Projekte_mit_Projektnummer\PJK.18.005-01 NoHate@Web Styria\Antrag_HateSpeech_Zukunftsfond Digitalisierung\WORK\AP 5 Dissemination\Logos diverse\1_NoHate Logo\Logo NoHate 1000 dpi.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868" y="4544732"/>
            <a:ext cx="1264203" cy="41023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2105050" y="2238000"/>
            <a:ext cx="4933800" cy="819900"/>
          </a:xfrm>
          <a:prstGeom prst="rect">
            <a:avLst/>
          </a:prstGeom>
        </p:spPr>
        <p:txBody>
          <a:bodyPr spcFirstLastPara="1" wrap="square" lIns="91425" tIns="91425" rIns="91425" bIns="91425" anchor="b" anchorCtr="0"/>
          <a:lstStyle>
            <a:lvl1pPr marL="457200" lvl="0" indent="-381000" algn="ctr" rtl="0">
              <a:spcBef>
                <a:spcPts val="600"/>
              </a:spcBef>
              <a:spcAft>
                <a:spcPts val="0"/>
              </a:spcAft>
              <a:buSzPts val="2400"/>
              <a:buFont typeface="Lora"/>
              <a:buChar char="◉"/>
              <a:defRPr sz="2400" i="1">
                <a:latin typeface="Lora"/>
                <a:ea typeface="Lora"/>
                <a:cs typeface="Lora"/>
                <a:sym typeface="Lora"/>
              </a:defRPr>
            </a:lvl1pPr>
            <a:lvl2pPr marL="914400" lvl="1" indent="-355600" algn="ctr" rtl="0">
              <a:spcBef>
                <a:spcPts val="0"/>
              </a:spcBef>
              <a:spcAft>
                <a:spcPts val="0"/>
              </a:spcAft>
              <a:buSzPts val="2000"/>
              <a:buFont typeface="Lora"/>
              <a:buChar char="○"/>
              <a:defRPr i="1">
                <a:latin typeface="Lora"/>
                <a:ea typeface="Lora"/>
                <a:cs typeface="Lora"/>
                <a:sym typeface="Lora"/>
              </a:defRPr>
            </a:lvl2pPr>
            <a:lvl3pPr marL="1371600" lvl="2" indent="-355600" algn="ctr" rtl="0">
              <a:spcBef>
                <a:spcPts val="0"/>
              </a:spcBef>
              <a:spcAft>
                <a:spcPts val="0"/>
              </a:spcAft>
              <a:buSzPts val="2000"/>
              <a:buFont typeface="Lora"/>
              <a:buChar char="■"/>
              <a:defRPr i="1">
                <a:latin typeface="Lora"/>
                <a:ea typeface="Lora"/>
                <a:cs typeface="Lora"/>
                <a:sym typeface="Lora"/>
              </a:defRPr>
            </a:lvl3pPr>
            <a:lvl4pPr marL="1828800" lvl="3" indent="-381000" algn="ctr" rtl="0">
              <a:spcBef>
                <a:spcPts val="0"/>
              </a:spcBef>
              <a:spcAft>
                <a:spcPts val="0"/>
              </a:spcAft>
              <a:buSzPts val="2400"/>
              <a:buFont typeface="Lora"/>
              <a:buChar char="●"/>
              <a:defRPr sz="2400" i="1">
                <a:latin typeface="Lora"/>
                <a:ea typeface="Lora"/>
                <a:cs typeface="Lora"/>
                <a:sym typeface="Lora"/>
              </a:defRPr>
            </a:lvl4pPr>
            <a:lvl5pPr marL="2286000" lvl="4" indent="-381000" algn="ctr" rtl="0">
              <a:spcBef>
                <a:spcPts val="0"/>
              </a:spcBef>
              <a:spcAft>
                <a:spcPts val="0"/>
              </a:spcAft>
              <a:buSzPts val="2400"/>
              <a:buFont typeface="Lora"/>
              <a:buChar char="○"/>
              <a:defRPr sz="2400" i="1">
                <a:latin typeface="Lora"/>
                <a:ea typeface="Lora"/>
                <a:cs typeface="Lora"/>
                <a:sym typeface="Lora"/>
              </a:defRPr>
            </a:lvl5pPr>
            <a:lvl6pPr marL="2743200" lvl="5" indent="-381000" algn="ctr" rtl="0">
              <a:spcBef>
                <a:spcPts val="0"/>
              </a:spcBef>
              <a:spcAft>
                <a:spcPts val="0"/>
              </a:spcAft>
              <a:buSzPts val="2400"/>
              <a:buFont typeface="Lora"/>
              <a:buChar char="■"/>
              <a:defRPr sz="2400" i="1">
                <a:latin typeface="Lora"/>
                <a:ea typeface="Lora"/>
                <a:cs typeface="Lora"/>
                <a:sym typeface="Lora"/>
              </a:defRPr>
            </a:lvl6pPr>
            <a:lvl7pPr marL="3200400" lvl="6" indent="-381000" algn="ctr" rtl="0">
              <a:spcBef>
                <a:spcPts val="0"/>
              </a:spcBef>
              <a:spcAft>
                <a:spcPts val="0"/>
              </a:spcAft>
              <a:buSzPts val="2400"/>
              <a:buFont typeface="Lora"/>
              <a:buChar char="●"/>
              <a:defRPr sz="2400" i="1">
                <a:latin typeface="Lora"/>
                <a:ea typeface="Lora"/>
                <a:cs typeface="Lora"/>
                <a:sym typeface="Lora"/>
              </a:defRPr>
            </a:lvl7pPr>
            <a:lvl8pPr marL="3657600" lvl="7" indent="-381000" algn="ctr" rtl="0">
              <a:spcBef>
                <a:spcPts val="0"/>
              </a:spcBef>
              <a:spcAft>
                <a:spcPts val="0"/>
              </a:spcAft>
              <a:buSzPts val="2400"/>
              <a:buFont typeface="Lora"/>
              <a:buChar char="○"/>
              <a:defRPr sz="2400" i="1">
                <a:latin typeface="Lora"/>
                <a:ea typeface="Lora"/>
                <a:cs typeface="Lora"/>
                <a:sym typeface="Lora"/>
              </a:defRPr>
            </a:lvl8pPr>
            <a:lvl9pPr marL="4114800" lvl="8" indent="-381000" algn="ctr">
              <a:spcBef>
                <a:spcPts val="0"/>
              </a:spcBef>
              <a:spcAft>
                <a:spcPts val="0"/>
              </a:spcAft>
              <a:buSzPts val="2400"/>
              <a:buFont typeface="Lora"/>
              <a:buChar char="■"/>
              <a:defRPr sz="2400" i="1">
                <a:latin typeface="Lora"/>
                <a:ea typeface="Lora"/>
                <a:cs typeface="Lora"/>
                <a:sym typeface="Lora"/>
              </a:defRPr>
            </a:lvl9pPr>
          </a:lstStyle>
          <a:p>
            <a:endParaRPr dirty="0"/>
          </a:p>
        </p:txBody>
      </p:sp>
      <p:cxnSp>
        <p:nvCxnSpPr>
          <p:cNvPr id="22" name="Google Shape;22;p4"/>
          <p:cNvCxnSpPr/>
          <p:nvPr/>
        </p:nvCxnSpPr>
        <p:spPr>
          <a:xfrm>
            <a:off x="4584075" y="3676500"/>
            <a:ext cx="0" cy="1480500"/>
          </a:xfrm>
          <a:prstGeom prst="straightConnector1">
            <a:avLst/>
          </a:prstGeom>
          <a:noFill/>
          <a:ln w="9525" cap="flat" cmpd="sng">
            <a:solidFill>
              <a:srgbClr val="CCCCCC"/>
            </a:solidFill>
            <a:prstDash val="solid"/>
            <a:round/>
            <a:headEnd type="none" w="med" len="med"/>
            <a:tailEnd type="none" w="med" len="med"/>
          </a:ln>
        </p:spPr>
      </p:cxnSp>
      <p:sp>
        <p:nvSpPr>
          <p:cNvPr id="23" name="Google Shape;23;p4"/>
          <p:cNvSpPr/>
          <p:nvPr/>
        </p:nvSpPr>
        <p:spPr>
          <a:xfrm>
            <a:off x="4288500" y="3393000"/>
            <a:ext cx="567000" cy="567000"/>
          </a:xfrm>
          <a:prstGeom prst="ellipse">
            <a:avLst/>
          </a:prstGeom>
          <a:solidFill>
            <a:srgbClr val="0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p:nvPr/>
        </p:nvSpPr>
        <p:spPr>
          <a:xfrm>
            <a:off x="3593350" y="339300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Lora"/>
                <a:ea typeface="Lora"/>
                <a:cs typeface="Lora"/>
                <a:sym typeface="Lora"/>
              </a:rPr>
              <a:t>“</a:t>
            </a:r>
            <a:endParaRPr sz="3600" b="1" dirty="0">
              <a:latin typeface="Lora"/>
              <a:ea typeface="Lora"/>
              <a:cs typeface="Lora"/>
              <a:sym typeface="Lora"/>
            </a:endParaRPr>
          </a:p>
        </p:txBody>
      </p:sp>
      <p:sp>
        <p:nvSpPr>
          <p:cNvPr id="25" name="Google Shape;25;p4"/>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91440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rgbClr val="0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922668"/>
            <a:ext cx="3878400" cy="435600"/>
          </a:xfrm>
          <a:prstGeom prst="rect">
            <a:avLst/>
          </a:prstGeom>
          <a:solidFill>
            <a:schemeClr val="bg1"/>
          </a:solidFill>
        </p:spPr>
        <p:txBody>
          <a:bodyPr spcFirstLastPara="1" wrap="square" lIns="91425" tIns="91425" rIns="91425" bIns="91425" anchor="ctr" anchorCtr="0"/>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dirty="0"/>
          </a:p>
        </p:txBody>
      </p:sp>
      <p:sp>
        <p:nvSpPr>
          <p:cNvPr id="30" name="Google Shape;30;p5"/>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lstStyle>
            <a:lvl1pPr>
              <a:defRPr dirty="0"/>
            </a:lvl1pPr>
          </a:lstStyle>
          <a:p>
            <a:pPr marL="457200" lvl="0" indent="-355600">
              <a:spcBef>
                <a:spcPts val="600"/>
              </a:spcBef>
              <a:buSzPts val="2000"/>
              <a:buChar char="◉"/>
            </a:pPr>
            <a:endParaRPr dirty="0"/>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pic>
        <p:nvPicPr>
          <p:cNvPr id="10" name="Grafik 9" descr="O:\10_Projekte\20_Laufende_Projekte_mit_Projektnummer\PJK.18.005-01 NoHate@Web Styria\Antrag_HateSpeech_Zukunftsfond Digitalisierung\WORK\AP 5 Dissemination\Logos diverse\1_NoHate Logo\Logo NoHate 1000 dpi.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868" y="4544732"/>
            <a:ext cx="1264203" cy="4102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cxnSp>
        <p:nvCxnSpPr>
          <p:cNvPr id="7" name="Google Shape;37;p6"/>
          <p:cNvCxnSpPr/>
          <p:nvPr userDrawn="1"/>
        </p:nvCxnSpPr>
        <p:spPr>
          <a:xfrm>
            <a:off x="0" y="1131725"/>
            <a:ext cx="9144000" cy="0"/>
          </a:xfrm>
          <a:prstGeom prst="straightConnector1">
            <a:avLst/>
          </a:prstGeom>
          <a:noFill/>
          <a:ln w="9525" cap="flat" cmpd="sng">
            <a:solidFill>
              <a:srgbClr val="CCCCCC"/>
            </a:solidFill>
            <a:prstDash val="solid"/>
            <a:round/>
            <a:headEnd type="none" w="med" len="med"/>
            <a:tailEnd type="none" w="med" len="med"/>
          </a:ln>
        </p:spPr>
      </p:cxnSp>
      <p:sp>
        <p:nvSpPr>
          <p:cNvPr id="51" name="Google Shape;51;p8"/>
          <p:cNvSpPr txBox="1">
            <a:spLocks noGrp="1"/>
          </p:cNvSpPr>
          <p:nvPr>
            <p:ph type="title"/>
          </p:nvPr>
        </p:nvSpPr>
        <p:spPr>
          <a:xfrm>
            <a:off x="1381250" y="937125"/>
            <a:ext cx="3878400" cy="435600"/>
          </a:xfrm>
          <a:prstGeom prst="rect">
            <a:avLst/>
          </a:prstGeom>
          <a:solidFill>
            <a:schemeClr val="bg1"/>
          </a:solidFill>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3" name="Google Shape;53;p8"/>
          <p:cNvSpPr/>
          <p:nvPr/>
        </p:nvSpPr>
        <p:spPr>
          <a:xfrm>
            <a:off x="817475" y="928767"/>
            <a:ext cx="405900" cy="405900"/>
          </a:xfrm>
          <a:prstGeom prst="ellipse">
            <a:avLst/>
          </a:prstGeom>
          <a:solidFill>
            <a:srgbClr val="0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rafik 7" descr="O:\10_Projekte\20_Laufende_Projekte_mit_Projektnummer\PJK.18.005-01 NoHate@Web Styria\Antrag_HateSpeech_Zukunftsfond Digitalisierung\WORK\AP 5 Dissemination\Logos diverse\1_NoHate Logo\Logo NoHate 1000 dpi.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868" y="4544732"/>
            <a:ext cx="1264203" cy="4102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cxnSp>
        <p:nvCxnSpPr>
          <p:cNvPr id="62" name="Google Shape;62;p10"/>
          <p:cNvCxnSpPr/>
          <p:nvPr/>
        </p:nvCxnSpPr>
        <p:spPr>
          <a:xfrm>
            <a:off x="-6025" y="4513729"/>
            <a:ext cx="9162000" cy="0"/>
          </a:xfrm>
          <a:prstGeom prst="straightConnector1">
            <a:avLst/>
          </a:prstGeom>
          <a:noFill/>
          <a:ln w="9525" cap="flat" cmpd="sng">
            <a:solidFill>
              <a:srgbClr val="CCCCCC"/>
            </a:solidFill>
            <a:prstDash val="solid"/>
            <a:round/>
            <a:headEnd type="none" w="med" len="med"/>
            <a:tailEnd type="none" w="med" len="med"/>
          </a:ln>
        </p:spPr>
      </p:cxnSp>
      <p:sp>
        <p:nvSpPr>
          <p:cNvPr id="63" name="Google Shape;63;p10"/>
          <p:cNvSpPr/>
          <p:nvPr/>
        </p:nvSpPr>
        <p:spPr>
          <a:xfrm>
            <a:off x="4293700" y="4235405"/>
            <a:ext cx="556500" cy="556500"/>
          </a:xfrm>
          <a:prstGeom prst="ellipse">
            <a:avLst/>
          </a:prstGeom>
          <a:solidFill>
            <a:srgbClr val="0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0"/>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lvl1pPr lvl="0" algn="ctr" rtl="0">
              <a:buNone/>
              <a:defRPr>
                <a:latin typeface="Lora"/>
                <a:ea typeface="Lora"/>
                <a:cs typeface="Lora"/>
                <a:sym typeface="Lora"/>
              </a:defRPr>
            </a:lvl1pPr>
            <a:lvl2pPr lvl="1" algn="ctr" rtl="0">
              <a:buNone/>
              <a:defRPr>
                <a:latin typeface="Lora"/>
                <a:ea typeface="Lora"/>
                <a:cs typeface="Lora"/>
                <a:sym typeface="Lora"/>
              </a:defRPr>
            </a:lvl2pPr>
            <a:lvl3pPr lvl="2" algn="ctr" rtl="0">
              <a:buNone/>
              <a:defRPr>
                <a:latin typeface="Lora"/>
                <a:ea typeface="Lora"/>
                <a:cs typeface="Lora"/>
                <a:sym typeface="Lora"/>
              </a:defRPr>
            </a:lvl3pPr>
            <a:lvl4pPr lvl="3" algn="ctr" rtl="0">
              <a:buNone/>
              <a:defRPr>
                <a:latin typeface="Lora"/>
                <a:ea typeface="Lora"/>
                <a:cs typeface="Lora"/>
                <a:sym typeface="Lora"/>
              </a:defRPr>
            </a:lvl4pPr>
            <a:lvl5pPr lvl="4" algn="ctr" rtl="0">
              <a:buNone/>
              <a:defRPr>
                <a:latin typeface="Lora"/>
                <a:ea typeface="Lora"/>
                <a:cs typeface="Lora"/>
                <a:sym typeface="Lora"/>
              </a:defRPr>
            </a:lvl5pPr>
            <a:lvl6pPr lvl="5" algn="ctr" rtl="0">
              <a:buNone/>
              <a:defRPr>
                <a:latin typeface="Lora"/>
                <a:ea typeface="Lora"/>
                <a:cs typeface="Lora"/>
                <a:sym typeface="Lora"/>
              </a:defRPr>
            </a:lvl6pPr>
            <a:lvl7pPr lvl="6" algn="ctr" rtl="0">
              <a:buNone/>
              <a:defRPr>
                <a:latin typeface="Lora"/>
                <a:ea typeface="Lora"/>
                <a:cs typeface="Lora"/>
                <a:sym typeface="Lora"/>
              </a:defRPr>
            </a:lvl7pPr>
            <a:lvl8pPr lvl="7" algn="ctr" rtl="0">
              <a:buNone/>
              <a:defRPr>
                <a:latin typeface="Lora"/>
                <a:ea typeface="Lora"/>
                <a:cs typeface="Lora"/>
                <a:sym typeface="Lora"/>
              </a:defRPr>
            </a:lvl8pPr>
            <a:lvl9pPr lvl="8" algn="ctr" rtl="0">
              <a:buNone/>
              <a:defRPr>
                <a:latin typeface="Lora"/>
                <a:ea typeface="Lora"/>
                <a:cs typeface="Lora"/>
                <a:sym typeface="Lora"/>
              </a:defRPr>
            </a:lvl9pPr>
          </a:lstStyle>
          <a:p>
            <a:pPr marL="0" lvl="0" indent="0" algn="ctr" rtl="0">
              <a:spcBef>
                <a:spcPts val="0"/>
              </a:spcBef>
              <a:spcAft>
                <a:spcPts val="0"/>
              </a:spcAft>
              <a:buNone/>
            </a:pPr>
            <a:fld id="{00000000-1234-1234-1234-123412341234}" type="slidenum">
              <a:rPr lang="en"/>
              <a:t>‹Nr.›</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lstStyle/>
          <a:p>
            <a:pPr marL="457200" lvl="0" indent="-355600">
              <a:spcBef>
                <a:spcPts val="600"/>
              </a:spcBef>
              <a:buClr>
                <a:srgbClr val="FFCD00"/>
              </a:buClr>
              <a:buSzPts val="2000"/>
              <a:buFont typeface="Quattrocento Sans"/>
              <a:buChar char="◉"/>
            </a:pPr>
            <a:endParaRPr lang="de-DE" dirty="0"/>
          </a:p>
          <a:p>
            <a:pPr marL="457200" lvl="0" indent="-355600">
              <a:spcBef>
                <a:spcPts val="600"/>
              </a:spcBef>
              <a:buClr>
                <a:srgbClr val="FFCD00"/>
              </a:buClr>
              <a:buSzPts val="2000"/>
              <a:buFont typeface="Quattrocento Sans"/>
              <a:buChar char="◉"/>
            </a:pPr>
            <a:endParaRPr dirty="0"/>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lstStyle>
            <a:lvl1pPr lvl="0">
              <a:spcBef>
                <a:spcPts val="0"/>
              </a:spcBef>
              <a:spcAft>
                <a:spcPts val="0"/>
              </a:spcAft>
              <a:buSzPts val="2000"/>
              <a:buFont typeface="Lora"/>
              <a:buNone/>
              <a:defRPr sz="2000" b="1">
                <a:latin typeface="Lora"/>
                <a:ea typeface="Lora"/>
                <a:cs typeface="Lora"/>
                <a:sym typeface="Lora"/>
              </a:defRPr>
            </a:lvl1pPr>
            <a:lvl2pPr lvl="1">
              <a:spcBef>
                <a:spcPts val="0"/>
              </a:spcBef>
              <a:spcAft>
                <a:spcPts val="0"/>
              </a:spcAft>
              <a:buSzPts val="2000"/>
              <a:buFont typeface="Lora"/>
              <a:buNone/>
              <a:defRPr sz="2000" b="1">
                <a:latin typeface="Lora"/>
                <a:ea typeface="Lora"/>
                <a:cs typeface="Lora"/>
                <a:sym typeface="Lora"/>
              </a:defRPr>
            </a:lvl2pPr>
            <a:lvl3pPr lvl="2">
              <a:spcBef>
                <a:spcPts val="0"/>
              </a:spcBef>
              <a:spcAft>
                <a:spcPts val="0"/>
              </a:spcAft>
              <a:buSzPts val="2000"/>
              <a:buFont typeface="Lora"/>
              <a:buNone/>
              <a:defRPr sz="2000" b="1">
                <a:latin typeface="Lora"/>
                <a:ea typeface="Lora"/>
                <a:cs typeface="Lora"/>
                <a:sym typeface="Lora"/>
              </a:defRPr>
            </a:lvl3pPr>
            <a:lvl4pPr lvl="3">
              <a:spcBef>
                <a:spcPts val="0"/>
              </a:spcBef>
              <a:spcAft>
                <a:spcPts val="0"/>
              </a:spcAft>
              <a:buSzPts val="2000"/>
              <a:buFont typeface="Lora"/>
              <a:buNone/>
              <a:defRPr sz="2000" b="1">
                <a:latin typeface="Lora"/>
                <a:ea typeface="Lora"/>
                <a:cs typeface="Lora"/>
                <a:sym typeface="Lora"/>
              </a:defRPr>
            </a:lvl4pPr>
            <a:lvl5pPr lvl="4">
              <a:spcBef>
                <a:spcPts val="0"/>
              </a:spcBef>
              <a:spcAft>
                <a:spcPts val="0"/>
              </a:spcAft>
              <a:buSzPts val="2000"/>
              <a:buFont typeface="Lora"/>
              <a:buNone/>
              <a:defRPr sz="2000" b="1">
                <a:latin typeface="Lora"/>
                <a:ea typeface="Lora"/>
                <a:cs typeface="Lora"/>
                <a:sym typeface="Lora"/>
              </a:defRPr>
            </a:lvl5pPr>
            <a:lvl6pPr lvl="5">
              <a:spcBef>
                <a:spcPts val="0"/>
              </a:spcBef>
              <a:spcAft>
                <a:spcPts val="0"/>
              </a:spcAft>
              <a:buSzPts val="2000"/>
              <a:buFont typeface="Lora"/>
              <a:buNone/>
              <a:defRPr sz="2000" b="1">
                <a:latin typeface="Lora"/>
                <a:ea typeface="Lora"/>
                <a:cs typeface="Lora"/>
                <a:sym typeface="Lora"/>
              </a:defRPr>
            </a:lvl6pPr>
            <a:lvl7pPr lvl="6">
              <a:spcBef>
                <a:spcPts val="0"/>
              </a:spcBef>
              <a:spcAft>
                <a:spcPts val="0"/>
              </a:spcAft>
              <a:buSzPts val="2000"/>
              <a:buFont typeface="Lora"/>
              <a:buNone/>
              <a:defRPr sz="2000" b="1">
                <a:latin typeface="Lora"/>
                <a:ea typeface="Lora"/>
                <a:cs typeface="Lora"/>
                <a:sym typeface="Lora"/>
              </a:defRPr>
            </a:lvl7pPr>
            <a:lvl8pPr lvl="7">
              <a:spcBef>
                <a:spcPts val="0"/>
              </a:spcBef>
              <a:spcAft>
                <a:spcPts val="0"/>
              </a:spcAft>
              <a:buSzPts val="2000"/>
              <a:buFont typeface="Lora"/>
              <a:buNone/>
              <a:defRPr sz="2000" b="1">
                <a:latin typeface="Lora"/>
                <a:ea typeface="Lora"/>
                <a:cs typeface="Lora"/>
                <a:sym typeface="Lora"/>
              </a:defRPr>
            </a:lvl8pPr>
            <a:lvl9pPr lvl="8">
              <a:spcBef>
                <a:spcPts val="0"/>
              </a:spcBef>
              <a:spcAft>
                <a:spcPts val="0"/>
              </a:spcAft>
              <a:buSzPts val="2000"/>
              <a:buFont typeface="Lora"/>
              <a:buNone/>
              <a:defRPr sz="2000" b="1">
                <a:latin typeface="Lora"/>
                <a:ea typeface="Lora"/>
                <a:cs typeface="Lora"/>
                <a:sym typeface="Lora"/>
              </a:defRPr>
            </a:lvl9pPr>
          </a:lstStyle>
          <a:p>
            <a:endParaRPr dirty="0"/>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76200" marR="0" lvl="0" indent="0" algn="l" rtl="0">
        <a:lnSpc>
          <a:spcPct val="100000"/>
        </a:lnSpc>
        <a:spcBef>
          <a:spcPts val="0"/>
        </a:spcBef>
        <a:spcAft>
          <a:spcPts val="0"/>
        </a:spcAft>
        <a:buClr>
          <a:srgbClr val="009100"/>
        </a:buClr>
        <a:buFont typeface="Rage Italic" panose="03070502040507070304" pitchFamily="66" charset="0"/>
        <a:buChar char=" "/>
        <a:defRPr lang="de-DE" sz="1600" b="0" i="0" u="none" strike="noStrike" cap="none" baseline="0" dirty="0">
          <a:solidFill>
            <a:srgbClr val="000000"/>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nohate-webstyria.uni-graz.at/d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mailto:gregor.fischer@uni-graz.a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2051" name="Grafik 1" descr="logo land steiermark 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279" y="4060425"/>
            <a:ext cx="1052342" cy="427037"/>
          </a:xfrm>
          <a:prstGeom prst="rect">
            <a:avLst/>
          </a:prstGeom>
          <a:noFill/>
          <a:extLst>
            <a:ext uri="{909E8E84-426E-40DD-AFC4-6F175D3DCCD1}">
              <a14:hiddenFill xmlns:a14="http://schemas.microsoft.com/office/drawing/2010/main">
                <a:solidFill>
                  <a:srgbClr val="FFFFFF"/>
                </a:solidFill>
              </a14:hiddenFill>
            </a:ext>
          </a:extLst>
        </p:spPr>
      </p:pic>
      <p:pic>
        <p:nvPicPr>
          <p:cNvPr id="2050" name="Grafik 2" descr="zkf RGB jpg 10cm 30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452" y="4061535"/>
            <a:ext cx="1650233" cy="440062"/>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5" descr="11682A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70" y="4517371"/>
            <a:ext cx="1876449" cy="419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Grafik 4" descr="csm_LOGO_ETC_UNI_GRAZ_27e5d3b8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729" y="3870216"/>
            <a:ext cx="693237" cy="5347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Grafik 7" descr="https://static.uni-graz.at/fileadmin/grafik/logos/logo_uni_graz_4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130" y="3856919"/>
            <a:ext cx="644386" cy="5480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377687" y="34919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5" name="Rectangle 8"/>
          <p:cNvSpPr>
            <a:spLocks noChangeArrowheads="1"/>
          </p:cNvSpPr>
          <p:nvPr/>
        </p:nvSpPr>
        <p:spPr bwMode="auto">
          <a:xfrm>
            <a:off x="7610491" y="3796748"/>
            <a:ext cx="1363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AT" altLang="de-DE"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gefördert durch:</a:t>
            </a:r>
            <a:endParaRPr kumimoji="0" lang="de-AT"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dirty="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377687" y="42158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AT"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AT" altLang="de-DE" sz="1800" b="0" i="0" u="none" strike="noStrike" cap="none" normalizeH="0" baseline="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377687" y="44825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9" name="Rectangle 12"/>
          <p:cNvSpPr>
            <a:spLocks noChangeArrowheads="1"/>
          </p:cNvSpPr>
          <p:nvPr/>
        </p:nvSpPr>
        <p:spPr bwMode="auto">
          <a:xfrm>
            <a:off x="6427769" y="4514563"/>
            <a:ext cx="25463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0213" algn="ctr"/>
              </a:tabLst>
              <a:defRPr>
                <a:solidFill>
                  <a:schemeClr val="tx1"/>
                </a:solidFill>
                <a:latin typeface="Arial" panose="020B0604020202020204" pitchFamily="34" charset="0"/>
              </a:defRPr>
            </a:lvl1pPr>
            <a:lvl2pPr marL="457200" eaLnBrk="0" fontAlgn="base" hangingPunct="0">
              <a:spcBef>
                <a:spcPct val="0"/>
              </a:spcBef>
              <a:spcAft>
                <a:spcPct val="0"/>
              </a:spcAft>
              <a:tabLst>
                <a:tab pos="2970213" algn="ctr"/>
              </a:tabLst>
              <a:defRPr>
                <a:solidFill>
                  <a:schemeClr val="tx1"/>
                </a:solidFill>
                <a:latin typeface="Arial" panose="020B0604020202020204" pitchFamily="34" charset="0"/>
              </a:defRPr>
            </a:lvl2pPr>
            <a:lvl3pPr marL="914400" eaLnBrk="0" fontAlgn="base" hangingPunct="0">
              <a:spcBef>
                <a:spcPct val="0"/>
              </a:spcBef>
              <a:spcAft>
                <a:spcPct val="0"/>
              </a:spcAft>
              <a:tabLst>
                <a:tab pos="2970213" algn="ct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0213" algn="ct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0213" algn="ct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0213" algn="ct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0213" algn="ct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0213" algn="ct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0213" algn="ct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2970213" algn="ctr"/>
              </a:tabLst>
            </a:pPr>
            <a:r>
              <a:rPr kumimoji="0" lang="de-AT" altLang="de-DE"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Ausschreibung, Projektnummer: 1011</a:t>
            </a:r>
            <a:endParaRPr kumimoji="0" lang="de-AT"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0213" algn="ctr"/>
              </a:tabLst>
            </a:pPr>
            <a:endParaRPr kumimoji="0" lang="de-AT" altLang="de-DE" sz="1800" b="0" i="0" u="none" strike="noStrike" cap="none" normalizeH="0" baseline="0" dirty="0">
              <a:ln>
                <a:noFill/>
              </a:ln>
              <a:solidFill>
                <a:schemeClr val="tx1"/>
              </a:solidFill>
              <a:effectLst/>
              <a:latin typeface="Arial" panose="020B0604020202020204" pitchFamily="34" charset="0"/>
            </a:endParaRPr>
          </a:p>
        </p:txBody>
      </p:sp>
      <p:pic>
        <p:nvPicPr>
          <p:cNvPr id="27" name="Grafik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130" y="330513"/>
            <a:ext cx="4514919" cy="1469106"/>
          </a:xfrm>
          <a:prstGeom prst="rect">
            <a:avLst/>
          </a:prstGeom>
        </p:spPr>
      </p:pic>
      <p:pic>
        <p:nvPicPr>
          <p:cNvPr id="10" name="Grafik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4519" y="3781402"/>
            <a:ext cx="2146782" cy="858712"/>
          </a:xfrm>
          <a:prstGeom prst="rect">
            <a:avLst/>
          </a:prstGeom>
        </p:spPr>
      </p:pic>
      <p:sp>
        <p:nvSpPr>
          <p:cNvPr id="15" name="Titel 1"/>
          <p:cNvSpPr txBox="1">
            <a:spLocks/>
          </p:cNvSpPr>
          <p:nvPr/>
        </p:nvSpPr>
        <p:spPr>
          <a:xfrm>
            <a:off x="377687" y="1802430"/>
            <a:ext cx="8424936" cy="15420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ill Sans MT" panose="020B0502020104020203" pitchFamily="34" charset="0"/>
                <a:ea typeface="Gill Sans MT" panose="020B05020201040202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AT" sz="2800" dirty="0"/>
              <a:t>Hate Speech im digitalen Zeitalter </a:t>
            </a:r>
          </a:p>
          <a:p>
            <a:r>
              <a:rPr lang="de-AT" sz="2000" dirty="0"/>
              <a:t>Bestandsaufnahme, Bewusstseinsbildung und Gegenstrategien für die Steiermark</a:t>
            </a:r>
          </a:p>
          <a:p>
            <a:endParaRPr lang="de-AT" sz="1600" dirty="0"/>
          </a:p>
          <a:p>
            <a:r>
              <a:rPr lang="de-AT" sz="1600" dirty="0" err="1"/>
              <a:t>eFuture</a:t>
            </a:r>
            <a:r>
              <a:rPr lang="de-AT" sz="1600" dirty="0"/>
              <a:t>-Day 2019, </a:t>
            </a:r>
            <a:r>
              <a:rPr lang="de-AT" sz="1600" dirty="0" err="1"/>
              <a:t>Vill</a:t>
            </a:r>
            <a:r>
              <a:rPr lang="de-AT" sz="1600" dirty="0"/>
              <a:t> (Innsbruck), 28.03.2019</a:t>
            </a:r>
          </a:p>
        </p:txBody>
      </p:sp>
    </p:spTree>
    <p:extLst>
      <p:ext uri="{BB962C8B-B14F-4D97-AF65-F5344CB8AC3E}">
        <p14:creationId xmlns:p14="http://schemas.microsoft.com/office/powerpoint/2010/main" val="330321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284922" y="2878750"/>
            <a:ext cx="8441635"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“Legitime Meinung” oder </a:t>
            </a:r>
            <a:br>
              <a:rPr lang="en" sz="4400" dirty="0"/>
            </a:br>
            <a:r>
              <a:rPr lang="en" sz="4400" dirty="0"/>
              <a:t>“Hate Speech”?</a:t>
            </a:r>
            <a:endParaRPr sz="4400" dirty="0"/>
          </a:p>
        </p:txBody>
      </p:sp>
      <p:cxnSp>
        <p:nvCxnSpPr>
          <p:cNvPr id="138" name="Google Shape;138;p18"/>
          <p:cNvCxnSpPr/>
          <p:nvPr/>
        </p:nvCxnSpPr>
        <p:spPr>
          <a:xfrm>
            <a:off x="-6025" y="1668728"/>
            <a:ext cx="9162000" cy="0"/>
          </a:xfrm>
          <a:prstGeom prst="straightConnector1">
            <a:avLst/>
          </a:prstGeom>
          <a:noFill/>
          <a:ln w="9525" cap="flat" cmpd="sng">
            <a:solidFill>
              <a:srgbClr val="CCCCCC"/>
            </a:solidFill>
            <a:prstDash val="solid"/>
            <a:round/>
            <a:headEnd type="none" w="med" len="med"/>
            <a:tailEnd type="none" w="med" len="med"/>
          </a:ln>
        </p:spPr>
      </p:cxn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39" name="Google Shape;139;p18"/>
          <p:cNvSpPr/>
          <p:nvPr/>
        </p:nvSpPr>
        <p:spPr>
          <a:xfrm>
            <a:off x="3573632" y="546150"/>
            <a:ext cx="2086214" cy="2086214"/>
          </a:xfrm>
          <a:prstGeom prst="ellipse">
            <a:avLst/>
          </a:prstGeom>
          <a:solidFill>
            <a:srgbClr val="0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551;p39"/>
          <p:cNvGrpSpPr/>
          <p:nvPr/>
        </p:nvGrpSpPr>
        <p:grpSpPr>
          <a:xfrm>
            <a:off x="3751509" y="1013589"/>
            <a:ext cx="1297402" cy="1228224"/>
            <a:chOff x="6618700" y="1635475"/>
            <a:chExt cx="456675" cy="432325"/>
          </a:xfrm>
        </p:grpSpPr>
        <p:sp>
          <p:nvSpPr>
            <p:cNvPr id="21" name="Google Shape;552;p39"/>
            <p:cNvSpPr/>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317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3;p39"/>
            <p:cNvSpPr/>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317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54;p39"/>
            <p:cNvSpPr/>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317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5;p39"/>
            <p:cNvSpPr/>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317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6;p39"/>
            <p:cNvSpPr/>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317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Bogen 1"/>
          <p:cNvSpPr/>
          <p:nvPr/>
        </p:nvSpPr>
        <p:spPr>
          <a:xfrm>
            <a:off x="5047219" y="1182810"/>
            <a:ext cx="313275" cy="763662"/>
          </a:xfrm>
          <a:prstGeom prst="arc">
            <a:avLst>
              <a:gd name="adj1" fmla="val 16200000"/>
              <a:gd name="adj2" fmla="val 529643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27" name="Bogen 26"/>
          <p:cNvSpPr/>
          <p:nvPr/>
        </p:nvSpPr>
        <p:spPr>
          <a:xfrm>
            <a:off x="5084145" y="1013589"/>
            <a:ext cx="424360" cy="1084087"/>
          </a:xfrm>
          <a:prstGeom prst="arc">
            <a:avLst>
              <a:gd name="adj1" fmla="val 16200000"/>
              <a:gd name="adj2" fmla="val 529643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28" name="Bogen 27"/>
          <p:cNvSpPr/>
          <p:nvPr/>
        </p:nvSpPr>
        <p:spPr>
          <a:xfrm>
            <a:off x="4950389" y="1275561"/>
            <a:ext cx="241228" cy="588036"/>
          </a:xfrm>
          <a:prstGeom prst="arc">
            <a:avLst>
              <a:gd name="adj1" fmla="val 16200000"/>
              <a:gd name="adj2" fmla="val 5296438"/>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3" name="Stern mit 5 Zacken 2"/>
          <p:cNvSpPr/>
          <p:nvPr/>
        </p:nvSpPr>
        <p:spPr>
          <a:xfrm rot="1913702">
            <a:off x="4026657" y="824346"/>
            <a:ext cx="186795" cy="19439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0" name="Stern mit 5 Zacken 29"/>
          <p:cNvSpPr/>
          <p:nvPr/>
        </p:nvSpPr>
        <p:spPr>
          <a:xfrm rot="3787638">
            <a:off x="4263876" y="869068"/>
            <a:ext cx="350270" cy="364519"/>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1" name="Stern mit 5 Zacken 30"/>
          <p:cNvSpPr/>
          <p:nvPr/>
        </p:nvSpPr>
        <p:spPr>
          <a:xfrm rot="4215801">
            <a:off x="4450471" y="635644"/>
            <a:ext cx="186795" cy="194394"/>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630018" y="2237999"/>
            <a:ext cx="5797826" cy="1068417"/>
          </a:xfrm>
          <a:prstGeom prst="rect">
            <a:avLst/>
          </a:prstGeom>
        </p:spPr>
        <p:txBody>
          <a:bodyPr spcFirstLastPara="1" wrap="square" lIns="91425" tIns="91425" rIns="91425" bIns="91425" anchor="b" anchorCtr="0">
            <a:noAutofit/>
          </a:bodyPr>
          <a:lstStyle/>
          <a:p>
            <a:pPr marL="0" lvl="0" indent="0">
              <a:buNone/>
            </a:pPr>
            <a:r>
              <a:rPr lang="en-US" dirty="0"/>
              <a:t>Without a broad guarantee of the right to freedom of expression protected by independent and impartial courts, there is no free country, there is no democracy. This general proposition is undeniable.</a:t>
            </a:r>
          </a:p>
          <a:p>
            <a:pPr marL="0" lvl="0" indent="0">
              <a:buNone/>
            </a:pPr>
            <a:endParaRPr lang="en-US" dirty="0"/>
          </a:p>
          <a:p>
            <a:pPr marL="0" lvl="0" indent="0">
              <a:buNone/>
            </a:pPr>
            <a:r>
              <a:rPr lang="en-US" sz="1600" b="1" dirty="0"/>
              <a:t>Prof. </a:t>
            </a:r>
            <a:r>
              <a:rPr lang="en-US" sz="1600" b="1" dirty="0" err="1"/>
              <a:t>Jochen</a:t>
            </a:r>
            <a:r>
              <a:rPr lang="en-US" sz="1600" b="1" dirty="0"/>
              <a:t> Abraham </a:t>
            </a:r>
            <a:r>
              <a:rPr lang="en-US" sz="1600" b="1" dirty="0" err="1"/>
              <a:t>Frowein</a:t>
            </a:r>
            <a:r>
              <a:rPr lang="en-US" sz="1600" b="1" dirty="0"/>
              <a:t>, Menschen- und </a:t>
            </a:r>
            <a:r>
              <a:rPr lang="en-US" sz="1600" b="1" dirty="0" err="1"/>
              <a:t>Verfassungsrechtler</a:t>
            </a:r>
            <a:endParaRPr lang="en-US" sz="1600" b="1" dirty="0"/>
          </a:p>
        </p:txBody>
      </p:sp>
      <p:sp>
        <p:nvSpPr>
          <p:cNvPr id="119" name="Google Shape;119;p16"/>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243192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0062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Menschenrechtliche Fragestellung I</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indent="-381000">
              <a:spcBef>
                <a:spcPts val="600"/>
              </a:spcBef>
              <a:buSzPts val="2400"/>
              <a:buFont typeface="Rage Italic" panose="03070502040507070304" pitchFamily="66" charset="0"/>
              <a:buChar char="◉"/>
            </a:pPr>
            <a:r>
              <a:rPr lang="de-AT" dirty="0"/>
              <a:t>Hate Speech und Grenzen der Meinungsäußerungsfreiheit (?)</a:t>
            </a:r>
          </a:p>
          <a:p>
            <a:pPr marL="457200" indent="-381000">
              <a:spcBef>
                <a:spcPts val="600"/>
              </a:spcBef>
              <a:buSzPts val="2400"/>
              <a:buFont typeface="Rage Italic" panose="03070502040507070304" pitchFamily="66" charset="0"/>
              <a:buChar char="◉"/>
            </a:pPr>
            <a:r>
              <a:rPr lang="de-AT" dirty="0"/>
              <a:t>Fokus: Europäische Menschenrechtskonvention (EMRK 1950)</a:t>
            </a:r>
          </a:p>
          <a:p>
            <a:pPr marL="457200" indent="-381000">
              <a:spcBef>
                <a:spcPts val="600"/>
              </a:spcBef>
              <a:buSzPts val="2400"/>
              <a:buFont typeface="Rage Italic" panose="03070502040507070304" pitchFamily="66" charset="0"/>
              <a:buChar char="◉"/>
            </a:pPr>
            <a:r>
              <a:rPr lang="de-AT" dirty="0"/>
              <a:t>Art. 10 EMRK: Meinungsäußerungsfreiheit</a:t>
            </a:r>
          </a:p>
          <a:p>
            <a:pPr marL="457200" indent="-381000">
              <a:spcBef>
                <a:spcPts val="600"/>
              </a:spcBef>
              <a:buSzPts val="2400"/>
              <a:buFont typeface="Rage Italic" panose="03070502040507070304" pitchFamily="66" charset="0"/>
              <a:buChar char="◉"/>
            </a:pPr>
            <a:r>
              <a:rPr lang="de-AT" dirty="0"/>
              <a:t>Elementares Menschenrecht (subjektives Recht auf freie Äußerung und private oder öffentliche Verbreitung einer Meinung in Wort, Schrift und Bild sowie </a:t>
            </a:r>
            <a:r>
              <a:rPr lang="de-AT" b="1" dirty="0"/>
              <a:t>allen weiteren verfügbaren Übertragungsmitteln (</a:t>
            </a:r>
            <a:r>
              <a:rPr lang="de-AT" b="1" dirty="0">
                <a:sym typeface="Wingdings" panose="05000000000000000000" pitchFamily="2" charset="2"/>
              </a:rPr>
              <a:t> Internet!)</a:t>
            </a:r>
            <a:endParaRPr lang="de-AT" b="1" dirty="0"/>
          </a:p>
          <a:p>
            <a:pPr marL="457200" indent="-381000">
              <a:spcBef>
                <a:spcPts val="600"/>
              </a:spcBef>
              <a:buSzPts val="2400"/>
              <a:buFont typeface="Rage Italic" panose="03070502040507070304" pitchFamily="66" charset="0"/>
              <a:buChar char="◉"/>
            </a:pPr>
            <a:r>
              <a:rPr lang="de-AT" dirty="0"/>
              <a:t>In Österreich in Verfassungsrang</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651569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630018" y="2237999"/>
            <a:ext cx="5797826" cy="1068417"/>
          </a:xfrm>
          <a:prstGeom prst="rect">
            <a:avLst/>
          </a:prstGeom>
        </p:spPr>
        <p:txBody>
          <a:bodyPr spcFirstLastPara="1" wrap="square" lIns="91425" tIns="91425" rIns="91425" bIns="91425" anchor="b" anchorCtr="0">
            <a:noAutofit/>
          </a:bodyPr>
          <a:lstStyle/>
          <a:p>
            <a:pPr marL="0" lvl="0" indent="0">
              <a:buNone/>
            </a:pPr>
            <a:r>
              <a:rPr lang="en-US" dirty="0"/>
              <a:t>Hate speech and hate crimes are direct threats to human rights, sustainable development and peace and security.</a:t>
            </a:r>
          </a:p>
          <a:p>
            <a:pPr marL="0" lvl="0" indent="0">
              <a:buNone/>
            </a:pPr>
            <a:r>
              <a:rPr lang="en-US" dirty="0"/>
              <a:t> </a:t>
            </a:r>
          </a:p>
          <a:p>
            <a:pPr marL="0" lvl="0" indent="0">
              <a:buNone/>
            </a:pPr>
            <a:r>
              <a:rPr lang="en-US" sz="1600" b="1" dirty="0" err="1"/>
              <a:t>António</a:t>
            </a:r>
            <a:r>
              <a:rPr lang="en-US" sz="1600" b="1" dirty="0"/>
              <a:t> </a:t>
            </a:r>
            <a:r>
              <a:rPr lang="en-US" sz="1600" b="1" dirty="0" err="1"/>
              <a:t>Guterres</a:t>
            </a:r>
            <a:r>
              <a:rPr lang="en-US" sz="1600" b="1" dirty="0"/>
              <a:t>, </a:t>
            </a:r>
            <a:r>
              <a:rPr lang="en-US" sz="1600" b="1" dirty="0" err="1"/>
              <a:t>Generalsekretär</a:t>
            </a:r>
            <a:r>
              <a:rPr lang="en-US" sz="1600" b="1" dirty="0"/>
              <a:t> der </a:t>
            </a:r>
            <a:r>
              <a:rPr lang="en-US" sz="1600" b="1" dirty="0" err="1"/>
              <a:t>Vereinten</a:t>
            </a:r>
            <a:r>
              <a:rPr lang="en-US" sz="1600" b="1" dirty="0"/>
              <a:t> </a:t>
            </a:r>
            <a:r>
              <a:rPr lang="en-US" sz="1600" b="1" dirty="0" err="1"/>
              <a:t>Nationen</a:t>
            </a:r>
            <a:endParaRPr sz="1600" b="1" dirty="0"/>
          </a:p>
        </p:txBody>
      </p:sp>
      <p:sp>
        <p:nvSpPr>
          <p:cNvPr id="119" name="Google Shape;119;p16"/>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880332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0062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Menschenrechtliche Fragestellung</a:t>
            </a:r>
            <a:r>
              <a:rPr lang="de-AT" dirty="0"/>
              <a:t> II</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indent="-381000">
              <a:spcBef>
                <a:spcPts val="600"/>
              </a:spcBef>
              <a:buSzPts val="2400"/>
              <a:buFont typeface="Rage Italic" panose="03070502040507070304" pitchFamily="66" charset="0"/>
              <a:buChar char="◉"/>
            </a:pPr>
            <a:r>
              <a:rPr lang="de-AT" dirty="0"/>
              <a:t>Aber: </a:t>
            </a:r>
            <a:r>
              <a:rPr lang="de-AT" b="1" dirty="0"/>
              <a:t>nicht</a:t>
            </a:r>
            <a:r>
              <a:rPr lang="de-AT" dirty="0"/>
              <a:t> grenzenlos gewährleistet</a:t>
            </a:r>
          </a:p>
          <a:p>
            <a:pPr marL="457200" indent="-381000">
              <a:spcBef>
                <a:spcPts val="600"/>
              </a:spcBef>
              <a:buSzPts val="2400"/>
              <a:buFont typeface="Rage Italic" panose="03070502040507070304" pitchFamily="66" charset="0"/>
              <a:buChar char="◉"/>
            </a:pPr>
            <a:r>
              <a:rPr lang="de-AT" dirty="0"/>
              <a:t>Art. 10 Abs. 2 EMRK: „Ausübung dieser Freiheiten [bringt] Pflichten und Verantwortung [mit sich]“ (!)</a:t>
            </a:r>
          </a:p>
          <a:p>
            <a:pPr marL="457200" indent="-381000">
              <a:spcBef>
                <a:spcPts val="600"/>
              </a:spcBef>
              <a:buSzPts val="2400"/>
              <a:buFont typeface="Rage Italic" panose="03070502040507070304" pitchFamily="66" charset="0"/>
              <a:buChar char="◉"/>
            </a:pPr>
            <a:r>
              <a:rPr lang="de-AT" b="1" dirty="0"/>
              <a:t>Gesetzliche</a:t>
            </a:r>
            <a:r>
              <a:rPr lang="de-AT" dirty="0"/>
              <a:t> Beschränkung durch Staat mit </a:t>
            </a:r>
            <a:r>
              <a:rPr lang="de-AT" b="1" dirty="0"/>
              <a:t>legitimem Zweck</a:t>
            </a:r>
            <a:r>
              <a:rPr lang="de-AT" dirty="0"/>
              <a:t> zulässig </a:t>
            </a:r>
          </a:p>
          <a:p>
            <a:pPr marL="457200" indent="-381000">
              <a:spcBef>
                <a:spcPts val="600"/>
              </a:spcBef>
              <a:buSzPts val="2400"/>
              <a:buFont typeface="Rage Italic" panose="03070502040507070304" pitchFamily="66" charset="0"/>
              <a:buChar char="◉"/>
            </a:pPr>
            <a:r>
              <a:rPr lang="de-AT" dirty="0"/>
              <a:t>U.a. zum Schutz der öffentlichen Sicherheit, der Moral oder des </a:t>
            </a:r>
            <a:r>
              <a:rPr lang="de-AT" b="1" dirty="0"/>
              <a:t>guten Rufes oder anderer Rechte Dritter</a:t>
            </a:r>
          </a:p>
          <a:p>
            <a:pPr marL="457200" indent="-381000">
              <a:spcBef>
                <a:spcPts val="600"/>
              </a:spcBef>
              <a:buSzPts val="2400"/>
              <a:buFont typeface="Rage Italic" panose="03070502040507070304" pitchFamily="66" charset="0"/>
              <a:buChar char="◉"/>
            </a:pPr>
            <a:r>
              <a:rPr lang="de-AT" dirty="0"/>
              <a:t>Nur soweit dies in „einer demokratischen Gesellschaft […] unentbehrlich [ist]“</a:t>
            </a:r>
          </a:p>
          <a:p>
            <a:pPr marL="457200" indent="-381000">
              <a:spcBef>
                <a:spcPts val="600"/>
              </a:spcBef>
              <a:buSzPts val="2400"/>
              <a:buFont typeface="Rage Italic" panose="03070502040507070304" pitchFamily="66" charset="0"/>
              <a:buChar char="◉"/>
            </a:pPr>
            <a:r>
              <a:rPr lang="de-AT" dirty="0"/>
              <a:t>Staatliche Schutzpflicht, „fair </a:t>
            </a:r>
            <a:r>
              <a:rPr lang="de-AT" dirty="0" err="1"/>
              <a:t>balance</a:t>
            </a:r>
            <a:r>
              <a:rPr lang="de-AT" dirty="0"/>
              <a:t>“ zwischen in Konflikt befindlichen Rechten</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254899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9206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a:t>
            </a:r>
            <a:r>
              <a:rPr lang="de-AT" dirty="0"/>
              <a:t>a</a:t>
            </a:r>
            <a:r>
              <a:rPr lang="en" dirty="0"/>
              <a:t>te Speech in der Rechtsprechung des EGMR</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indent="-381000">
              <a:spcBef>
                <a:spcPts val="600"/>
              </a:spcBef>
              <a:buSzPts val="2400"/>
              <a:buFont typeface="Rage Italic" panose="03070502040507070304" pitchFamily="66" charset="0"/>
              <a:buChar char="◉"/>
            </a:pPr>
            <a:r>
              <a:rPr lang="de-AT" dirty="0"/>
              <a:t>Außerhalb des Anwendungsbereichs von Art. 10 und/oder „</a:t>
            </a:r>
            <a:r>
              <a:rPr lang="de-AT" dirty="0" err="1"/>
              <a:t>abuse</a:t>
            </a:r>
            <a:r>
              <a:rPr lang="de-AT" dirty="0"/>
              <a:t> of </a:t>
            </a:r>
            <a:r>
              <a:rPr lang="de-AT" dirty="0" err="1"/>
              <a:t>rights</a:t>
            </a:r>
            <a:r>
              <a:rPr lang="de-AT" dirty="0"/>
              <a:t>“ (Art. 17 EMRK)</a:t>
            </a:r>
          </a:p>
          <a:p>
            <a:pPr marL="457200" indent="-381000">
              <a:spcBef>
                <a:spcPts val="600"/>
              </a:spcBef>
              <a:buSzPts val="2400"/>
              <a:buFont typeface="Rage Italic" panose="03070502040507070304" pitchFamily="66" charset="0"/>
              <a:buChar char="◉"/>
            </a:pPr>
            <a:r>
              <a:rPr lang="de-AT" i="1" dirty="0" err="1"/>
              <a:t>Handyside</a:t>
            </a:r>
            <a:r>
              <a:rPr lang="de-AT" i="1" dirty="0"/>
              <a:t> v. UK</a:t>
            </a:r>
            <a:r>
              <a:rPr lang="de-AT" dirty="0"/>
              <a:t>: EMRK schützt Äußerungen, die den Staat oder Teile der Bevölkerung beleidigen, schockieren oder verstören</a:t>
            </a:r>
          </a:p>
          <a:p>
            <a:pPr marL="457200" indent="-381000">
              <a:spcBef>
                <a:spcPts val="600"/>
              </a:spcBef>
              <a:buSzPts val="2400"/>
              <a:buFont typeface="Rage Italic" panose="03070502040507070304" pitchFamily="66" charset="0"/>
              <a:buChar char="◉"/>
            </a:pPr>
            <a:r>
              <a:rPr lang="de-AT" dirty="0"/>
              <a:t>Nicht schützenswert: Faschistische Grußgesten (</a:t>
            </a:r>
            <a:r>
              <a:rPr lang="de-AT" i="1" dirty="0" err="1"/>
              <a:t>Šimunić</a:t>
            </a:r>
            <a:r>
              <a:rPr lang="de-AT" dirty="0"/>
              <a:t>), Leugnung des Holocaust (</a:t>
            </a:r>
            <a:r>
              <a:rPr lang="de-AT" i="1" dirty="0" err="1"/>
              <a:t>Honsik</a:t>
            </a:r>
            <a:r>
              <a:rPr lang="de-AT" dirty="0"/>
              <a:t>), Aufstachelung zu Diskriminierung, Hass und Gewalt gegen religiöse/ethnische Gruppen (</a:t>
            </a:r>
            <a:r>
              <a:rPr lang="de-AT" i="1" dirty="0"/>
              <a:t>Le Pen</a:t>
            </a:r>
            <a:r>
              <a:rPr lang="de-AT" dirty="0"/>
              <a:t>)</a:t>
            </a:r>
          </a:p>
          <a:p>
            <a:pPr marL="457200" indent="-381000">
              <a:spcBef>
                <a:spcPts val="600"/>
              </a:spcBef>
              <a:buSzPts val="2400"/>
              <a:buFont typeface="Rage Italic" panose="03070502040507070304" pitchFamily="66" charset="0"/>
              <a:buChar char="◉"/>
            </a:pPr>
            <a:r>
              <a:rPr lang="de-AT" dirty="0"/>
              <a:t>Internet: </a:t>
            </a:r>
            <a:r>
              <a:rPr lang="de-AT" i="1" dirty="0" err="1"/>
              <a:t>Delfi</a:t>
            </a:r>
            <a:r>
              <a:rPr lang="de-AT" i="1" dirty="0"/>
              <a:t> A.S. v. Estonia: </a:t>
            </a:r>
            <a:r>
              <a:rPr lang="de-AT" dirty="0"/>
              <a:t>Haftung von Portalbetreibern für User-Kommentare, die </a:t>
            </a:r>
            <a:r>
              <a:rPr lang="de-AT" b="1" dirty="0" err="1"/>
              <a:t>Hassrede</a:t>
            </a:r>
            <a:r>
              <a:rPr lang="de-AT" dirty="0"/>
              <a:t> darstellen; </a:t>
            </a:r>
            <a:r>
              <a:rPr lang="de-AT" i="1" dirty="0"/>
              <a:t>Index.hu v. </a:t>
            </a:r>
            <a:r>
              <a:rPr lang="de-AT" i="1" dirty="0" err="1"/>
              <a:t>Hungary</a:t>
            </a:r>
            <a:r>
              <a:rPr lang="de-AT" i="1" dirty="0"/>
              <a:t>:</a:t>
            </a:r>
            <a:r>
              <a:rPr lang="de-AT" dirty="0"/>
              <a:t> Keine Haftung für User-Kommentare, die diese Schwelle </a:t>
            </a:r>
            <a:r>
              <a:rPr lang="de-AT" b="1" dirty="0"/>
              <a:t>nicht erreichen</a:t>
            </a:r>
          </a:p>
          <a:p>
            <a:pPr marL="457200" indent="-381000">
              <a:spcBef>
                <a:spcPts val="600"/>
              </a:spcBef>
              <a:buSzPts val="2400"/>
              <a:buFont typeface="Rage Italic" panose="03070502040507070304" pitchFamily="66" charset="0"/>
              <a:buChar char="◉"/>
            </a:pPr>
            <a:endParaRPr lang="de-AT" dirty="0"/>
          </a:p>
          <a:p>
            <a:pPr marL="457200" indent="-381000">
              <a:spcBef>
                <a:spcPts val="600"/>
              </a:spcBef>
              <a:buSzPts val="2400"/>
              <a:buFont typeface="Rage Italic" panose="03070502040507070304" pitchFamily="66" charset="0"/>
              <a:buChar char="◉"/>
            </a:pPr>
            <a:endParaRPr lang="de-AT"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2240172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1381250" y="937125"/>
            <a:ext cx="3893115"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AT" dirty="0"/>
              <a:t>Menschenrechtliche Analyse</a:t>
            </a:r>
            <a:endParaRPr dirty="0"/>
          </a:p>
        </p:txBody>
      </p:sp>
      <p:grpSp>
        <p:nvGrpSpPr>
          <p:cNvPr id="321" name="Google Shape;321;p29"/>
          <p:cNvGrpSpPr/>
          <p:nvPr/>
        </p:nvGrpSpPr>
        <p:grpSpPr>
          <a:xfrm>
            <a:off x="916458" y="1019750"/>
            <a:ext cx="214625" cy="214625"/>
            <a:chOff x="2594050" y="1631825"/>
            <a:chExt cx="439625" cy="439625"/>
          </a:xfrm>
        </p:grpSpPr>
        <p:sp>
          <p:nvSpPr>
            <p:cNvPr id="322" name="Google Shape;322;p2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9"/>
          <p:cNvSpPr/>
          <p:nvPr/>
        </p:nvSpPr>
        <p:spPr>
          <a:xfrm>
            <a:off x="1499500" y="2053050"/>
            <a:ext cx="1685100" cy="1685100"/>
          </a:xfrm>
          <a:prstGeom prst="ellipse">
            <a:avLst/>
          </a:prstGeom>
          <a:noFill/>
          <a:ln w="114300" cap="flat" cmpd="sng">
            <a:solidFill>
              <a:srgbClr val="0091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Lora"/>
                <a:ea typeface="Lora"/>
                <a:cs typeface="Lora"/>
                <a:sym typeface="Lora"/>
              </a:rPr>
              <a:t>int./europ. Standards</a:t>
            </a:r>
          </a:p>
          <a:p>
            <a:pPr marL="0" lvl="0" indent="0" algn="ctr" rtl="0">
              <a:spcBef>
                <a:spcPts val="0"/>
              </a:spcBef>
              <a:spcAft>
                <a:spcPts val="0"/>
              </a:spcAft>
              <a:buNone/>
            </a:pPr>
            <a:r>
              <a:rPr lang="en" b="1" dirty="0">
                <a:latin typeface="Lora"/>
                <a:ea typeface="Lora"/>
                <a:cs typeface="Lora"/>
                <a:sym typeface="Lora"/>
              </a:rPr>
              <a:t>(EMRK)</a:t>
            </a:r>
            <a:endParaRPr b="1" dirty="0">
              <a:latin typeface="Lora"/>
              <a:ea typeface="Lora"/>
              <a:cs typeface="Lora"/>
              <a:sym typeface="Lora"/>
            </a:endParaRPr>
          </a:p>
        </p:txBody>
      </p:sp>
      <p:sp>
        <p:nvSpPr>
          <p:cNvPr id="327" name="Google Shape;327;p29"/>
          <p:cNvSpPr/>
          <p:nvPr/>
        </p:nvSpPr>
        <p:spPr>
          <a:xfrm>
            <a:off x="6721258" y="2053050"/>
            <a:ext cx="1685100" cy="1685100"/>
          </a:xfrm>
          <a:prstGeom prst="ellipse">
            <a:avLst/>
          </a:prstGeom>
          <a:noFill/>
          <a:ln w="114300" cap="flat" cmpd="sng">
            <a:solidFill>
              <a:srgbClr val="0091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AT" b="1" dirty="0">
                <a:latin typeface="Lora"/>
                <a:ea typeface="Lora"/>
                <a:cs typeface="Lora"/>
                <a:sym typeface="Lora"/>
              </a:rPr>
              <a:t>Konform?</a:t>
            </a:r>
            <a:endParaRPr b="1" dirty="0">
              <a:latin typeface="Lora"/>
              <a:ea typeface="Lora"/>
              <a:cs typeface="Lora"/>
              <a:sym typeface="Lora"/>
            </a:endParaRPr>
          </a:p>
        </p:txBody>
      </p:sp>
      <p:sp>
        <p:nvSpPr>
          <p:cNvPr id="328" name="Google Shape;328;p29"/>
          <p:cNvSpPr/>
          <p:nvPr/>
        </p:nvSpPr>
        <p:spPr>
          <a:xfrm>
            <a:off x="4110400" y="2053050"/>
            <a:ext cx="1685100" cy="1685100"/>
          </a:xfrm>
          <a:prstGeom prst="ellipse">
            <a:avLst/>
          </a:prstGeom>
          <a:noFill/>
          <a:ln w="114300" cap="flat" cmpd="sng">
            <a:solidFill>
              <a:srgbClr val="0091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Lora"/>
                <a:ea typeface="Lora"/>
                <a:cs typeface="Lora"/>
                <a:sym typeface="Lora"/>
              </a:rPr>
              <a:t>öst./steir. Fälle</a:t>
            </a:r>
            <a:endParaRPr b="1" dirty="0">
              <a:latin typeface="Lora"/>
              <a:ea typeface="Lora"/>
              <a:cs typeface="Lora"/>
              <a:sym typeface="Lora"/>
            </a:endParaRPr>
          </a:p>
        </p:txBody>
      </p:sp>
      <p:cxnSp>
        <p:nvCxnSpPr>
          <p:cNvPr id="329" name="Google Shape;329;p29"/>
          <p:cNvCxnSpPr>
            <a:endCxn id="328" idx="2"/>
          </p:cNvCxnSpPr>
          <p:nvPr/>
        </p:nvCxnSpPr>
        <p:spPr>
          <a:xfrm>
            <a:off x="3184600" y="2895600"/>
            <a:ext cx="925800" cy="0"/>
          </a:xfrm>
          <a:prstGeom prst="straightConnector1">
            <a:avLst/>
          </a:prstGeom>
          <a:noFill/>
          <a:ln w="38100" cap="flat" cmpd="sng">
            <a:solidFill>
              <a:srgbClr val="009100"/>
            </a:solidFill>
            <a:prstDash val="solid"/>
            <a:round/>
            <a:headEnd type="none" w="sm" len="sm"/>
            <a:tailEnd type="triangle" w="sm" len="sm"/>
          </a:ln>
        </p:spPr>
      </p:cxnSp>
      <p:cxnSp>
        <p:nvCxnSpPr>
          <p:cNvPr id="330" name="Google Shape;330;p29"/>
          <p:cNvCxnSpPr>
            <a:endCxn id="327" idx="2"/>
          </p:cNvCxnSpPr>
          <p:nvPr/>
        </p:nvCxnSpPr>
        <p:spPr>
          <a:xfrm>
            <a:off x="5795458" y="2895600"/>
            <a:ext cx="925800" cy="0"/>
          </a:xfrm>
          <a:prstGeom prst="straightConnector1">
            <a:avLst/>
          </a:prstGeom>
          <a:noFill/>
          <a:ln w="38100" cap="flat" cmpd="sng">
            <a:solidFill>
              <a:srgbClr val="009100"/>
            </a:solidFill>
            <a:prstDash val="solid"/>
            <a:round/>
            <a:headEnd type="none" w="sm" len="sm"/>
            <a:tailEnd type="triangle" w="sm" len="sm"/>
          </a:ln>
        </p:spPr>
      </p:cxnSp>
      <p:sp>
        <p:nvSpPr>
          <p:cNvPr id="331" name="Google Shape;331;p2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535261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Erfahrungen aus der Praxis</a:t>
            </a:r>
            <a:endParaRPr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a:t>Fälle aus der Beratung und der BanHate-App</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dk1"/>
                </a:solidFill>
                <a:latin typeface="Lora"/>
                <a:ea typeface="Lora"/>
                <a:cs typeface="Lora"/>
                <a:sym typeface="Lora"/>
              </a:rPr>
              <a:t>4</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270290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9206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AT" dirty="0"/>
              <a:t>Einschlägige Österreichische Rechtsnormen</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a:spcBef>
                <a:spcPts val="600"/>
              </a:spcBef>
              <a:buSzPts val="2400"/>
              <a:buNone/>
            </a:pPr>
            <a:endParaRPr lang="de-AT" dirty="0">
              <a:solidFill>
                <a:srgbClr val="FF0000"/>
              </a:solidFill>
            </a:endParaRPr>
          </a:p>
          <a:p>
            <a:pPr marL="457200" indent="-381000">
              <a:spcBef>
                <a:spcPts val="600"/>
              </a:spcBef>
              <a:buSzPts val="2400"/>
              <a:buFont typeface="Rage Italic" panose="03070502040507070304" pitchFamily="66" charset="0"/>
              <a:buChar char="◉"/>
            </a:pPr>
            <a:r>
              <a:rPr lang="de-AT" dirty="0"/>
              <a:t>§283 StGB Verhetzung</a:t>
            </a:r>
          </a:p>
          <a:p>
            <a:pPr marL="457200" indent="-381000">
              <a:spcBef>
                <a:spcPts val="600"/>
              </a:spcBef>
              <a:buSzPts val="2400"/>
              <a:buFont typeface="Rage Italic" panose="03070502040507070304" pitchFamily="66" charset="0"/>
              <a:buChar char="◉"/>
            </a:pPr>
            <a:r>
              <a:rPr lang="de-AT" dirty="0"/>
              <a:t>§282</a:t>
            </a:r>
            <a:r>
              <a:rPr lang="de-DE" b="1" dirty="0"/>
              <a:t> </a:t>
            </a:r>
            <a:r>
              <a:rPr lang="de-DE" dirty="0"/>
              <a:t>StGB Aufforderung zu mit Strafe bedrohten Handlungen und Gutheißung mit Strafe bedrohter Handlungen </a:t>
            </a:r>
          </a:p>
          <a:p>
            <a:pPr marL="457200" indent="-381000">
              <a:spcBef>
                <a:spcPts val="600"/>
              </a:spcBef>
              <a:buSzPts val="2400"/>
              <a:buFont typeface="Rage Italic" panose="03070502040507070304" pitchFamily="66" charset="0"/>
              <a:buChar char="◉"/>
            </a:pPr>
            <a:r>
              <a:rPr lang="de-DE" dirty="0"/>
              <a:t>§ 115 </a:t>
            </a:r>
            <a:r>
              <a:rPr lang="de-DE" dirty="0" err="1"/>
              <a:t>iVm</a:t>
            </a:r>
            <a:r>
              <a:rPr lang="de-DE" dirty="0"/>
              <a:t> § 117 StGB Beleidigung</a:t>
            </a:r>
          </a:p>
          <a:p>
            <a:pPr marL="457200" indent="-381000">
              <a:spcBef>
                <a:spcPts val="600"/>
              </a:spcBef>
              <a:buSzPts val="2400"/>
              <a:buFont typeface="Rage Italic" panose="03070502040507070304" pitchFamily="66" charset="0"/>
              <a:buChar char="◉"/>
            </a:pPr>
            <a:r>
              <a:rPr lang="de-DE" dirty="0"/>
              <a:t>§ 188 StGB Herabwürdigung religiöser Lehren</a:t>
            </a:r>
          </a:p>
          <a:p>
            <a:pPr marL="457200" indent="-381000">
              <a:spcBef>
                <a:spcPts val="600"/>
              </a:spcBef>
              <a:buSzPts val="2400"/>
              <a:buFont typeface="Rage Italic" panose="03070502040507070304" pitchFamily="66" charset="0"/>
              <a:buChar char="◉"/>
            </a:pPr>
            <a:r>
              <a:rPr lang="de-DE" dirty="0"/>
              <a:t>§ 107 StGB gefährliche Drohung</a:t>
            </a:r>
            <a:endParaRPr lang="de-AT" dirty="0"/>
          </a:p>
          <a:p>
            <a:pPr marL="457200" indent="-381000">
              <a:spcBef>
                <a:spcPts val="600"/>
              </a:spcBef>
              <a:buSzPts val="2400"/>
              <a:buFont typeface="Rage Italic" panose="03070502040507070304" pitchFamily="66" charset="0"/>
              <a:buChar char="◉"/>
            </a:pPr>
            <a:r>
              <a:rPr lang="de-AT" dirty="0"/>
              <a:t>NS-Verbotsgesetz</a:t>
            </a:r>
          </a:p>
          <a:p>
            <a:pPr>
              <a:spcBef>
                <a:spcPts val="600"/>
              </a:spcBef>
              <a:buSzPts val="2400"/>
              <a:buNone/>
            </a:pPr>
            <a:endParaRPr lang="de-AT"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70499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D1662-36CA-454E-825E-0DD850ACCB33}"/>
              </a:ext>
            </a:extLst>
          </p:cNvPr>
          <p:cNvSpPr>
            <a:spLocks noGrp="1"/>
          </p:cNvSpPr>
          <p:nvPr>
            <p:ph type="title"/>
          </p:nvPr>
        </p:nvSpPr>
        <p:spPr/>
        <p:txBody>
          <a:bodyPr/>
          <a:lstStyle/>
          <a:p>
            <a:r>
              <a:rPr lang="de-AT" dirty="0"/>
              <a:t>§ 283 StGB Verhetzung</a:t>
            </a:r>
          </a:p>
        </p:txBody>
      </p:sp>
      <p:sp>
        <p:nvSpPr>
          <p:cNvPr id="3" name="Textplatzhalter 2">
            <a:extLst>
              <a:ext uri="{FF2B5EF4-FFF2-40B4-BE49-F238E27FC236}">
                <a16:creationId xmlns:a16="http://schemas.microsoft.com/office/drawing/2014/main" id="{389D3D53-06B8-42F8-8BCA-BCCF1F3A0D57}"/>
              </a:ext>
            </a:extLst>
          </p:cNvPr>
          <p:cNvSpPr>
            <a:spLocks noGrp="1"/>
          </p:cNvSpPr>
          <p:nvPr>
            <p:ph type="body" idx="1"/>
          </p:nvPr>
        </p:nvSpPr>
        <p:spPr/>
        <p:txBody>
          <a:bodyPr/>
          <a:lstStyle/>
          <a:p>
            <a:pPr>
              <a:buNone/>
            </a:pPr>
            <a:r>
              <a:rPr lang="de-DE" i="1" dirty="0"/>
              <a:t>„Eine Verhetzung liegt vor, wenn jemand zu Gewalt gegen eine geschützte Gruppe aufruft, zu Hass gegen diese aufstachelt (=hetzen) oder sie auf eine die Menschenwürde verletzende Weise beschimpft. Die Menschenwürde einer Person wird verletzt, wenn diese als wertloser oder minderwertiger Teil der Gesellschaft dargestellt wird. Um strafrechtliche Konsequenzen nach sich zu ziehen, muss eine Verhetzung öffentlich erfolgen.“</a:t>
            </a:r>
          </a:p>
          <a:p>
            <a:pPr>
              <a:buNone/>
            </a:pPr>
            <a:endParaRPr lang="de-DE" i="1" dirty="0"/>
          </a:p>
          <a:p>
            <a:pPr>
              <a:buNone/>
            </a:pPr>
            <a:r>
              <a:rPr lang="de-DE" b="1" dirty="0"/>
              <a:t>Hassposting</a:t>
            </a:r>
          </a:p>
          <a:p>
            <a:pPr>
              <a:buNone/>
            </a:pPr>
            <a:r>
              <a:rPr lang="de-DE" dirty="0"/>
              <a:t>Das Teilen eines Lichtbildes auf Facebook, welches einen großen Affen zeigt, der mit beiden Händen jeweils ein Kind mit schwarzer Hautfarbe umarmt, samt dem Schriftzug </a:t>
            </a:r>
            <a:r>
              <a:rPr lang="de-DE" i="1" dirty="0"/>
              <a:t>„Muttertag in Afrika.“</a:t>
            </a:r>
            <a:endParaRPr lang="de-AT" dirty="0"/>
          </a:p>
        </p:txBody>
      </p:sp>
      <p:sp>
        <p:nvSpPr>
          <p:cNvPr id="4" name="Foliennummernplatzhalter 3">
            <a:extLst>
              <a:ext uri="{FF2B5EF4-FFF2-40B4-BE49-F238E27FC236}">
                <a16:creationId xmlns:a16="http://schemas.microsoft.com/office/drawing/2014/main" id="{9B0540C6-55D1-40F2-AC61-495C373E40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19</a:t>
            </a:fld>
            <a:endParaRPr lang="de-AT"/>
          </a:p>
        </p:txBody>
      </p:sp>
    </p:spTree>
    <p:extLst>
      <p:ext uri="{BB962C8B-B14F-4D97-AF65-F5344CB8AC3E}">
        <p14:creationId xmlns:p14="http://schemas.microsoft.com/office/powerpoint/2010/main" val="428567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630018" y="2237999"/>
            <a:ext cx="5797826" cy="1068417"/>
          </a:xfrm>
          <a:prstGeom prst="rect">
            <a:avLst/>
          </a:prstGeom>
        </p:spPr>
        <p:txBody>
          <a:bodyPr spcFirstLastPara="1" wrap="square" lIns="91425" tIns="91425" rIns="91425" bIns="91425" anchor="b" anchorCtr="0">
            <a:noAutofit/>
          </a:bodyPr>
          <a:lstStyle/>
          <a:p>
            <a:pPr marL="0" lvl="0" indent="0">
              <a:buNone/>
            </a:pPr>
            <a:r>
              <a:rPr lang="de-AT" dirty="0" err="1"/>
              <a:t>Hater</a:t>
            </a:r>
            <a:r>
              <a:rPr lang="de-AT" dirty="0"/>
              <a:t> gab es schon immer. Heute sind sie vernetzt und schwer bewaffnet. Ihre Geschütze: YouTube, Facebook, Twitter. </a:t>
            </a:r>
          </a:p>
          <a:p>
            <a:pPr marL="0" lvl="0" indent="0">
              <a:buNone/>
            </a:pPr>
            <a:r>
              <a:rPr lang="de-AT" sz="2000" b="1" dirty="0"/>
              <a:t>(Richard Gutjahr, Interactive West 2018) </a:t>
            </a:r>
            <a:endParaRPr sz="2000" b="1" dirty="0"/>
          </a:p>
        </p:txBody>
      </p:sp>
      <p:sp>
        <p:nvSpPr>
          <p:cNvPr id="119" name="Google Shape;119;p16"/>
          <p:cNvSpPr txBox="1">
            <a:spLocks noGrp="1"/>
          </p:cNvSpPr>
          <p:nvPr>
            <p:ph type="sldNum" idx="12"/>
          </p:nvPr>
        </p:nvSpPr>
        <p:spPr>
          <a:xfrm>
            <a:off x="4297650" y="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BC116-D52D-4C14-B1AB-2651BD62BB48}"/>
              </a:ext>
            </a:extLst>
          </p:cNvPr>
          <p:cNvSpPr>
            <a:spLocks noGrp="1"/>
          </p:cNvSpPr>
          <p:nvPr>
            <p:ph type="title"/>
          </p:nvPr>
        </p:nvSpPr>
        <p:spPr/>
        <p:txBody>
          <a:bodyPr/>
          <a:lstStyle/>
          <a:p>
            <a:r>
              <a:rPr lang="de-AT" dirty="0"/>
              <a:t>§ 283 Verhetzung</a:t>
            </a:r>
          </a:p>
        </p:txBody>
      </p:sp>
      <p:sp>
        <p:nvSpPr>
          <p:cNvPr id="3" name="Textplatzhalter 2">
            <a:extLst>
              <a:ext uri="{FF2B5EF4-FFF2-40B4-BE49-F238E27FC236}">
                <a16:creationId xmlns:a16="http://schemas.microsoft.com/office/drawing/2014/main" id="{F594E063-1F7E-445B-A89A-2898F09B3570}"/>
              </a:ext>
            </a:extLst>
          </p:cNvPr>
          <p:cNvSpPr>
            <a:spLocks noGrp="1"/>
          </p:cNvSpPr>
          <p:nvPr>
            <p:ph type="body" idx="1"/>
          </p:nvPr>
        </p:nvSpPr>
        <p:spPr/>
        <p:txBody>
          <a:bodyPr/>
          <a:lstStyle/>
          <a:p>
            <a:r>
              <a:rPr lang="de-AT" b="1" dirty="0"/>
              <a:t>Hassposting</a:t>
            </a:r>
          </a:p>
          <a:p>
            <a:endParaRPr lang="de-AT" b="1" dirty="0"/>
          </a:p>
          <a:p>
            <a:pPr algn="just">
              <a:buNone/>
            </a:pPr>
            <a:r>
              <a:rPr lang="de-DE" dirty="0"/>
              <a:t>Das Posten eines Lichtbildes auf dem eigenen öffentlich zugänglichen Facebook-Profil, auf welchem zwei in einem Graben liegende Scharfschützen mit Maschinengewehren zu sehen sind und der Schriftzug: </a:t>
            </a:r>
            <a:r>
              <a:rPr lang="de-DE" i="1" dirty="0"/>
              <a:t>„Das schnellste Asylverfahren Deutschlands ... lehnt bis zu 1.400 Anträge pro Minute ab“</a:t>
            </a:r>
            <a:r>
              <a:rPr lang="de-DE" dirty="0"/>
              <a:t>. In dieser Entscheidung bestätigte der Oberste Gerichthof (OGH), dass Asylwerbende und Ausländerinnen und Ausländer infolge des Fehlens der Staatsangehörigkeit eine gegen Verhetzung geschützte Gruppe sind.</a:t>
            </a:r>
          </a:p>
          <a:p>
            <a:endParaRPr lang="de-AT" b="1" dirty="0"/>
          </a:p>
        </p:txBody>
      </p:sp>
      <p:sp>
        <p:nvSpPr>
          <p:cNvPr id="4" name="Foliennummernplatzhalter 3">
            <a:extLst>
              <a:ext uri="{FF2B5EF4-FFF2-40B4-BE49-F238E27FC236}">
                <a16:creationId xmlns:a16="http://schemas.microsoft.com/office/drawing/2014/main" id="{0EA71D82-B23E-4F77-99E3-0F5FDB7691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20</a:t>
            </a:fld>
            <a:endParaRPr lang="de-AT"/>
          </a:p>
        </p:txBody>
      </p:sp>
    </p:spTree>
    <p:extLst>
      <p:ext uri="{BB962C8B-B14F-4D97-AF65-F5344CB8AC3E}">
        <p14:creationId xmlns:p14="http://schemas.microsoft.com/office/powerpoint/2010/main" val="230238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28CCA7-945C-48B9-9ACE-6F529E9FF4AE}"/>
              </a:ext>
            </a:extLst>
          </p:cNvPr>
          <p:cNvSpPr>
            <a:spLocks noGrp="1"/>
          </p:cNvSpPr>
          <p:nvPr>
            <p:ph type="title"/>
          </p:nvPr>
        </p:nvSpPr>
        <p:spPr/>
        <p:txBody>
          <a:bodyPr/>
          <a:lstStyle/>
          <a:p>
            <a:r>
              <a:rPr lang="de-AT" dirty="0"/>
              <a:t>§ 282 </a:t>
            </a:r>
            <a:r>
              <a:rPr lang="de-DE" dirty="0"/>
              <a:t>Aufforderung zu mit Strafe bedrohten Handlungen</a:t>
            </a:r>
            <a:endParaRPr lang="de-AT" dirty="0"/>
          </a:p>
        </p:txBody>
      </p:sp>
      <p:sp>
        <p:nvSpPr>
          <p:cNvPr id="3" name="Textplatzhalter 2">
            <a:extLst>
              <a:ext uri="{FF2B5EF4-FFF2-40B4-BE49-F238E27FC236}">
                <a16:creationId xmlns:a16="http://schemas.microsoft.com/office/drawing/2014/main" id="{FC31589A-2FE9-47BA-AA9A-C73992B577FF}"/>
              </a:ext>
            </a:extLst>
          </p:cNvPr>
          <p:cNvSpPr>
            <a:spLocks noGrp="1"/>
          </p:cNvSpPr>
          <p:nvPr>
            <p:ph type="body" idx="1"/>
          </p:nvPr>
        </p:nvSpPr>
        <p:spPr/>
        <p:txBody>
          <a:bodyPr/>
          <a:lstStyle/>
          <a:p>
            <a:pPr>
              <a:buNone/>
            </a:pPr>
            <a:r>
              <a:rPr lang="de-DE" i="1" dirty="0"/>
              <a:t>„Eine Aufforderung zu einer Straftat liegt vor, wenn die Aussage der Täterin oder des Täters geeignet ist, in zumindest einer anderen Person den Entschluss hervorzurufen, die Straftat auszuführen.“ </a:t>
            </a:r>
          </a:p>
          <a:p>
            <a:pPr>
              <a:buNone/>
            </a:pPr>
            <a:endParaRPr lang="de-DE" i="1" dirty="0"/>
          </a:p>
          <a:p>
            <a:pPr>
              <a:buNone/>
            </a:pPr>
            <a:r>
              <a:rPr lang="de-DE" b="1" dirty="0"/>
              <a:t>Hasspostings</a:t>
            </a:r>
          </a:p>
          <a:p>
            <a:pPr>
              <a:buNone/>
            </a:pPr>
            <a:r>
              <a:rPr lang="de-DE" dirty="0"/>
              <a:t>Bereits 1989 sah der Oberste Gerichtshof (OGH) Folgendes als Gutheißung mit Strafe bedrohter Handlungen an: Das Hinstellen der 1987 und 1988 in Südtirol verübten Sprengstoffanschläge als gute Sache, indem der Täter gegenüber Reportern erklärte, dass Politik mit Bomben zwar nicht die beste Sache, aber der einzige Weg sei, und, dass er Bombenanschläge begrüße und sie als notwendigen Teil des Freiheitskampfes in Südtirol betrachte. </a:t>
            </a:r>
          </a:p>
          <a:p>
            <a:pPr>
              <a:buNone/>
            </a:pPr>
            <a:endParaRPr lang="de-AT" b="1" dirty="0"/>
          </a:p>
        </p:txBody>
      </p:sp>
      <p:sp>
        <p:nvSpPr>
          <p:cNvPr id="4" name="Foliennummernplatzhalter 3">
            <a:extLst>
              <a:ext uri="{FF2B5EF4-FFF2-40B4-BE49-F238E27FC236}">
                <a16:creationId xmlns:a16="http://schemas.microsoft.com/office/drawing/2014/main" id="{8C079106-C0F6-406A-AAA3-145BCA9A81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21</a:t>
            </a:fld>
            <a:endParaRPr lang="de-AT"/>
          </a:p>
        </p:txBody>
      </p:sp>
    </p:spTree>
    <p:extLst>
      <p:ext uri="{BB962C8B-B14F-4D97-AF65-F5344CB8AC3E}">
        <p14:creationId xmlns:p14="http://schemas.microsoft.com/office/powerpoint/2010/main" val="245724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DB6B7-3EFE-4C3F-92E1-B1BB80E532A7}"/>
              </a:ext>
            </a:extLst>
          </p:cNvPr>
          <p:cNvSpPr>
            <a:spLocks noGrp="1"/>
          </p:cNvSpPr>
          <p:nvPr>
            <p:ph type="title"/>
          </p:nvPr>
        </p:nvSpPr>
        <p:spPr/>
        <p:txBody>
          <a:bodyPr/>
          <a:lstStyle/>
          <a:p>
            <a:r>
              <a:rPr lang="de-AT" dirty="0"/>
              <a:t>§ 282 </a:t>
            </a:r>
            <a:r>
              <a:rPr lang="de-DE" dirty="0"/>
              <a:t>Aufforderung zu mit Strafe bedrohten Handlungen</a:t>
            </a:r>
            <a:endParaRPr lang="de-AT" dirty="0"/>
          </a:p>
        </p:txBody>
      </p:sp>
      <p:sp>
        <p:nvSpPr>
          <p:cNvPr id="3" name="Textplatzhalter 2">
            <a:extLst>
              <a:ext uri="{FF2B5EF4-FFF2-40B4-BE49-F238E27FC236}">
                <a16:creationId xmlns:a16="http://schemas.microsoft.com/office/drawing/2014/main" id="{B9253E5B-266D-4E07-8289-5506321F8230}"/>
              </a:ext>
            </a:extLst>
          </p:cNvPr>
          <p:cNvSpPr>
            <a:spLocks noGrp="1"/>
          </p:cNvSpPr>
          <p:nvPr>
            <p:ph type="body" idx="1"/>
          </p:nvPr>
        </p:nvSpPr>
        <p:spPr/>
        <p:txBody>
          <a:bodyPr/>
          <a:lstStyle/>
          <a:p>
            <a:pPr>
              <a:buNone/>
            </a:pPr>
            <a:r>
              <a:rPr lang="de-DE" b="1" dirty="0"/>
              <a:t>Hassposting</a:t>
            </a:r>
          </a:p>
          <a:p>
            <a:pPr>
              <a:buNone/>
            </a:pPr>
            <a:endParaRPr lang="de-DE" dirty="0"/>
          </a:p>
          <a:p>
            <a:pPr>
              <a:buNone/>
            </a:pPr>
            <a:endParaRPr lang="de-DE" dirty="0"/>
          </a:p>
          <a:p>
            <a:pPr>
              <a:buNone/>
            </a:pPr>
            <a:r>
              <a:rPr lang="de-DE" i="1" dirty="0"/>
              <a:t>„Macht Euch bereit, nach Rom und Washington aufzubrechen ... Macht Euch bereit, um Rache zu nehmen an jenen, die gegen Eure Religion und Euren Propheten vorgegangen sind.“ </a:t>
            </a:r>
            <a:endParaRPr lang="de-AT" dirty="0"/>
          </a:p>
          <a:p>
            <a:endParaRPr lang="de-AT" dirty="0"/>
          </a:p>
        </p:txBody>
      </p:sp>
      <p:sp>
        <p:nvSpPr>
          <p:cNvPr id="4" name="Foliennummernplatzhalter 3">
            <a:extLst>
              <a:ext uri="{FF2B5EF4-FFF2-40B4-BE49-F238E27FC236}">
                <a16:creationId xmlns:a16="http://schemas.microsoft.com/office/drawing/2014/main" id="{F2EC746A-4417-41D5-82BB-786C35630A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22</a:t>
            </a:fld>
            <a:endParaRPr lang="de-AT"/>
          </a:p>
        </p:txBody>
      </p:sp>
    </p:spTree>
    <p:extLst>
      <p:ext uri="{BB962C8B-B14F-4D97-AF65-F5344CB8AC3E}">
        <p14:creationId xmlns:p14="http://schemas.microsoft.com/office/powerpoint/2010/main" val="423975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56BBA-4BCC-449D-B425-7C65428D3C50}"/>
              </a:ext>
            </a:extLst>
          </p:cNvPr>
          <p:cNvSpPr>
            <a:spLocks noGrp="1"/>
          </p:cNvSpPr>
          <p:nvPr>
            <p:ph type="title"/>
          </p:nvPr>
        </p:nvSpPr>
        <p:spPr/>
        <p:txBody>
          <a:bodyPr/>
          <a:lstStyle/>
          <a:p>
            <a:r>
              <a:rPr lang="de-AT" dirty="0"/>
              <a:t>§ 115 Beleidigung</a:t>
            </a:r>
          </a:p>
        </p:txBody>
      </p:sp>
      <p:sp>
        <p:nvSpPr>
          <p:cNvPr id="3" name="Textplatzhalter 2">
            <a:extLst>
              <a:ext uri="{FF2B5EF4-FFF2-40B4-BE49-F238E27FC236}">
                <a16:creationId xmlns:a16="http://schemas.microsoft.com/office/drawing/2014/main" id="{F9B5CC97-2DB8-4675-A59E-8D6C7A3DF684}"/>
              </a:ext>
            </a:extLst>
          </p:cNvPr>
          <p:cNvSpPr>
            <a:spLocks noGrp="1"/>
          </p:cNvSpPr>
          <p:nvPr>
            <p:ph type="body" idx="1"/>
          </p:nvPr>
        </p:nvSpPr>
        <p:spPr/>
        <p:txBody>
          <a:bodyPr/>
          <a:lstStyle/>
          <a:p>
            <a:pPr>
              <a:buNone/>
            </a:pPr>
            <a:r>
              <a:rPr lang="de-DE" dirty="0"/>
              <a:t>Eine Beschimpfung oder eine Verspottung werden rechtlich als Beleidigung im Sinne des § 115 StGB eingestuft. Ebenfalls unter diesen Tatbestand fallen eine Misshandlung am Körper und eine Drohung mit einer solchen Misshandlung. Die Beleidigung muss „öffentlich“ (Richtwert zehn Personen) oder „vor mehreren Leuten“ (mindestens drei Personen zusätzlich zu Täterin oder Täter und Opfer) erfolgen. Verspotten bedeutet, sich über das Opfer lustig zu machen, indem beispielsweise körperliche oder geistige Defizite nachgeäfft werden.</a:t>
            </a:r>
          </a:p>
          <a:p>
            <a:endParaRPr lang="de-DE" dirty="0"/>
          </a:p>
          <a:p>
            <a:endParaRPr lang="de-AT" dirty="0"/>
          </a:p>
        </p:txBody>
      </p:sp>
      <p:sp>
        <p:nvSpPr>
          <p:cNvPr id="4" name="Foliennummernplatzhalter 3">
            <a:extLst>
              <a:ext uri="{FF2B5EF4-FFF2-40B4-BE49-F238E27FC236}">
                <a16:creationId xmlns:a16="http://schemas.microsoft.com/office/drawing/2014/main" id="{7969AF2B-6AFF-4478-85B5-405A5849AA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23</a:t>
            </a:fld>
            <a:endParaRPr lang="de-AT"/>
          </a:p>
        </p:txBody>
      </p:sp>
    </p:spTree>
    <p:extLst>
      <p:ext uri="{BB962C8B-B14F-4D97-AF65-F5344CB8AC3E}">
        <p14:creationId xmlns:p14="http://schemas.microsoft.com/office/powerpoint/2010/main" val="368986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DA687-C35F-499B-8F65-7E9340C733DB}"/>
              </a:ext>
            </a:extLst>
          </p:cNvPr>
          <p:cNvSpPr>
            <a:spLocks noGrp="1"/>
          </p:cNvSpPr>
          <p:nvPr>
            <p:ph type="title"/>
          </p:nvPr>
        </p:nvSpPr>
        <p:spPr/>
        <p:txBody>
          <a:bodyPr/>
          <a:lstStyle/>
          <a:p>
            <a:r>
              <a:rPr lang="de-AT" dirty="0"/>
              <a:t>§ 115 </a:t>
            </a:r>
            <a:r>
              <a:rPr lang="de-AT" dirty="0" err="1"/>
              <a:t>iVm</a:t>
            </a:r>
            <a:r>
              <a:rPr lang="de-AT" dirty="0"/>
              <a:t> § 117 StGB Beleidigung</a:t>
            </a:r>
          </a:p>
        </p:txBody>
      </p:sp>
      <p:sp>
        <p:nvSpPr>
          <p:cNvPr id="3" name="Textplatzhalter 2">
            <a:extLst>
              <a:ext uri="{FF2B5EF4-FFF2-40B4-BE49-F238E27FC236}">
                <a16:creationId xmlns:a16="http://schemas.microsoft.com/office/drawing/2014/main" id="{81D00E6F-8844-47A2-B7EC-495F59A540DF}"/>
              </a:ext>
            </a:extLst>
          </p:cNvPr>
          <p:cNvSpPr>
            <a:spLocks noGrp="1"/>
          </p:cNvSpPr>
          <p:nvPr>
            <p:ph type="body" idx="1"/>
          </p:nvPr>
        </p:nvSpPr>
        <p:spPr/>
        <p:txBody>
          <a:bodyPr/>
          <a:lstStyle/>
          <a:p>
            <a:pPr>
              <a:buNone/>
            </a:pPr>
            <a:r>
              <a:rPr lang="de-DE" dirty="0"/>
              <a:t>Das Strafgesetzbuch sieht in § 117 Abs 3 StGB eine Verfolgungserleichterung vor für Personen, Opfer einer diskriminierenden Beleidigung geworden sind, weil sie einer gegen Verhetzung geschützten Gruppe angehören.</a:t>
            </a:r>
          </a:p>
          <a:p>
            <a:endParaRPr lang="de-DE" b="1" dirty="0"/>
          </a:p>
          <a:p>
            <a:r>
              <a:rPr lang="de-DE" b="1" dirty="0"/>
              <a:t>Hasspostings</a:t>
            </a:r>
          </a:p>
          <a:p>
            <a:r>
              <a:rPr lang="de-DE" dirty="0"/>
              <a:t>Ein Polizist beschimpfte einen Mann mit schwarzer Hautfarbe im Rahmen einer Lenker- und Fahrzeugkontrolle als „</a:t>
            </a:r>
            <a:r>
              <a:rPr lang="de-DE" i="1" dirty="0"/>
              <a:t>Scheiß Neger</a:t>
            </a:r>
            <a:r>
              <a:rPr lang="de-DE" dirty="0"/>
              <a:t>“. Der Oberste Gerichtshof (OGH) bejahte die Zuständigkeit der Staatsanwaltschaft auf Ermächtigung des Betroffenen, weil es sich bei dieser Aussage um eine rassistische Beleidigung im Sinne des § 117 Abs 3 StGB handelte.</a:t>
            </a:r>
          </a:p>
          <a:p>
            <a:endParaRPr lang="de-AT" dirty="0"/>
          </a:p>
        </p:txBody>
      </p:sp>
      <p:sp>
        <p:nvSpPr>
          <p:cNvPr id="4" name="Foliennummernplatzhalter 3">
            <a:extLst>
              <a:ext uri="{FF2B5EF4-FFF2-40B4-BE49-F238E27FC236}">
                <a16:creationId xmlns:a16="http://schemas.microsoft.com/office/drawing/2014/main" id="{4B9D131D-635D-4DF4-A99D-682924D890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24</a:t>
            </a:fld>
            <a:endParaRPr lang="de-AT"/>
          </a:p>
        </p:txBody>
      </p:sp>
    </p:spTree>
    <p:extLst>
      <p:ext uri="{BB962C8B-B14F-4D97-AF65-F5344CB8AC3E}">
        <p14:creationId xmlns:p14="http://schemas.microsoft.com/office/powerpoint/2010/main" val="220385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E93E5-0AF8-4D78-8546-5E2FE145E22B}"/>
              </a:ext>
            </a:extLst>
          </p:cNvPr>
          <p:cNvSpPr>
            <a:spLocks noGrp="1"/>
          </p:cNvSpPr>
          <p:nvPr>
            <p:ph type="title"/>
          </p:nvPr>
        </p:nvSpPr>
        <p:spPr/>
        <p:txBody>
          <a:bodyPr/>
          <a:lstStyle/>
          <a:p>
            <a:r>
              <a:rPr lang="de-AT" dirty="0"/>
              <a:t>§ 107 StGB gefährliche Drohung</a:t>
            </a:r>
          </a:p>
        </p:txBody>
      </p:sp>
      <p:sp>
        <p:nvSpPr>
          <p:cNvPr id="3" name="Textplatzhalter 2">
            <a:extLst>
              <a:ext uri="{FF2B5EF4-FFF2-40B4-BE49-F238E27FC236}">
                <a16:creationId xmlns:a16="http://schemas.microsoft.com/office/drawing/2014/main" id="{460484DC-5842-4930-8A1E-9742C5E22B06}"/>
              </a:ext>
            </a:extLst>
          </p:cNvPr>
          <p:cNvSpPr>
            <a:spLocks noGrp="1"/>
          </p:cNvSpPr>
          <p:nvPr>
            <p:ph type="body" idx="1"/>
          </p:nvPr>
        </p:nvSpPr>
        <p:spPr/>
        <p:txBody>
          <a:bodyPr/>
          <a:lstStyle/>
          <a:p>
            <a:pPr>
              <a:buNone/>
            </a:pPr>
            <a:r>
              <a:rPr lang="de-DE" i="1" dirty="0"/>
              <a:t>„Der Gesetzgeber versteht unter einer gefährlichen Drohung, wenn jemand einer anderen Person mit einer Verletzung am Körper oder einer Verletzung der Freiheit, der Ehre, des Vermögen oder des höchstpersönlichen Lebensbereiches droht. Zum höchstpersönlichen Lebensbereich zählen insbesondere Sexualität und Religion, schwere Krankheiten und Behinderungen sowie intime Aspekte des Familienlebens. Die Drohung muss geeignet sein, beim Opfer begründete Besorgnis hervorzurufen.“</a:t>
            </a:r>
          </a:p>
          <a:p>
            <a:pPr>
              <a:buNone/>
            </a:pPr>
            <a:endParaRPr lang="de-DE" i="1" dirty="0"/>
          </a:p>
          <a:p>
            <a:pPr>
              <a:buNone/>
            </a:pPr>
            <a:r>
              <a:rPr lang="de-DE" b="1" dirty="0"/>
              <a:t>Hassposting</a:t>
            </a:r>
          </a:p>
          <a:p>
            <a:pPr>
              <a:buNone/>
            </a:pPr>
            <a:r>
              <a:rPr lang="de-DE" dirty="0"/>
              <a:t>Schrieb seinem Sohn über den Facebook-Account einer anderen Person: </a:t>
            </a:r>
            <a:r>
              <a:rPr lang="de-DE" i="1" dirty="0"/>
              <a:t>„Ich werde dir deinen Kopf abhacken und auf Facebook stellen. Diese Hure ***** (Mutter bzw. Exfrau) wird leiden.</a:t>
            </a:r>
            <a:endParaRPr lang="de-DE" dirty="0"/>
          </a:p>
          <a:p>
            <a:pPr>
              <a:buNone/>
            </a:pPr>
            <a:endParaRPr lang="de-DE" dirty="0"/>
          </a:p>
          <a:p>
            <a:pPr>
              <a:buNone/>
            </a:pPr>
            <a:endParaRPr lang="de-AT" dirty="0"/>
          </a:p>
        </p:txBody>
      </p:sp>
      <p:sp>
        <p:nvSpPr>
          <p:cNvPr id="4" name="Foliennummernplatzhalter 3">
            <a:extLst>
              <a:ext uri="{FF2B5EF4-FFF2-40B4-BE49-F238E27FC236}">
                <a16:creationId xmlns:a16="http://schemas.microsoft.com/office/drawing/2014/main" id="{2D584279-7E75-4908-9563-C0CA7E9101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25</a:t>
            </a:fld>
            <a:endParaRPr lang="de-AT"/>
          </a:p>
        </p:txBody>
      </p:sp>
    </p:spTree>
    <p:extLst>
      <p:ext uri="{BB962C8B-B14F-4D97-AF65-F5344CB8AC3E}">
        <p14:creationId xmlns:p14="http://schemas.microsoft.com/office/powerpoint/2010/main" val="602657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6BC67-E7B2-4F12-AE9D-CB30E647AE60}"/>
              </a:ext>
            </a:extLst>
          </p:cNvPr>
          <p:cNvSpPr>
            <a:spLocks noGrp="1"/>
          </p:cNvSpPr>
          <p:nvPr>
            <p:ph type="title"/>
          </p:nvPr>
        </p:nvSpPr>
        <p:spPr/>
        <p:txBody>
          <a:bodyPr/>
          <a:lstStyle/>
          <a:p>
            <a:r>
              <a:rPr lang="de-AT" dirty="0"/>
              <a:t>Verbotsgesetz</a:t>
            </a:r>
          </a:p>
        </p:txBody>
      </p:sp>
      <p:sp>
        <p:nvSpPr>
          <p:cNvPr id="3" name="Textplatzhalter 2">
            <a:extLst>
              <a:ext uri="{FF2B5EF4-FFF2-40B4-BE49-F238E27FC236}">
                <a16:creationId xmlns:a16="http://schemas.microsoft.com/office/drawing/2014/main" id="{5BAD2F2B-9BC2-4E21-AC27-E8E8CA1027E8}"/>
              </a:ext>
            </a:extLst>
          </p:cNvPr>
          <p:cNvSpPr>
            <a:spLocks noGrp="1"/>
          </p:cNvSpPr>
          <p:nvPr>
            <p:ph type="body" idx="1"/>
          </p:nvPr>
        </p:nvSpPr>
        <p:spPr/>
        <p:txBody>
          <a:bodyPr/>
          <a:lstStyle/>
          <a:p>
            <a:pPr algn="just"/>
            <a:r>
              <a:rPr lang="de-DE" i="1" dirty="0"/>
              <a:t>„Wer sich auf andere als die in den §§ 3a bis 3f bezeichnete Weise im nationalsozialistischen Sinn betätigt (…)“ und bezieht sich auf Verhaltensweisen, die darauf gerichtet sind, die Ziele und Wertvorstellungen der NSDAP wieder aufleben zu lassen oder zu propagieren - unter anderem auch die Verbreitung von nationalsozialistischem Gedankengut in den (sozialen) Medien. </a:t>
            </a:r>
          </a:p>
          <a:p>
            <a:pPr algn="just"/>
            <a:endParaRPr lang="de-DE" b="1" i="1" dirty="0"/>
          </a:p>
          <a:p>
            <a:pPr algn="just"/>
            <a:r>
              <a:rPr lang="de-DE" b="1" i="1" dirty="0"/>
              <a:t>Hasspostings</a:t>
            </a:r>
          </a:p>
          <a:p>
            <a:r>
              <a:rPr lang="de-DE" i="1" dirty="0"/>
              <a:t>„Ja der Holocaust war eine Erfindung von Hollywood und den juden.“</a:t>
            </a:r>
          </a:p>
          <a:p>
            <a:r>
              <a:rPr lang="de-DE" i="1" dirty="0"/>
              <a:t>„ich fahre mit meinen eltern auf einen Kaffee und ich habe schon tolle bilder aus Auschwitz und Litauen gefunden von diesen Drecks juden! Nur ein Toter Jude ist ein Guter Jude.“</a:t>
            </a:r>
            <a:r>
              <a:rPr lang="de-DE" dirty="0"/>
              <a:t> </a:t>
            </a:r>
          </a:p>
          <a:p>
            <a:pPr algn="just"/>
            <a:endParaRPr lang="de-DE" b="1" i="1" dirty="0"/>
          </a:p>
          <a:p>
            <a:pPr algn="just"/>
            <a:endParaRPr lang="de-DE" i="1" dirty="0"/>
          </a:p>
          <a:p>
            <a:pPr algn="just"/>
            <a:endParaRPr lang="de-AT" i="1" dirty="0"/>
          </a:p>
        </p:txBody>
      </p:sp>
      <p:sp>
        <p:nvSpPr>
          <p:cNvPr id="4" name="Foliennummernplatzhalter 3">
            <a:extLst>
              <a:ext uri="{FF2B5EF4-FFF2-40B4-BE49-F238E27FC236}">
                <a16:creationId xmlns:a16="http://schemas.microsoft.com/office/drawing/2014/main" id="{46519B4B-3003-40E5-886E-D837B8E977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26</a:t>
            </a:fld>
            <a:endParaRPr lang="de-AT"/>
          </a:p>
        </p:txBody>
      </p:sp>
    </p:spTree>
    <p:extLst>
      <p:ext uri="{BB962C8B-B14F-4D97-AF65-F5344CB8AC3E}">
        <p14:creationId xmlns:p14="http://schemas.microsoft.com/office/powerpoint/2010/main" val="1024082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6D5B9-7C6C-4A9B-9007-B49ADFF4D74C}"/>
              </a:ext>
            </a:extLst>
          </p:cNvPr>
          <p:cNvSpPr>
            <a:spLocks noGrp="1"/>
          </p:cNvSpPr>
          <p:nvPr>
            <p:ph type="title"/>
          </p:nvPr>
        </p:nvSpPr>
        <p:spPr/>
        <p:txBody>
          <a:bodyPr/>
          <a:lstStyle/>
          <a:p>
            <a:r>
              <a:rPr lang="de-DE" dirty="0"/>
              <a:t>§ 188 StGB Herabwürdigung religiöser Lehren </a:t>
            </a:r>
            <a:endParaRPr lang="de-AT" dirty="0"/>
          </a:p>
        </p:txBody>
      </p:sp>
      <p:sp>
        <p:nvSpPr>
          <p:cNvPr id="3" name="Textplatzhalter 2">
            <a:extLst>
              <a:ext uri="{FF2B5EF4-FFF2-40B4-BE49-F238E27FC236}">
                <a16:creationId xmlns:a16="http://schemas.microsoft.com/office/drawing/2014/main" id="{849239DD-B270-4D1F-97E0-AA60E3541BB3}"/>
              </a:ext>
            </a:extLst>
          </p:cNvPr>
          <p:cNvSpPr>
            <a:spLocks noGrp="1"/>
          </p:cNvSpPr>
          <p:nvPr>
            <p:ph type="body" idx="1"/>
          </p:nvPr>
        </p:nvSpPr>
        <p:spPr/>
        <p:txBody>
          <a:bodyPr/>
          <a:lstStyle/>
          <a:p>
            <a:r>
              <a:rPr lang="de-DE" dirty="0"/>
              <a:t>„Wer öffentlich (ab ca. 10 Personen) eine von einer Kirche oder Religionsgesellschaft verehrte Person oder Sache, eine Glaubenslehre, einen gesetzlich zulässigen Brauch oder eine gesetzlich zulässige Einrichtung einer solchen Kirche oder Religionsgesellschaft herabwürdigt oder verspottet.“</a:t>
            </a:r>
          </a:p>
          <a:p>
            <a:endParaRPr lang="de-DE" dirty="0"/>
          </a:p>
          <a:p>
            <a:r>
              <a:rPr lang="de-DE" b="1" dirty="0"/>
              <a:t>Hassposting</a:t>
            </a:r>
          </a:p>
          <a:p>
            <a:r>
              <a:rPr lang="de-DE" dirty="0"/>
              <a:t>Eine Herabwürdigung religiöser Lehren wurde bejaht im Falle eines Facebook-Users, der  ein Lichtbild auf Facebook teilte, auf dem ein speisefertig zubereitetes Ferkel und dieser Text zu sehen war: </a:t>
            </a:r>
            <a:r>
              <a:rPr lang="de-DE" i="1" dirty="0"/>
              <a:t>„Lieber Allah, sei unser Gast, und segne das Schweinchen, das du uns bescheret hast. Genieße es mit Knödeln und Kraut, und vergiss nicht die krosse Haut. Und dazu noch ein Weizenbier, dann regt sich auf das Museltier!!“ </a:t>
            </a:r>
            <a:r>
              <a:rPr lang="de-DE" dirty="0"/>
              <a:t>Zu dem Bild verfasste der Täter noch folgenden Kommentar: </a:t>
            </a:r>
            <a:r>
              <a:rPr lang="de-DE" i="1" dirty="0"/>
              <a:t>„Danke lieber Gott, was du uns beschert hast!“</a:t>
            </a:r>
            <a:r>
              <a:rPr lang="de-DE" dirty="0"/>
              <a:t> </a:t>
            </a:r>
          </a:p>
          <a:p>
            <a:endParaRPr lang="de-DE" dirty="0"/>
          </a:p>
        </p:txBody>
      </p:sp>
      <p:sp>
        <p:nvSpPr>
          <p:cNvPr id="4" name="Foliennummernplatzhalter 3">
            <a:extLst>
              <a:ext uri="{FF2B5EF4-FFF2-40B4-BE49-F238E27FC236}">
                <a16:creationId xmlns:a16="http://schemas.microsoft.com/office/drawing/2014/main" id="{5C7CFA13-6924-4BD0-A50A-3AE142AC6B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27</a:t>
            </a:fld>
            <a:endParaRPr lang="de-AT"/>
          </a:p>
        </p:txBody>
      </p:sp>
    </p:spTree>
    <p:extLst>
      <p:ext uri="{BB962C8B-B14F-4D97-AF65-F5344CB8AC3E}">
        <p14:creationId xmlns:p14="http://schemas.microsoft.com/office/powerpoint/2010/main" val="370100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2"/>
          <p:cNvSpPr/>
          <p:nvPr/>
        </p:nvSpPr>
        <p:spPr>
          <a:xfrm>
            <a:off x="4782050" y="1343934"/>
            <a:ext cx="1642311" cy="3295441"/>
          </a:xfrm>
          <a:custGeom>
            <a:avLst/>
            <a:gdLst/>
            <a:ahLst/>
            <a:cxnLst/>
            <a:rect l="l" t="t" r="r" b="b"/>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2"/>
          <p:cNvSpPr txBox="1">
            <a:spLocks noGrp="1"/>
          </p:cNvSpPr>
          <p:nvPr>
            <p:ph type="title"/>
          </p:nvPr>
        </p:nvSpPr>
        <p:spPr>
          <a:xfrm>
            <a:off x="1381250" y="922668"/>
            <a:ext cx="22630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BanHate-App</a:t>
            </a:r>
            <a:endParaRPr dirty="0"/>
          </a:p>
        </p:txBody>
      </p:sp>
      <p:sp>
        <p:nvSpPr>
          <p:cNvPr id="363" name="Google Shape;363;p32"/>
          <p:cNvSpPr txBox="1">
            <a:spLocks noGrp="1"/>
          </p:cNvSpPr>
          <p:nvPr>
            <p:ph type="body" idx="1"/>
          </p:nvPr>
        </p:nvSpPr>
        <p:spPr>
          <a:xfrm>
            <a:off x="1381250" y="1616475"/>
            <a:ext cx="3400800" cy="311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Niederschwelliges Angebot zum Melden von (mutmaßlichen) Hasspostings – verfügbar via Google Play und App Store!</a:t>
            </a:r>
          </a:p>
        </p:txBody>
      </p:sp>
      <p:grpSp>
        <p:nvGrpSpPr>
          <p:cNvPr id="364" name="Google Shape;364;p32"/>
          <p:cNvGrpSpPr/>
          <p:nvPr/>
        </p:nvGrpSpPr>
        <p:grpSpPr>
          <a:xfrm>
            <a:off x="889984" y="1007708"/>
            <a:ext cx="270226" cy="238344"/>
            <a:chOff x="5247525" y="3007275"/>
            <a:chExt cx="517575" cy="456510"/>
          </a:xfrm>
        </p:grpSpPr>
        <p:sp>
          <p:nvSpPr>
            <p:cNvPr id="365" name="Google Shape;365;p32"/>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2"/>
            <p:cNvSpPr/>
            <p:nvPr/>
          </p:nvSpPr>
          <p:spPr>
            <a:xfrm>
              <a:off x="5566575" y="3265260"/>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864" y="1616475"/>
            <a:ext cx="1501934" cy="2643018"/>
          </a:xfrm>
          <a:prstGeom prst="rect">
            <a:avLst/>
          </a:prstGeom>
        </p:spPr>
      </p:pic>
      <p:sp>
        <p:nvSpPr>
          <p:cNvPr id="10" name="Google Shape;372;p33"/>
          <p:cNvSpPr/>
          <p:nvPr/>
        </p:nvSpPr>
        <p:spPr>
          <a:xfrm>
            <a:off x="6836136" y="1343934"/>
            <a:ext cx="1565497" cy="3294475"/>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391" y="1808631"/>
            <a:ext cx="1325217" cy="23591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txBox="1">
            <a:spLocks noGrp="1"/>
          </p:cNvSpPr>
          <p:nvPr>
            <p:ph type="ctrTitle" idx="4294967295"/>
          </p:nvPr>
        </p:nvSpPr>
        <p:spPr>
          <a:xfrm>
            <a:off x="685800" y="3432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t>0€</a:t>
            </a:r>
            <a:endParaRPr sz="4800" dirty="0"/>
          </a:p>
        </p:txBody>
      </p:sp>
      <p:sp>
        <p:nvSpPr>
          <p:cNvPr id="304" name="Google Shape;304;p28"/>
          <p:cNvSpPr txBox="1">
            <a:spLocks noGrp="1"/>
          </p:cNvSpPr>
          <p:nvPr>
            <p:ph type="subTitle" idx="4294967295"/>
          </p:nvPr>
        </p:nvSpPr>
        <p:spPr>
          <a:xfrm>
            <a:off x="685800" y="95410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de-AT" sz="1800" dirty="0"/>
              <a:t>P</a:t>
            </a:r>
            <a:r>
              <a:rPr lang="en" sz="1800" dirty="0"/>
              <a:t>ro bono entwickelt, kostenfrei nutzbar</a:t>
            </a:r>
            <a:endParaRPr sz="1800" dirty="0"/>
          </a:p>
        </p:txBody>
      </p:sp>
      <p:sp>
        <p:nvSpPr>
          <p:cNvPr id="305" name="Google Shape;305;p28"/>
          <p:cNvSpPr txBox="1">
            <a:spLocks noGrp="1"/>
          </p:cNvSpPr>
          <p:nvPr>
            <p:ph type="ctrTitle" idx="4294967295"/>
          </p:nvPr>
        </p:nvSpPr>
        <p:spPr>
          <a:xfrm>
            <a:off x="685800" y="297210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de-AT" sz="4800" dirty="0">
                <a:solidFill>
                  <a:schemeClr val="tx1"/>
                </a:solidFill>
              </a:rPr>
              <a:t>1716</a:t>
            </a:r>
            <a:r>
              <a:rPr lang="de-AT" sz="4800" dirty="0">
                <a:solidFill>
                  <a:srgbClr val="FF0000"/>
                </a:solidFill>
              </a:rPr>
              <a:t> </a:t>
            </a:r>
            <a:r>
              <a:rPr lang="de-AT" sz="4800" dirty="0"/>
              <a:t>gemeldete Fälle</a:t>
            </a:r>
            <a:endParaRPr sz="4800" dirty="0"/>
          </a:p>
        </p:txBody>
      </p:sp>
      <p:sp>
        <p:nvSpPr>
          <p:cNvPr id="306" name="Google Shape;306;p28"/>
          <p:cNvSpPr txBox="1">
            <a:spLocks noGrp="1"/>
          </p:cNvSpPr>
          <p:nvPr>
            <p:ph type="subTitle" idx="4294967295"/>
          </p:nvPr>
        </p:nvSpPr>
        <p:spPr>
          <a:xfrm>
            <a:off x="685800" y="3583009"/>
            <a:ext cx="7772400" cy="463200"/>
          </a:xfrm>
          <a:prstGeom prst="rect">
            <a:avLst/>
          </a:prstGeom>
        </p:spPr>
        <p:txBody>
          <a:bodyPr spcFirstLastPara="1" wrap="square" lIns="91425" tIns="91425" rIns="91425" bIns="91425" anchor="t" anchorCtr="0">
            <a:noAutofit/>
          </a:bodyPr>
          <a:lstStyle/>
          <a:p>
            <a:pPr marL="0" lvl="0" algn="ctr">
              <a:spcBef>
                <a:spcPts val="600"/>
              </a:spcBef>
              <a:buNone/>
            </a:pPr>
            <a:r>
              <a:rPr lang="de-AT" sz="1800" dirty="0"/>
              <a:t>…in nur </a:t>
            </a:r>
            <a:r>
              <a:rPr lang="de-AT" sz="1800" dirty="0">
                <a:solidFill>
                  <a:schemeClr val="tx1"/>
                </a:solidFill>
              </a:rPr>
              <a:t>12 </a:t>
            </a:r>
            <a:r>
              <a:rPr lang="de-AT" sz="1800" dirty="0"/>
              <a:t>Monaten</a:t>
            </a:r>
          </a:p>
        </p:txBody>
      </p:sp>
      <p:sp>
        <p:nvSpPr>
          <p:cNvPr id="307" name="Google Shape;307;p28"/>
          <p:cNvSpPr txBox="1">
            <a:spLocks noGrp="1"/>
          </p:cNvSpPr>
          <p:nvPr>
            <p:ph type="ctrTitle" idx="4294967295"/>
          </p:nvPr>
        </p:nvSpPr>
        <p:spPr>
          <a:xfrm>
            <a:off x="685800" y="1657650"/>
            <a:ext cx="7772400" cy="894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solidFill>
                  <a:schemeClr val="tx1"/>
                </a:solidFill>
              </a:rPr>
              <a:t>980</a:t>
            </a:r>
            <a:r>
              <a:rPr lang="en" sz="4800" dirty="0"/>
              <a:t> Nutzer_innen</a:t>
            </a:r>
            <a:endParaRPr sz="4800" dirty="0"/>
          </a:p>
        </p:txBody>
      </p:sp>
      <p:sp>
        <p:nvSpPr>
          <p:cNvPr id="308" name="Google Shape;308;p28"/>
          <p:cNvSpPr txBox="1">
            <a:spLocks noGrp="1"/>
          </p:cNvSpPr>
          <p:nvPr>
            <p:ph type="subTitle" idx="4294967295"/>
          </p:nvPr>
        </p:nvSpPr>
        <p:spPr>
          <a:xfrm>
            <a:off x="685800" y="2268559"/>
            <a:ext cx="7772400" cy="46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de-AT" sz="1800" dirty="0"/>
              <a:t>…die Hasspostings melden</a:t>
            </a:r>
            <a:endParaRPr sz="1800" dirty="0"/>
          </a:p>
        </p:txBody>
      </p:sp>
      <p:grpSp>
        <p:nvGrpSpPr>
          <p:cNvPr id="309" name="Google Shape;309;p28"/>
          <p:cNvGrpSpPr/>
          <p:nvPr/>
        </p:nvGrpSpPr>
        <p:grpSpPr>
          <a:xfrm>
            <a:off x="4433048" y="4413425"/>
            <a:ext cx="277859" cy="201655"/>
            <a:chOff x="3932350" y="3714775"/>
            <a:chExt cx="439650" cy="319075"/>
          </a:xfrm>
        </p:grpSpPr>
        <p:sp>
          <p:nvSpPr>
            <p:cNvPr id="310" name="Google Shape;310;p28"/>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28"/>
          <p:cNvSpPr txBox="1">
            <a:spLocks noGrp="1"/>
          </p:cNvSpPr>
          <p:nvPr>
            <p:ph type="sldNum" idx="12"/>
          </p:nvPr>
        </p:nvSpPr>
        <p:spPr>
          <a:xfrm>
            <a:off x="4297650" y="4791900"/>
            <a:ext cx="548700" cy="35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4179792"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Präsentationsablauf</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Lora"/>
                <a:ea typeface="Lora"/>
                <a:cs typeface="Lora"/>
                <a:sym typeface="Lora"/>
              </a:rPr>
              <a:t>1</a:t>
            </a:r>
            <a:endParaRPr sz="240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9E8B8-4674-4C2A-9EE9-514A74A13CCC}"/>
              </a:ext>
            </a:extLst>
          </p:cNvPr>
          <p:cNvSpPr>
            <a:spLocks noGrp="1"/>
          </p:cNvSpPr>
          <p:nvPr>
            <p:ph type="title"/>
          </p:nvPr>
        </p:nvSpPr>
        <p:spPr/>
        <p:txBody>
          <a:bodyPr/>
          <a:lstStyle/>
          <a:p>
            <a:r>
              <a:rPr lang="en" dirty="0"/>
              <a:t>BanHate-</a:t>
            </a:r>
            <a:r>
              <a:rPr lang="de-AT" dirty="0"/>
              <a:t>Statistik</a:t>
            </a:r>
          </a:p>
        </p:txBody>
      </p:sp>
      <p:sp>
        <p:nvSpPr>
          <p:cNvPr id="3" name="Textplatzhalter 2">
            <a:extLst>
              <a:ext uri="{FF2B5EF4-FFF2-40B4-BE49-F238E27FC236}">
                <a16:creationId xmlns:a16="http://schemas.microsoft.com/office/drawing/2014/main" id="{ADEDB023-CC44-4474-A9B7-70012F953356}"/>
              </a:ext>
            </a:extLst>
          </p:cNvPr>
          <p:cNvSpPr>
            <a:spLocks noGrp="1"/>
          </p:cNvSpPr>
          <p:nvPr>
            <p:ph type="body" idx="1"/>
          </p:nvPr>
        </p:nvSpPr>
        <p:spPr/>
        <p:txBody>
          <a:bodyPr/>
          <a:lstStyle/>
          <a:p>
            <a:r>
              <a:rPr lang="de-DE" sz="2400" dirty="0">
                <a:solidFill>
                  <a:srgbClr val="FFC000"/>
                </a:solidFill>
              </a:rPr>
              <a:t>1716</a:t>
            </a:r>
            <a:r>
              <a:rPr lang="de-DE" dirty="0"/>
              <a:t> vermeintliche Hasspostings gemeldet</a:t>
            </a:r>
          </a:p>
          <a:p>
            <a:r>
              <a:rPr lang="de-DE" dirty="0"/>
              <a:t> </a:t>
            </a:r>
            <a:r>
              <a:rPr lang="de-DE" sz="2000" dirty="0">
                <a:solidFill>
                  <a:srgbClr val="00B050"/>
                </a:solidFill>
              </a:rPr>
              <a:t>910</a:t>
            </a:r>
            <a:r>
              <a:rPr lang="de-DE" dirty="0"/>
              <a:t> davon wurden rechtlich weiterverfolgt</a:t>
            </a:r>
          </a:p>
          <a:p>
            <a:r>
              <a:rPr lang="de-DE" sz="2000" dirty="0">
                <a:solidFill>
                  <a:srgbClr val="002060"/>
                </a:solidFill>
              </a:rPr>
              <a:t>366</a:t>
            </a:r>
            <a:r>
              <a:rPr lang="de-DE" dirty="0"/>
              <a:t> Hasspostings (40 Prozent) Verbotsgesetz bzw. staatsfeindlicher Inhalte   an den </a:t>
            </a:r>
            <a:r>
              <a:rPr lang="de-DE" u="sng" dirty="0"/>
              <a:t>Verfassungsschutz</a:t>
            </a:r>
            <a:r>
              <a:rPr lang="de-DE" dirty="0"/>
              <a:t> weitergeleitet</a:t>
            </a:r>
          </a:p>
          <a:p>
            <a:r>
              <a:rPr lang="de-DE" sz="2000" dirty="0">
                <a:solidFill>
                  <a:srgbClr val="FF0000"/>
                </a:solidFill>
              </a:rPr>
              <a:t>126</a:t>
            </a:r>
            <a:r>
              <a:rPr lang="de-DE" dirty="0">
                <a:solidFill>
                  <a:srgbClr val="FF0000"/>
                </a:solidFill>
              </a:rPr>
              <a:t> </a:t>
            </a:r>
            <a:r>
              <a:rPr lang="de-DE" dirty="0"/>
              <a:t>Postings (14 Prozent) </a:t>
            </a:r>
            <a:r>
              <a:rPr lang="de-DE" u="sng" dirty="0"/>
              <a:t>an die Staatsanwaltschaft </a:t>
            </a:r>
            <a:r>
              <a:rPr lang="de-DE" dirty="0"/>
              <a:t>- diese betrafen Verhetzung, gefährliche Drohungen und Aufrufe zu strafbaren Handlungen</a:t>
            </a:r>
          </a:p>
          <a:p>
            <a:r>
              <a:rPr lang="de-DE" sz="2000" dirty="0">
                <a:solidFill>
                  <a:srgbClr val="7030A0"/>
                </a:solidFill>
              </a:rPr>
              <a:t>130</a:t>
            </a:r>
            <a:r>
              <a:rPr lang="de-DE" dirty="0"/>
              <a:t> Hasspostings waren direkt gegen PolitikerInnen gerichtet</a:t>
            </a:r>
          </a:p>
          <a:p>
            <a:r>
              <a:rPr lang="de-DE" sz="2000" dirty="0">
                <a:solidFill>
                  <a:srgbClr val="00B0F0"/>
                </a:solidFill>
              </a:rPr>
              <a:t>179</a:t>
            </a:r>
            <a:r>
              <a:rPr lang="de-DE" dirty="0"/>
              <a:t> Postings betrafen Inhalte aus Deutschland, </a:t>
            </a:r>
            <a:r>
              <a:rPr lang="de-DE" sz="2000" dirty="0">
                <a:solidFill>
                  <a:srgbClr val="00B0F0"/>
                </a:solidFill>
              </a:rPr>
              <a:t>5</a:t>
            </a:r>
            <a:r>
              <a:rPr lang="de-DE" dirty="0"/>
              <a:t> weitere andere Ländern</a:t>
            </a:r>
          </a:p>
          <a:p>
            <a:endParaRPr lang="de-DE" dirty="0"/>
          </a:p>
          <a:p>
            <a:r>
              <a:rPr lang="de-DE" sz="2000" dirty="0">
                <a:solidFill>
                  <a:schemeClr val="accent2">
                    <a:lumMod val="50000"/>
                  </a:schemeClr>
                </a:solidFill>
              </a:rPr>
              <a:t>80 Prozent </a:t>
            </a:r>
            <a:r>
              <a:rPr lang="de-DE" dirty="0"/>
              <a:t>der Fälle betrafen Inhalte, die auf Facebook veröffentlicht wurden</a:t>
            </a:r>
          </a:p>
          <a:p>
            <a:endParaRPr lang="de-AT" dirty="0"/>
          </a:p>
        </p:txBody>
      </p:sp>
      <p:sp>
        <p:nvSpPr>
          <p:cNvPr id="4" name="Foliennummernplatzhalter 3">
            <a:extLst>
              <a:ext uri="{FF2B5EF4-FFF2-40B4-BE49-F238E27FC236}">
                <a16:creationId xmlns:a16="http://schemas.microsoft.com/office/drawing/2014/main" id="{4FACA4F3-D815-49C7-809E-F4FC7DEB8F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AT" smtClean="0"/>
              <a:t>30</a:t>
            </a:fld>
            <a:endParaRPr lang="de-AT"/>
          </a:p>
        </p:txBody>
      </p:sp>
    </p:spTree>
    <p:extLst>
      <p:ext uri="{BB962C8B-B14F-4D97-AF65-F5344CB8AC3E}">
        <p14:creationId xmlns:p14="http://schemas.microsoft.com/office/powerpoint/2010/main" val="83789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6"/>
          <p:cNvSpPr txBox="1">
            <a:spLocks noGrp="1"/>
          </p:cNvSpPr>
          <p:nvPr>
            <p:ph type="subTitle" idx="4294967295"/>
          </p:nvPr>
        </p:nvSpPr>
        <p:spPr>
          <a:xfrm>
            <a:off x="2371500" y="2093775"/>
            <a:ext cx="5540048"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Fragen?</a:t>
            </a:r>
            <a:endParaRPr sz="36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a:p>
            <a:pPr marL="0" lvl="0" indent="0" algn="l" rtl="0">
              <a:spcBef>
                <a:spcPts val="600"/>
              </a:spcBef>
              <a:spcAft>
                <a:spcPts val="0"/>
              </a:spcAft>
              <a:buNone/>
            </a:pPr>
            <a:r>
              <a:rPr lang="de-DE" sz="1800" b="1" dirty="0">
                <a:solidFill>
                  <a:schemeClr val="dk1"/>
                </a:solidFill>
              </a:rPr>
              <a:t>Kontaktinformation</a:t>
            </a:r>
            <a:endParaRPr sz="1800" b="1" dirty="0">
              <a:solidFill>
                <a:schemeClr val="dk1"/>
              </a:solidFill>
            </a:endParaRPr>
          </a:p>
          <a:p>
            <a:pPr marL="457200" lvl="0" indent="-342900">
              <a:spcBef>
                <a:spcPts val="600"/>
              </a:spcBef>
              <a:buSzPts val="1800"/>
              <a:buChar char="◉"/>
            </a:pPr>
            <a:r>
              <a:rPr lang="de-AT" sz="1800" dirty="0">
                <a:solidFill>
                  <a:schemeClr val="dk1"/>
                </a:solidFill>
                <a:hlinkClick r:id="rId3"/>
              </a:rPr>
              <a:t>https://nohate-webstyria.uni-graz.at/de/</a:t>
            </a:r>
            <a:endParaRPr lang="de-AT" sz="1800" dirty="0">
              <a:solidFill>
                <a:schemeClr val="dk1"/>
              </a:solidFill>
            </a:endParaRPr>
          </a:p>
          <a:p>
            <a:pPr marL="457200" lvl="0" indent="-342900">
              <a:spcBef>
                <a:spcPts val="600"/>
              </a:spcBef>
              <a:buSzPts val="1800"/>
              <a:buChar char="◉"/>
            </a:pPr>
            <a:r>
              <a:rPr lang="de-AT" sz="1800" dirty="0">
                <a:solidFill>
                  <a:schemeClr val="dk1"/>
                </a:solidFill>
                <a:hlinkClick r:id="rId4"/>
              </a:rPr>
              <a:t>g</a:t>
            </a:r>
            <a:r>
              <a:rPr lang="en" sz="1800" dirty="0">
                <a:solidFill>
                  <a:schemeClr val="dk1"/>
                </a:solidFill>
                <a:hlinkClick r:id="rId4"/>
              </a:rPr>
              <a:t>regor.fischer@uni-graz.at</a:t>
            </a:r>
            <a:r>
              <a:rPr lang="en" sz="1800" dirty="0">
                <a:solidFill>
                  <a:schemeClr val="dk1"/>
                </a:solidFill>
              </a:rPr>
              <a:t> / </a:t>
            </a:r>
            <a:r>
              <a:rPr lang="de-AT" sz="1800" dirty="0">
                <a:solidFill>
                  <a:schemeClr val="dk1"/>
                </a:solidFill>
              </a:rPr>
              <a:t>grabovac@antidiskriminierungsstelle.steiermark.at </a:t>
            </a:r>
            <a:endParaRPr b="1" dirty="0"/>
          </a:p>
        </p:txBody>
      </p:sp>
      <p:cxnSp>
        <p:nvCxnSpPr>
          <p:cNvPr id="409" name="Google Shape;409;p36"/>
          <p:cNvCxnSpPr/>
          <p:nvPr/>
        </p:nvCxnSpPr>
        <p:spPr>
          <a:xfrm>
            <a:off x="6450" y="1428750"/>
            <a:ext cx="9137550" cy="0"/>
          </a:xfrm>
          <a:prstGeom prst="straightConnector1">
            <a:avLst/>
          </a:prstGeom>
          <a:noFill/>
          <a:ln w="9525" cap="flat" cmpd="sng">
            <a:solidFill>
              <a:srgbClr val="CCCCCC"/>
            </a:solidFill>
            <a:prstDash val="solid"/>
            <a:round/>
            <a:headEnd type="none" w="med" len="med"/>
            <a:tailEnd type="none" w="med" len="med"/>
          </a:ln>
        </p:spPr>
      </p:cxnSp>
      <p:cxnSp>
        <p:nvCxnSpPr>
          <p:cNvPr id="411" name="Google Shape;411;p36"/>
          <p:cNvCxnSpPr/>
          <p:nvPr/>
        </p:nvCxnSpPr>
        <p:spPr>
          <a:xfrm>
            <a:off x="5057775" y="1428750"/>
            <a:ext cx="4086125" cy="0"/>
          </a:xfrm>
          <a:prstGeom prst="straightConnector1">
            <a:avLst/>
          </a:prstGeom>
          <a:noFill/>
          <a:ln w="9525" cap="flat" cmpd="sng">
            <a:solidFill>
              <a:srgbClr val="CCCCCC"/>
            </a:solidFill>
            <a:prstDash val="solid"/>
            <a:round/>
            <a:headEnd type="none" w="med" len="med"/>
            <a:tailEnd type="none" w="med" len="med"/>
          </a:ln>
        </p:spPr>
      </p:cxnSp>
      <p:sp>
        <p:nvSpPr>
          <p:cNvPr id="412" name="Google Shape;412;p36"/>
          <p:cNvSpPr/>
          <p:nvPr/>
        </p:nvSpPr>
        <p:spPr>
          <a:xfrm>
            <a:off x="831925" y="859175"/>
            <a:ext cx="1139100" cy="1139100"/>
          </a:xfrm>
          <a:prstGeom prst="ellipse">
            <a:avLst/>
          </a:prstGeom>
          <a:solidFill>
            <a:srgbClr val="00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36"/>
          <p:cNvGrpSpPr/>
          <p:nvPr/>
        </p:nvGrpSpPr>
        <p:grpSpPr>
          <a:xfrm>
            <a:off x="1148888" y="1190759"/>
            <a:ext cx="505722" cy="475767"/>
            <a:chOff x="5972700" y="2330200"/>
            <a:chExt cx="411625" cy="387275"/>
          </a:xfrm>
        </p:grpSpPr>
        <p:sp>
          <p:nvSpPr>
            <p:cNvPr id="414" name="Google Shape;414;p3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3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sp>
        <p:nvSpPr>
          <p:cNvPr id="410" name="Google Shape;410;p36"/>
          <p:cNvSpPr txBox="1">
            <a:spLocks noGrp="1"/>
          </p:cNvSpPr>
          <p:nvPr>
            <p:ph type="ctrTitle" idx="4294967295"/>
          </p:nvPr>
        </p:nvSpPr>
        <p:spPr>
          <a:xfrm>
            <a:off x="2371625" y="816550"/>
            <a:ext cx="2857600" cy="1159800"/>
          </a:xfrm>
          <a:prstGeom prst="rect">
            <a:avLst/>
          </a:prstGeom>
          <a:solidFill>
            <a:schemeClr val="bg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Danke!</a:t>
            </a:r>
            <a:endParaRPr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006298" cy="435600"/>
          </a:xfrm>
          <a:prstGeom prst="rect">
            <a:avLst/>
          </a:prstGeom>
        </p:spPr>
        <p:txBody>
          <a:bodyPr spcFirstLastPara="1" wrap="square" lIns="91425" tIns="91425" rIns="91425" bIns="91425" anchor="ctr" anchorCtr="0">
            <a:noAutofit/>
          </a:bodyPr>
          <a:lstStyle/>
          <a:p>
            <a:pPr lvl="0"/>
            <a:r>
              <a:rPr lang="de-AT" dirty="0"/>
              <a:t>Präsentationsablauf</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lvl="0" indent="-381000">
              <a:spcBef>
                <a:spcPts val="600"/>
              </a:spcBef>
              <a:buSzPts val="2400"/>
              <a:buChar char="◉"/>
            </a:pPr>
            <a:r>
              <a:rPr lang="de-AT" dirty="0"/>
              <a:t>Gregor Fischer (Uni Graz):</a:t>
            </a:r>
          </a:p>
          <a:p>
            <a:pPr marL="457200" lvl="0" indent="-381000">
              <a:spcBef>
                <a:spcPts val="600"/>
              </a:spcBef>
              <a:buSzPts val="2400"/>
              <a:buChar char="◉"/>
            </a:pPr>
            <a:r>
              <a:rPr lang="de-AT" dirty="0"/>
              <a:t>Design und Zielsetzungen des Projektes</a:t>
            </a:r>
          </a:p>
          <a:p>
            <a:pPr marL="457200" lvl="0" indent="-381000">
              <a:spcBef>
                <a:spcPts val="600"/>
              </a:spcBef>
              <a:buSzPts val="2400"/>
              <a:buChar char="◉"/>
            </a:pPr>
            <a:r>
              <a:rPr lang="de-AT" dirty="0"/>
              <a:t>Menschenrechtlicher Aufriss</a:t>
            </a:r>
          </a:p>
          <a:p>
            <a:pPr marL="457200" lvl="0" indent="-381000">
              <a:spcBef>
                <a:spcPts val="600"/>
              </a:spcBef>
              <a:buSzPts val="2400"/>
              <a:buChar char="◉"/>
            </a:pPr>
            <a:endParaRPr lang="de-DE" dirty="0"/>
          </a:p>
          <a:p>
            <a:pPr marL="457200" lvl="0" indent="-381000">
              <a:spcBef>
                <a:spcPts val="600"/>
              </a:spcBef>
              <a:buSzPts val="2400"/>
              <a:buChar char="◉"/>
            </a:pPr>
            <a:r>
              <a:rPr lang="de-DE" dirty="0"/>
              <a:t>Daniela Grabovac (ADS Steiermark):</a:t>
            </a:r>
          </a:p>
          <a:p>
            <a:pPr marL="457200" lvl="0" indent="-381000">
              <a:spcBef>
                <a:spcPts val="600"/>
              </a:spcBef>
              <a:buSzPts val="2400"/>
              <a:buChar char="◉"/>
            </a:pPr>
            <a:r>
              <a:rPr lang="de-DE" dirty="0"/>
              <a:t>Erfahrungen aus der Praxis </a:t>
            </a:r>
          </a:p>
          <a:p>
            <a:pPr marL="457200" lvl="0" indent="-381000">
              <a:spcBef>
                <a:spcPts val="600"/>
              </a:spcBef>
              <a:buSzPts val="2400"/>
              <a:buChar char="◉"/>
            </a:pPr>
            <a:r>
              <a:rPr lang="de-DE" dirty="0"/>
              <a:t>BanHate-App</a:t>
            </a:r>
          </a:p>
          <a:p>
            <a:pPr marL="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Clr>
                <a:schemeClr val="dk1"/>
              </a:buClr>
              <a:buSzPts val="1100"/>
              <a:buFont typeface="Arial"/>
              <a:buNone/>
            </a:pPr>
            <a:r>
              <a:rPr lang="de-DE" dirty="0"/>
              <a:t>Im Anschluss: Zeit für Diskussion</a:t>
            </a:r>
            <a:endParaRPr dirty="0"/>
          </a:p>
          <a:p>
            <a:pPr marL="0" lvl="0" indent="0" algn="l" rtl="0">
              <a:spcBef>
                <a:spcPts val="600"/>
              </a:spcBef>
              <a:spcAft>
                <a:spcPts val="0"/>
              </a:spcAft>
              <a:buNone/>
            </a:pPr>
            <a:endParaRPr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431894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AT" dirty="0"/>
              <a:t>„</a:t>
            </a:r>
            <a:r>
              <a:rPr lang="de-AT" dirty="0" err="1"/>
              <a:t>NoHate@Web</a:t>
            </a:r>
            <a:r>
              <a:rPr lang="de-AT" dirty="0"/>
              <a:t> </a:t>
            </a:r>
            <a:r>
              <a:rPr lang="de-AT" dirty="0" err="1"/>
              <a:t>Styria</a:t>
            </a:r>
            <a:r>
              <a:rPr lang="de-AT" dirty="0"/>
              <a:t>“</a:t>
            </a:r>
            <a:endParaRPr dirty="0"/>
          </a:p>
        </p:txBody>
      </p:sp>
      <p:sp>
        <p:nvSpPr>
          <p:cNvPr id="111" name="Google Shape;111;p15"/>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a:t>Projektdesign, Inhalte, Methoden und Outputs</a:t>
            </a:r>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AT" sz="2400" dirty="0">
                <a:latin typeface="Lora"/>
                <a:ea typeface="Lora"/>
                <a:cs typeface="Lora"/>
                <a:sym typeface="Lora"/>
              </a:rPr>
              <a:t>2</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76251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0062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Projektdesign und -inhalte</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indent="-381000">
              <a:spcBef>
                <a:spcPts val="600"/>
              </a:spcBef>
              <a:buSzPts val="2400"/>
              <a:buFont typeface="Rage Italic" panose="03070502040507070304" pitchFamily="66" charset="0"/>
              <a:buChar char="◉"/>
            </a:pPr>
            <a:r>
              <a:rPr lang="de-AT" dirty="0"/>
              <a:t>Inter-/transdisziplinär – rechts-, medienwissenschaftlich, sozioökonomisch</a:t>
            </a:r>
          </a:p>
          <a:p>
            <a:pPr marL="457200" lvl="0" indent="-381000">
              <a:spcBef>
                <a:spcPts val="600"/>
              </a:spcBef>
              <a:buSzPts val="2400"/>
              <a:buChar char="◉"/>
            </a:pPr>
            <a:r>
              <a:rPr lang="de-AT" dirty="0"/>
              <a:t>AP1: Begriffe: „Online Hate Speech“, Öffentlichkeit </a:t>
            </a:r>
          </a:p>
          <a:p>
            <a:pPr marL="457200" lvl="0" indent="-381000">
              <a:spcBef>
                <a:spcPts val="600"/>
              </a:spcBef>
              <a:buSzPts val="2400"/>
              <a:buChar char="◉"/>
            </a:pPr>
            <a:r>
              <a:rPr lang="de-AT" dirty="0"/>
              <a:t>AP2: Analyse von Hasspostings: österreichische Rechtsprechung, Inhaltsanalyse, öffentliche Wahrnehmung</a:t>
            </a:r>
          </a:p>
          <a:p>
            <a:pPr marL="457200" lvl="0" indent="-381000">
              <a:spcBef>
                <a:spcPts val="600"/>
              </a:spcBef>
              <a:buSzPts val="2400"/>
              <a:buChar char="◉"/>
            </a:pPr>
            <a:r>
              <a:rPr lang="de-AT" dirty="0"/>
              <a:t>AP3: Herausforderungen und Folgen (Betroffene, Medien, Staat, Politik)</a:t>
            </a:r>
          </a:p>
          <a:p>
            <a:pPr marL="457200" lvl="0" indent="-381000">
              <a:spcBef>
                <a:spcPts val="600"/>
              </a:spcBef>
              <a:buSzPts val="2400"/>
              <a:buChar char="◉"/>
            </a:pPr>
            <a:r>
              <a:rPr lang="de-AT" dirty="0"/>
              <a:t>AP4: Synthese, Handlungsempfehlungen</a:t>
            </a:r>
          </a:p>
          <a:p>
            <a:pPr marL="457200" lvl="0" indent="-381000">
              <a:spcBef>
                <a:spcPts val="600"/>
              </a:spcBef>
              <a:buSzPts val="2400"/>
              <a:buChar char="◉"/>
            </a:pPr>
            <a:r>
              <a:rPr lang="de-AT" dirty="0"/>
              <a:t>AP5: Dissemination und Verwertung</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77751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0062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Projektmethoden</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lvl="0" indent="-381000">
              <a:spcBef>
                <a:spcPts val="600"/>
              </a:spcBef>
              <a:buSzPts val="2400"/>
              <a:buChar char="◉"/>
            </a:pPr>
            <a:r>
              <a:rPr lang="de-AT" dirty="0"/>
              <a:t>Literaturrecherche </a:t>
            </a:r>
          </a:p>
          <a:p>
            <a:pPr marL="457200" lvl="0" indent="-381000">
              <a:spcBef>
                <a:spcPts val="600"/>
              </a:spcBef>
              <a:buSzPts val="2400"/>
              <a:buChar char="◉"/>
            </a:pPr>
            <a:r>
              <a:rPr lang="de-AT" dirty="0"/>
              <a:t>Analyse von Fällen (RIS) bzw. gemeldeten Hasspostings (BanHate-App)</a:t>
            </a:r>
          </a:p>
          <a:p>
            <a:pPr marL="457200" lvl="0" indent="-381000">
              <a:spcBef>
                <a:spcPts val="600"/>
              </a:spcBef>
              <a:buSzPts val="2400"/>
              <a:buChar char="◉"/>
            </a:pPr>
            <a:r>
              <a:rPr lang="de-AT" dirty="0"/>
              <a:t>Expert*</a:t>
            </a:r>
            <a:r>
              <a:rPr lang="de-AT" dirty="0" err="1"/>
              <a:t>inneninterviews</a:t>
            </a:r>
            <a:r>
              <a:rPr lang="de-AT" dirty="0"/>
              <a:t> (Moderator*innen von Foren, Bewährungshilfe)</a:t>
            </a:r>
          </a:p>
          <a:p>
            <a:pPr marL="457200" lvl="0" indent="-381000">
              <a:spcBef>
                <a:spcPts val="600"/>
              </a:spcBef>
              <a:buSzPts val="2400"/>
              <a:buChar char="◉"/>
            </a:pPr>
            <a:r>
              <a:rPr lang="de-AT" dirty="0"/>
              <a:t>Gruppendiskussionen (Digital Natives)</a:t>
            </a:r>
          </a:p>
          <a:p>
            <a:pPr marL="457200" lvl="0" indent="-381000">
              <a:spcBef>
                <a:spcPts val="600"/>
              </a:spcBef>
              <a:buSzPts val="2400"/>
              <a:buChar char="◉"/>
            </a:pPr>
            <a:r>
              <a:rPr lang="de-AT" dirty="0"/>
              <a:t>Onlinebefragungen (z.B.: Was ist legitime Meinungsäußerung, was </a:t>
            </a:r>
            <a:r>
              <a:rPr lang="de-AT" dirty="0" err="1"/>
              <a:t>Hassrede</a:t>
            </a:r>
            <a:r>
              <a:rPr lang="de-AT" dirty="0"/>
              <a:t>?)</a:t>
            </a: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54840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922668"/>
            <a:ext cx="5006298"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Projektoutputs</a:t>
            </a:r>
            <a:endParaRPr dirty="0">
              <a:highlight>
                <a:srgbClr val="FFCD00"/>
              </a:highlight>
            </a:endParaRPr>
          </a:p>
        </p:txBody>
      </p:sp>
      <p:sp>
        <p:nvSpPr>
          <p:cNvPr id="125" name="Google Shape;125;p17"/>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457200" lvl="0" indent="-381000">
              <a:spcBef>
                <a:spcPts val="600"/>
              </a:spcBef>
              <a:buSzPts val="2400"/>
              <a:buChar char="◉"/>
            </a:pPr>
            <a:r>
              <a:rPr lang="de-AT" dirty="0"/>
              <a:t>Handlungsempfehlungen für Stakeholder</a:t>
            </a:r>
          </a:p>
          <a:p>
            <a:pPr marL="457200" lvl="0" indent="-381000">
              <a:spcBef>
                <a:spcPts val="600"/>
              </a:spcBef>
              <a:buSzPts val="2400"/>
              <a:buChar char="◉"/>
            </a:pPr>
            <a:r>
              <a:rPr lang="de-AT" dirty="0"/>
              <a:t>Praxiskommentar zu österreichischen Fällen und Rechtsnormen</a:t>
            </a:r>
          </a:p>
          <a:p>
            <a:pPr marL="457200" lvl="0" indent="-381000">
              <a:spcBef>
                <a:spcPts val="600"/>
              </a:spcBef>
              <a:buSzPts val="2400"/>
              <a:buChar char="◉"/>
            </a:pPr>
            <a:r>
              <a:rPr lang="de-AT" dirty="0"/>
              <a:t>Gegenstrategien, Maßnahmen zur Bewusstseinsbildung</a:t>
            </a:r>
          </a:p>
          <a:p>
            <a:pPr marL="457200" lvl="0" indent="-381000">
              <a:spcBef>
                <a:spcPts val="600"/>
              </a:spcBef>
              <a:buSzPts val="2400"/>
              <a:buChar char="◉"/>
            </a:pPr>
            <a:r>
              <a:rPr lang="de-AT" dirty="0"/>
              <a:t>Zielgruppen: Landes- und Stadtpolitik, Strafverfolgungsbehörden, </a:t>
            </a:r>
            <a:r>
              <a:rPr lang="de-AT" dirty="0" err="1"/>
              <a:t>Sozialarbeiter_innen</a:t>
            </a:r>
            <a:r>
              <a:rPr lang="de-AT" dirty="0"/>
              <a:t>, </a:t>
            </a:r>
            <a:r>
              <a:rPr lang="de-AT" dirty="0" err="1"/>
              <a:t>Lehrer_innen</a:t>
            </a:r>
            <a:r>
              <a:rPr lang="de-AT" dirty="0"/>
              <a:t>, Beratungsstellen, NGOs, Betroffene</a:t>
            </a:r>
          </a:p>
          <a:p>
            <a:pPr marL="457200" lvl="0" indent="-381000">
              <a:spcBef>
                <a:spcPts val="600"/>
              </a:spcBef>
              <a:buSzPts val="2400"/>
              <a:buChar char="◉"/>
            </a:pPr>
            <a:endParaRPr lang="de-AT" dirty="0"/>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31178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ctrTitle"/>
          </p:nvPr>
        </p:nvSpPr>
        <p:spPr>
          <a:xfrm>
            <a:off x="2022225" y="1693523"/>
            <a:ext cx="5518262"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de-AT" dirty="0"/>
              <a:t>Menschenrechtlicher Aufriss</a:t>
            </a:r>
            <a:endParaRPr dirty="0"/>
          </a:p>
        </p:txBody>
      </p:sp>
      <p:sp>
        <p:nvSpPr>
          <p:cNvPr id="112" name="Google Shape;112;p15"/>
          <p:cNvSpPr txBox="1"/>
          <p:nvPr/>
        </p:nvSpPr>
        <p:spPr>
          <a:xfrm>
            <a:off x="1133975" y="2291150"/>
            <a:ext cx="543900" cy="56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AT" sz="2400" dirty="0">
                <a:latin typeface="Lora"/>
                <a:ea typeface="Lora"/>
                <a:cs typeface="Lora"/>
                <a:sym typeface="Lora"/>
              </a:rPr>
              <a:t>3</a:t>
            </a:r>
            <a:endParaRPr sz="2400" dirty="0">
              <a:latin typeface="Lora"/>
              <a:ea typeface="Lora"/>
              <a:cs typeface="Lora"/>
              <a:sym typeface="Lora"/>
            </a:endParaRPr>
          </a:p>
        </p:txBody>
      </p:sp>
      <p:sp>
        <p:nvSpPr>
          <p:cNvPr id="113" name="Google Shape;113;p1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877608358"/>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6C24ABFEFD32749BEEF710EA2134785" ma:contentTypeVersion="1" ma:contentTypeDescription="Ein neues Dokument erstellen." ma:contentTypeScope="" ma:versionID="8beb14c1fe32edbc040379171b1f1e0d">
  <xsd:schema xmlns:xsd="http://www.w3.org/2001/XMLSchema" xmlns:xs="http://www.w3.org/2001/XMLSchema" xmlns:p="http://schemas.microsoft.com/office/2006/metadata/properties" xmlns:ns2="99db6f0c-2af1-490e-8fdc-5780560eb83f" targetNamespace="http://schemas.microsoft.com/office/2006/metadata/properties" ma:root="true" ma:fieldsID="d8ba2d2b3505fcbebd833ec68d805171" ns2:_="">
    <xsd:import namespace="99db6f0c-2af1-490e-8fdc-5780560eb83f"/>
    <xsd:element name="properties">
      <xsd:complexType>
        <xsd:sequence>
          <xsd:element name="documentManagement">
            <xsd:complexType>
              <xsd:all>
                <xsd:element ref="ns2:Dokumententyp"/>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db6f0c-2af1-490e-8fdc-5780560eb83f" elementFormDefault="qualified">
    <xsd:import namespace="http://schemas.microsoft.com/office/2006/documentManagement/types"/>
    <xsd:import namespace="http://schemas.microsoft.com/office/infopath/2007/PartnerControls"/>
    <xsd:element name="Dokumententyp" ma:index="8" ma:displayName="Dokumententyp" ma:description="Art der hochgeladenen Datei" ma:format="RadioButtons" ma:indexed="true" ma:internalName="Dokumententyp">
      <xsd:simpleType>
        <xsd:restriction base="dms:Choice">
          <xsd:enumeration value="Projekt - Administratives"/>
          <xsd:enumeration value="Projekt - Vorlagen (Briefpapier, PPP)"/>
          <xsd:enumeration value="Projekt - Working Papers (Output)"/>
          <xsd:enumeration value="Research Paper - Jus"/>
          <xsd:enumeration value="Research Paper - Medienwissenschaften"/>
          <xsd:enumeration value="Research Paper - Politikwissenschaften"/>
          <xsd:enumeration value="Fall (EGMR)"/>
          <xsd:enumeration value="Factsheet (EGMR)"/>
          <xsd:enumeration value="Fall (EuGH)"/>
          <xsd:enumeration value="Fall (Österreich)"/>
          <xsd:enumeration value="Fall (BanHate App, anonymisie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kumententyp xmlns="99db6f0c-2af1-490e-8fdc-5780560eb83f">Projekt - Vorlagen (Briefpapier, PPP)</Dokumententyp>
  </documentManagement>
</p:properties>
</file>

<file path=customXml/itemProps1.xml><?xml version="1.0" encoding="utf-8"?>
<ds:datastoreItem xmlns:ds="http://schemas.openxmlformats.org/officeDocument/2006/customXml" ds:itemID="{BC12D690-B391-45B8-BDD6-2E2175E3F918}">
  <ds:schemaRefs>
    <ds:schemaRef ds:uri="http://schemas.microsoft.com/sharepoint/v3/contenttype/forms"/>
  </ds:schemaRefs>
</ds:datastoreItem>
</file>

<file path=customXml/itemProps2.xml><?xml version="1.0" encoding="utf-8"?>
<ds:datastoreItem xmlns:ds="http://schemas.openxmlformats.org/officeDocument/2006/customXml" ds:itemID="{8E429DF5-58FB-4C3B-B5D6-6942D8430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db6f0c-2af1-490e-8fdc-5780560eb8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CE7DD0-B2D3-4662-821D-F28077BDF984}">
  <ds:schemaRefs>
    <ds:schemaRef ds:uri="http://purl.org/dc/elements/1.1/"/>
    <ds:schemaRef ds:uri="http://schemas.openxmlformats.org/package/2006/metadata/core-properties"/>
    <ds:schemaRef ds:uri="http://schemas.microsoft.com/office/infopath/2007/PartnerControls"/>
    <ds:schemaRef ds:uri="99db6f0c-2af1-490e-8fdc-5780560eb83f"/>
    <ds:schemaRef ds:uri="http://purl.org/dc/terms/"/>
    <ds:schemaRef ds:uri="http://schemas.microsoft.com/office/2006/metadata/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1725</Words>
  <Application>Microsoft Office PowerPoint</Application>
  <PresentationFormat>Bildschirmpräsentation (16:9)</PresentationFormat>
  <Paragraphs>181</Paragraphs>
  <Slides>31</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Calibri</vt:lpstr>
      <vt:lpstr>Gill Sans MT</vt:lpstr>
      <vt:lpstr>Lora</vt:lpstr>
      <vt:lpstr>Quattrocento Sans</vt:lpstr>
      <vt:lpstr>Rage Italic</vt:lpstr>
      <vt:lpstr>Viola template</vt:lpstr>
      <vt:lpstr>PowerPoint-Präsentation</vt:lpstr>
      <vt:lpstr>PowerPoint-Präsentation</vt:lpstr>
      <vt:lpstr>Präsentationsablauf</vt:lpstr>
      <vt:lpstr>Präsentationsablauf</vt:lpstr>
      <vt:lpstr>„NoHate@Web Styria“</vt:lpstr>
      <vt:lpstr>Projektdesign und -inhalte</vt:lpstr>
      <vt:lpstr>Projektmethoden</vt:lpstr>
      <vt:lpstr>Projektoutputs</vt:lpstr>
      <vt:lpstr>Menschenrechtlicher Aufriss</vt:lpstr>
      <vt:lpstr>“Legitime Meinung” oder  “Hate Speech”?</vt:lpstr>
      <vt:lpstr>PowerPoint-Präsentation</vt:lpstr>
      <vt:lpstr>Menschenrechtliche Fragestellung I</vt:lpstr>
      <vt:lpstr>PowerPoint-Präsentation</vt:lpstr>
      <vt:lpstr>Menschenrechtliche Fragestellung II</vt:lpstr>
      <vt:lpstr>Hate Speech in der Rechtsprechung des EGMR</vt:lpstr>
      <vt:lpstr>Menschenrechtliche Analyse</vt:lpstr>
      <vt:lpstr>Erfahrungen aus der Praxis</vt:lpstr>
      <vt:lpstr>Einschlägige Österreichische Rechtsnormen</vt:lpstr>
      <vt:lpstr>§ 283 StGB Verhetzung</vt:lpstr>
      <vt:lpstr>§ 283 Verhetzung</vt:lpstr>
      <vt:lpstr>§ 282 Aufforderung zu mit Strafe bedrohten Handlungen</vt:lpstr>
      <vt:lpstr>§ 282 Aufforderung zu mit Strafe bedrohten Handlungen</vt:lpstr>
      <vt:lpstr>§ 115 Beleidigung</vt:lpstr>
      <vt:lpstr>§ 115 iVm § 117 StGB Beleidigung</vt:lpstr>
      <vt:lpstr>§ 107 StGB gefährliche Drohung</vt:lpstr>
      <vt:lpstr>Verbotsgesetz</vt:lpstr>
      <vt:lpstr>§ 188 StGB Herabwürdigung religiöser Lehren </vt:lpstr>
      <vt:lpstr>BanHate-App</vt:lpstr>
      <vt:lpstr>0€</vt:lpstr>
      <vt:lpstr>BanHate-Statistik</vt:lpstr>
      <vt:lpstr>Danke!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Vorlage Power Point</dc:title>
  <dc:creator>Radkohl Sonja</dc:creator>
  <cp:lastModifiedBy>Andrea Prock</cp:lastModifiedBy>
  <cp:revision>65</cp:revision>
  <dcterms:modified xsi:type="dcterms:W3CDTF">2019-04-04T13:25:06Z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0x010100B6C24ABFEFD32749BEEF710EA2134785</vt:lpwstr>
  </property>
</Properties>
</file>