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7" r:id="rId4"/>
    <p:sldId id="259" r:id="rId5"/>
    <p:sldId id="260" r:id="rId6"/>
    <p:sldId id="261" r:id="rId7"/>
    <p:sldId id="265" r:id="rId8"/>
    <p:sldId id="263" r:id="rId9"/>
    <p:sldId id="267" r:id="rId10"/>
    <p:sldId id="262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93" autoAdjust="0"/>
    <p:restoredTop sz="83313" autoAdjust="0"/>
  </p:normalViewPr>
  <p:slideViewPr>
    <p:cSldViewPr snapToGrid="0">
      <p:cViewPr varScale="1">
        <p:scale>
          <a:sx n="91" d="100"/>
          <a:sy n="91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70BCF-D3F9-48C8-80FF-5B0690C7F8B8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15DAA-3094-4FA6-A901-AD530869C37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176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5DAA-3094-4FA6-A901-AD530869C379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589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CBB9CC-B3CB-4195-B631-8FB6894A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D6B976-64AF-4DC0-91FA-5B4F6CCFA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B5D7AA-7ABC-45EB-8EF9-4AEE3311E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5AE2A-3BF2-4CEA-ACED-96CFCB8B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8D72FE-A8B2-4540-9010-DEEE5D45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0216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FD3074-D46F-4833-A94D-FF34B7B8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A2AF7F-3493-438A-8526-5FF243DE2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319B2-C283-4841-A059-03174E88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2F3A89-8951-4CC3-8167-C4278105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1522FF-8401-48C3-BE49-673AAC169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570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607D8F-7D9E-454D-B8DD-F652509D40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520E6AA-94D7-4E4A-8B1B-1CC77708A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9D2C15-6348-4A5C-BC54-8CCD0E9F3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832C1C-ED68-4C97-9D12-81937D1F5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EA6E5E-1B39-42BC-9BA0-28AC96C7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374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BE7BEC-0AC3-4EC9-B59B-E737B3A7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987B5E-9BDE-4FEF-BE8A-366171B4D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83047D-7820-4814-B7CD-1737D0E3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0F5FDD-E85B-4F65-B89C-1803DEB5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2DF35E-8C9C-4CBF-9565-1A1C9BB2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64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A57F9E-FD35-41E3-97D4-F3F32FE85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993CF0-CD27-4211-A1B0-93ABB1F8E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5AD97C-744B-45B0-9951-E8C16734C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E96FED-1798-401E-84B0-8E31B69B1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5BA86E-E170-46D5-985D-56EE531B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72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A3831-42AC-48E8-982F-B5361479E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B7E4D8-308E-49FE-8C8F-27E35ACC4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FA4DBA-ABC4-4B9E-9430-B43BE9DD9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A2C45E-3E00-4DCE-8068-89ED52BF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A9FEAB1-D170-4242-A36A-D12C5ED4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0ADF25-3063-46D3-B83D-A0B2FE9AC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103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45F18-DEB0-44C4-9AFC-FCBC553C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D60EB4-ED53-4F6C-93E9-FB7A78E79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98B5D0-4A54-4E87-949A-BD4DCD427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BC36D31-F350-467C-A5C7-90A6B0966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814D31-6E64-4DC1-95F7-2214998741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FE5034C-2077-4A38-B785-FB7092F7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2A465D3-35FF-4741-868D-F854608D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2882BF-6D99-45D6-ADDD-8B8CC652B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700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1A148-9617-40A2-A7D7-A89B7A80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A3026F-47C5-47B1-8398-5C23234D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622B31-BBCF-47D8-8AA5-14478461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121D34-D531-4A49-A624-854A29A82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06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F67121-CCD4-404B-987C-5285F7FE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AB4EE0-1D6A-497C-BEAC-75A6994A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E1E030-6A68-4992-88BA-45990E6D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298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50E132-E350-4CA9-8BEA-3F8D95032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51438A-2DE7-469A-84EF-79E1BB0B0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D3A4D1-CB56-4CCE-BDFB-7CD20DF1A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B9B3C8-225F-49B7-A99C-36BB71C5A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B0104B-DB02-4D90-8A4E-53177D40E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15DECD-CB0D-4338-B209-E386C6A7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812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F531A-23D2-442F-9EE7-895684C2E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ADE2E5C-409B-42C9-B7C5-75ED5BC68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821F3A-FABB-411E-992D-09252727A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B38D88-2836-4589-87D6-5C8298D39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4BD6D9-515D-4993-BC5F-5C2174175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578D89-0C6F-48C5-8EB5-F45CDCFC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257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AD78072-749C-4909-A9B5-D70BDBA49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0FB4F2-364C-4CFA-9A3C-3F39FEDFC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450BBE-0716-4FE0-96D7-B5DCB047F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1CB32-7450-4DFD-847D-55097FB0300C}" type="datetimeFigureOut">
              <a:rPr lang="de-AT" smtClean="0"/>
              <a:t>04.04.2019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0ECC7B-6E3D-44F6-BF29-2C50F9A7F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19746C-4979-49B4-810E-709B7469A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AB8CC-78AB-45ED-A1F2-B0D8C8E4828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177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029E90-C419-4B02-9CF4-58DECC297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41600"/>
            <a:ext cx="12192000" cy="188507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de-AT" sz="5300" b="1" dirty="0"/>
              <a:t> Digitale Grundbildung 8</a:t>
            </a:r>
            <a:br>
              <a:rPr lang="de-AT" dirty="0"/>
            </a:br>
            <a:r>
              <a:rPr lang="de-AT" dirty="0"/>
              <a:t> </a:t>
            </a:r>
            <a:r>
              <a:rPr lang="de-AT" sz="4400" dirty="0">
                <a:sym typeface="Wingdings" panose="05000000000000000000" pitchFamily="2" charset="2"/>
              </a:rPr>
              <a:t></a:t>
            </a:r>
            <a:r>
              <a:rPr lang="de-DE" sz="5300" dirty="0"/>
              <a:t>ein Angebot für die integrative Form</a:t>
            </a:r>
            <a:endParaRPr lang="de-AT" sz="53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D3D8E06-E7FE-42FD-AC54-C50CD13C8F78}"/>
              </a:ext>
            </a:extLst>
          </p:cNvPr>
          <p:cNvSpPr/>
          <p:nvPr/>
        </p:nvSpPr>
        <p:spPr>
          <a:xfrm>
            <a:off x="9657316" y="2641600"/>
            <a:ext cx="3090771" cy="6911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i="1" dirty="0">
                <a:solidFill>
                  <a:schemeClr val="tx1"/>
                </a:solidFill>
              </a:rPr>
              <a:t>Franz Gapp</a:t>
            </a:r>
          </a:p>
        </p:txBody>
      </p:sp>
    </p:spTree>
    <p:extLst>
      <p:ext uri="{BB962C8B-B14F-4D97-AF65-F5344CB8AC3E}">
        <p14:creationId xmlns:p14="http://schemas.microsoft.com/office/powerpoint/2010/main" val="3271716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17D0F-2894-4720-A586-63482538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042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AT" b="1" dirty="0"/>
              <a:t>Ausblick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81596-B621-4EF8-B229-DC21F634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"/>
            </a:pPr>
            <a:r>
              <a:rPr lang="de-DE" sz="3600" dirty="0"/>
              <a:t> Laufende Ergänzungen</a:t>
            </a:r>
          </a:p>
          <a:p>
            <a:pPr>
              <a:buFont typeface="Symbol" panose="05050102010706020507" pitchFamily="18" charset="2"/>
              <a:buChar char=""/>
            </a:pPr>
            <a:r>
              <a:rPr lang="de-DE" sz="3600" dirty="0"/>
              <a:t> Rückmeldungen</a:t>
            </a:r>
          </a:p>
          <a:p>
            <a:pPr>
              <a:buFont typeface="Symbol" panose="05050102010706020507" pitchFamily="18" charset="2"/>
              <a:buChar char=""/>
            </a:pPr>
            <a:r>
              <a:rPr lang="de-DE" sz="3600" dirty="0"/>
              <a:t> Moodle-HUB</a:t>
            </a:r>
          </a:p>
          <a:p>
            <a:pPr>
              <a:buFont typeface="Symbol" panose="05050102010706020507" pitchFamily="18" charset="2"/>
              <a:buChar char=""/>
            </a:pPr>
            <a:r>
              <a:rPr lang="de-DE" sz="3600" dirty="0"/>
              <a:t> H5P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5139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667F9-345A-4CBF-B128-FA799D3A2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9F76082-5662-4237-8CFE-48714385F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96755" y="2055813"/>
            <a:ext cx="3582337" cy="2032466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575BB279-B7C7-4039-B4F4-23E9D5E801A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8850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5300" b="1" dirty="0"/>
              <a:t>Digitale Grundbildung 8</a:t>
            </a:r>
            <a:br>
              <a:rPr lang="de-AT" dirty="0"/>
            </a:b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DE" sz="5300" dirty="0"/>
              <a:t>ein Angebot für die integrative Form</a:t>
            </a:r>
            <a:endParaRPr lang="de-AT" sz="53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BAFF6FC-8874-449C-AA81-C4E99AF05F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573"/>
          <a:stretch/>
        </p:blipFill>
        <p:spPr>
          <a:xfrm>
            <a:off x="7726850" y="1977224"/>
            <a:ext cx="3350862" cy="2301439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B057C608-BF53-43E7-A6C8-844EA71A41B5}"/>
              </a:ext>
            </a:extLst>
          </p:cNvPr>
          <p:cNvSpPr/>
          <p:nvPr/>
        </p:nvSpPr>
        <p:spPr>
          <a:xfrm>
            <a:off x="4065878" y="2730823"/>
            <a:ext cx="2143432" cy="32909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4FB6CDAA-2368-4599-B637-6170F33183BF}"/>
              </a:ext>
            </a:extLst>
          </p:cNvPr>
          <p:cNvCxnSpPr/>
          <p:nvPr/>
        </p:nvCxnSpPr>
        <p:spPr>
          <a:xfrm>
            <a:off x="329953" y="4595962"/>
            <a:ext cx="11532093" cy="59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k 15">
            <a:extLst>
              <a:ext uri="{FF2B5EF4-FFF2-40B4-BE49-F238E27FC236}">
                <a16:creationId xmlns:a16="http://schemas.microsoft.com/office/drawing/2014/main" id="{8C061353-7134-45EC-9478-DFCEAEA644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262" y="2280463"/>
            <a:ext cx="3264735" cy="1640489"/>
          </a:xfrm>
          <a:prstGeom prst="rect">
            <a:avLst/>
          </a:prstGeom>
        </p:spPr>
      </p:pic>
      <p:sp>
        <p:nvSpPr>
          <p:cNvPr id="19" name="Rechteck 18">
            <a:extLst>
              <a:ext uri="{FF2B5EF4-FFF2-40B4-BE49-F238E27FC236}">
                <a16:creationId xmlns:a16="http://schemas.microsoft.com/office/drawing/2014/main" id="{D5525987-C91D-4AD3-8A7D-AAB1E2E224BF}"/>
              </a:ext>
            </a:extLst>
          </p:cNvPr>
          <p:cNvSpPr/>
          <p:nvPr/>
        </p:nvSpPr>
        <p:spPr>
          <a:xfrm>
            <a:off x="76247" y="5138022"/>
            <a:ext cx="10921437" cy="7574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>
                <a:solidFill>
                  <a:schemeClr val="tx1"/>
                </a:solidFill>
              </a:rPr>
              <a:t>https://moodle.tsn.at/course/index.php?categoryid=</a:t>
            </a:r>
            <a:r>
              <a:rPr lang="de-AT" sz="3200" b="1" dirty="0">
                <a:solidFill>
                  <a:schemeClr val="tx1"/>
                </a:solidFill>
              </a:rPr>
              <a:t>7129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4D61C5B-D5BD-43D8-AA6C-7B90AE4F0127}"/>
              </a:ext>
            </a:extLst>
          </p:cNvPr>
          <p:cNvSpPr/>
          <p:nvPr/>
        </p:nvSpPr>
        <p:spPr>
          <a:xfrm>
            <a:off x="8854252" y="3586655"/>
            <a:ext cx="2143432" cy="334297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923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rgebnis fÃ¼r pixabay mÃ¤nnchen fragezeichen">
            <a:extLst>
              <a:ext uri="{FF2B5EF4-FFF2-40B4-BE49-F238E27FC236}">
                <a16:creationId xmlns:a16="http://schemas.microsoft.com/office/drawing/2014/main" id="{B1766F68-4305-4D0C-A9D7-231CCD118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413" y="3353675"/>
            <a:ext cx="32385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A029E90-C419-4B02-9CF4-58DECC297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85076"/>
          </a:xfrm>
          <a:solidFill>
            <a:schemeClr val="accent6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pPr algn="l"/>
            <a:r>
              <a:rPr lang="de-AT" sz="5300" b="1" dirty="0"/>
              <a:t> Der Impuls</a:t>
            </a:r>
          </a:p>
        </p:txBody>
      </p:sp>
      <p:sp>
        <p:nvSpPr>
          <p:cNvPr id="7" name="Denkblase: wolkenförmig 6">
            <a:extLst>
              <a:ext uri="{FF2B5EF4-FFF2-40B4-BE49-F238E27FC236}">
                <a16:creationId xmlns:a16="http://schemas.microsoft.com/office/drawing/2014/main" id="{C61AA34A-E79C-4607-BED6-A4F832A2D211}"/>
              </a:ext>
            </a:extLst>
          </p:cNvPr>
          <p:cNvSpPr/>
          <p:nvPr/>
        </p:nvSpPr>
        <p:spPr>
          <a:xfrm>
            <a:off x="423723" y="2257166"/>
            <a:ext cx="4059500" cy="1917538"/>
          </a:xfrm>
          <a:prstGeom prst="cloudCallout">
            <a:avLst>
              <a:gd name="adj1" fmla="val 61657"/>
              <a:gd name="adj2" fmla="val 2731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>
                <a:solidFill>
                  <a:schemeClr val="tx1"/>
                </a:solidFill>
              </a:rPr>
              <a:t>Eigenes Fach </a:t>
            </a:r>
            <a:br>
              <a:rPr lang="de-AT" sz="2800" dirty="0">
                <a:solidFill>
                  <a:schemeClr val="tx1"/>
                </a:solidFill>
              </a:rPr>
            </a:br>
            <a:r>
              <a:rPr lang="de-AT" sz="2800" dirty="0">
                <a:solidFill>
                  <a:schemeClr val="tx1"/>
                </a:solidFill>
              </a:rPr>
              <a:t>keine Belastung Stundenkürzung</a:t>
            </a:r>
          </a:p>
        </p:txBody>
      </p:sp>
      <p:sp>
        <p:nvSpPr>
          <p:cNvPr id="8" name="Denkblase: wolkenförmig 7">
            <a:extLst>
              <a:ext uri="{FF2B5EF4-FFF2-40B4-BE49-F238E27FC236}">
                <a16:creationId xmlns:a16="http://schemas.microsoft.com/office/drawing/2014/main" id="{02E5BFD7-485B-4CE3-AB94-EE5F56965AA6}"/>
              </a:ext>
            </a:extLst>
          </p:cNvPr>
          <p:cNvSpPr/>
          <p:nvPr/>
        </p:nvSpPr>
        <p:spPr>
          <a:xfrm>
            <a:off x="6810837" y="2257166"/>
            <a:ext cx="5200650" cy="2055278"/>
          </a:xfrm>
          <a:prstGeom prst="cloudCallout">
            <a:avLst>
              <a:gd name="adj1" fmla="val -64530"/>
              <a:gd name="adj2" fmla="val 2499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>
                <a:solidFill>
                  <a:schemeClr val="tx1"/>
                </a:solidFill>
              </a:rPr>
              <a:t>Integrativ</a:t>
            </a:r>
            <a:br>
              <a:rPr lang="de-AT" sz="2800" dirty="0">
                <a:solidFill>
                  <a:schemeClr val="tx1"/>
                </a:solidFill>
              </a:rPr>
            </a:br>
            <a:r>
              <a:rPr lang="de-AT" sz="2800" dirty="0">
                <a:solidFill>
                  <a:schemeClr val="tx1"/>
                </a:solidFill>
              </a:rPr>
              <a:t>Belastung </a:t>
            </a:r>
            <a:br>
              <a:rPr lang="de-AT" sz="2800" dirty="0">
                <a:solidFill>
                  <a:schemeClr val="tx1"/>
                </a:solidFill>
              </a:rPr>
            </a:br>
            <a:r>
              <a:rPr lang="de-AT" sz="2800" dirty="0">
                <a:solidFill>
                  <a:schemeClr val="tx1"/>
                </a:solidFill>
              </a:rPr>
              <a:t>keine Stundenkürzung</a:t>
            </a:r>
          </a:p>
        </p:txBody>
      </p:sp>
    </p:spTree>
    <p:extLst>
      <p:ext uri="{BB962C8B-B14F-4D97-AF65-F5344CB8AC3E}">
        <p14:creationId xmlns:p14="http://schemas.microsoft.com/office/powerpoint/2010/main" val="360682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nhaltsplatzhalter 3">
            <a:extLst>
              <a:ext uri="{FF2B5EF4-FFF2-40B4-BE49-F238E27FC236}">
                <a16:creationId xmlns:a16="http://schemas.microsoft.com/office/drawing/2014/main" id="{E28A062F-E5AC-4747-9B90-8E57D88B8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581"/>
          <a:stretch/>
        </p:blipFill>
        <p:spPr>
          <a:xfrm>
            <a:off x="1676643" y="4174958"/>
            <a:ext cx="9470207" cy="25039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46176AA-DA3B-4366-B5A4-E7213D009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B12BF67B-362D-4729-A658-69CEE1E19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8603"/>
          <a:stretch/>
        </p:blipFill>
        <p:spPr>
          <a:xfrm>
            <a:off x="1676642" y="2560637"/>
            <a:ext cx="9470207" cy="1325563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8F69292E-2D0E-4EF1-B274-D9819C8A8AB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8850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z="5300" b="1" dirty="0"/>
              <a:t>Das Angebot</a:t>
            </a:r>
            <a:r>
              <a:rPr lang="de-AT" dirty="0">
                <a:sym typeface="Wingdings" panose="05000000000000000000" pitchFamily="2" charset="2"/>
              </a:rPr>
              <a:t> </a:t>
            </a:r>
            <a:endParaRPr lang="de-AT" sz="53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70F8C94-0872-4326-A815-8DCCE71F8490}"/>
              </a:ext>
            </a:extLst>
          </p:cNvPr>
          <p:cNvSpPr/>
          <p:nvPr/>
        </p:nvSpPr>
        <p:spPr>
          <a:xfrm>
            <a:off x="1676642" y="4763386"/>
            <a:ext cx="8328595" cy="1729489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2421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17D0F-2894-4720-A586-63482538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042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AT" b="1" dirty="0"/>
              <a:t>Vorbemerkungen</a:t>
            </a:r>
            <a:r>
              <a:rPr lang="de-AT" dirty="0"/>
              <a:t> (Direktion/Organisation)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81596-B621-4EF8-B229-DC21F634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drei Teile der "Digitalen Grundbildung 8"</a:t>
            </a:r>
          </a:p>
          <a:p>
            <a:r>
              <a:rPr lang="de-DE" dirty="0"/>
              <a:t>Umsetzung im Unterricht / Import des Kurses </a:t>
            </a:r>
          </a:p>
          <a:p>
            <a:r>
              <a:rPr lang="de-DE" dirty="0"/>
              <a:t>Modelle zur Erreichung der vorgeschriebenen Wochenstunden</a:t>
            </a:r>
          </a:p>
          <a:p>
            <a:r>
              <a:rPr lang="de-AT" dirty="0"/>
              <a:t>Räume / Mobile Devices</a:t>
            </a:r>
          </a:p>
          <a:p>
            <a:r>
              <a:rPr lang="de-AT" dirty="0"/>
              <a:t>Klassenbuch</a:t>
            </a:r>
          </a:p>
          <a:p>
            <a:r>
              <a:rPr lang="de-AT" dirty="0"/>
              <a:t>Schulnachricht/Zeugnis</a:t>
            </a:r>
          </a:p>
          <a:p>
            <a:r>
              <a:rPr lang="de-AT" dirty="0" err="1"/>
              <a:t>Playmit</a:t>
            </a:r>
            <a:r>
              <a:rPr lang="de-AT" dirty="0"/>
              <a:t>-Urkunden</a:t>
            </a:r>
          </a:p>
          <a:p>
            <a:r>
              <a:rPr lang="de-AT" dirty="0"/>
              <a:t>Mitarbeit / Team</a:t>
            </a:r>
          </a:p>
          <a:p>
            <a:endParaRPr lang="de-AT" b="1" dirty="0"/>
          </a:p>
          <a:p>
            <a:endParaRPr lang="de-AT" b="1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792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17D0F-2894-4720-A586-63482538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042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AT" b="1" dirty="0"/>
              <a:t>1. Basics</a:t>
            </a:r>
            <a:r>
              <a:rPr lang="de-AT" dirty="0"/>
              <a:t> (IT-versierte Lehrpersonen)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81596-B621-4EF8-B229-DC21F634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Der EDV-Raum</a:t>
            </a:r>
          </a:p>
          <a:p>
            <a:r>
              <a:rPr lang="de-DE" dirty="0"/>
              <a:t>TSN-Passwort</a:t>
            </a:r>
          </a:p>
          <a:p>
            <a:r>
              <a:rPr lang="de-DE" dirty="0"/>
              <a:t>Passwortsicherheit</a:t>
            </a:r>
          </a:p>
          <a:p>
            <a:r>
              <a:rPr lang="de-DE" dirty="0"/>
              <a:t>Anmeldung</a:t>
            </a:r>
          </a:p>
          <a:p>
            <a:r>
              <a:rPr lang="de-DE" dirty="0"/>
              <a:t>Speicherplätze</a:t>
            </a:r>
          </a:p>
          <a:p>
            <a:r>
              <a:rPr lang="de-DE" dirty="0"/>
              <a:t>Drucken </a:t>
            </a:r>
          </a:p>
          <a:p>
            <a:r>
              <a:rPr lang="de-DE" dirty="0"/>
              <a:t>Regeln</a:t>
            </a:r>
          </a:p>
          <a:p>
            <a:endParaRPr lang="de-AT" b="1" dirty="0"/>
          </a:p>
          <a:p>
            <a:endParaRPr lang="de-AT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D40048A-6D6D-4C02-8E94-0ED7A5D2EBE2}"/>
              </a:ext>
            </a:extLst>
          </p:cNvPr>
          <p:cNvSpPr/>
          <p:nvPr/>
        </p:nvSpPr>
        <p:spPr>
          <a:xfrm>
            <a:off x="5814874" y="2849732"/>
            <a:ext cx="3666477" cy="16778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tx1"/>
                </a:solidFill>
              </a:rPr>
              <a:t>Projektvormittag</a:t>
            </a:r>
          </a:p>
        </p:txBody>
      </p:sp>
    </p:spTree>
    <p:extLst>
      <p:ext uri="{BB962C8B-B14F-4D97-AF65-F5344CB8AC3E}">
        <p14:creationId xmlns:p14="http://schemas.microsoft.com/office/powerpoint/2010/main" val="205421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17D0F-2894-4720-A586-63482538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042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AT" b="1" dirty="0"/>
              <a:t>2. Integrativer Unterricht</a:t>
            </a:r>
            <a:r>
              <a:rPr lang="de-AT" dirty="0"/>
              <a:t> (alle Lehrpersonen)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42F213E-143B-49D7-BFF8-8B4476D3C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7162" y="1603683"/>
            <a:ext cx="3989327" cy="517196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BBBC154-50A5-48A6-B3D0-9D60F74B7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8382" y="2648471"/>
            <a:ext cx="2065199" cy="2484335"/>
          </a:xfrm>
          <a:prstGeom prst="rect">
            <a:avLst/>
          </a:prstGeom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954C0C0D-3D45-47ED-A5CE-379CE52110AD}"/>
              </a:ext>
            </a:extLst>
          </p:cNvPr>
          <p:cNvCxnSpPr>
            <a:cxnSpLocks/>
          </p:cNvCxnSpPr>
          <p:nvPr/>
        </p:nvCxnSpPr>
        <p:spPr>
          <a:xfrm>
            <a:off x="1873188" y="3080551"/>
            <a:ext cx="1737759" cy="3484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>
            <a:extLst>
              <a:ext uri="{FF2B5EF4-FFF2-40B4-BE49-F238E27FC236}">
                <a16:creationId xmlns:a16="http://schemas.microsoft.com/office/drawing/2014/main" id="{E103EECB-77F8-4F8C-A56C-31642D521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0673" y="1603683"/>
            <a:ext cx="5883150" cy="27663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50A037CF-7EE4-495C-B691-E9ACF3336B7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2818"/>
          <a:stretch/>
        </p:blipFill>
        <p:spPr>
          <a:xfrm>
            <a:off x="6140673" y="4640570"/>
            <a:ext cx="5806943" cy="2217429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65688090-7A5E-4B0C-A539-3E24E92016C6}"/>
              </a:ext>
            </a:extLst>
          </p:cNvPr>
          <p:cNvSpPr/>
          <p:nvPr/>
        </p:nvSpPr>
        <p:spPr>
          <a:xfrm>
            <a:off x="3707108" y="4191187"/>
            <a:ext cx="2292946" cy="7555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203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26507-0751-4BC4-B482-46DA85944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2C943137-C58B-4D8C-A6E9-AE76670428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7271" y="1690688"/>
            <a:ext cx="6062012" cy="2638965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B2EA9357-660D-4CC3-AD2E-D594A18734AF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4204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b="1" dirty="0"/>
              <a:t>2. Integrativer Unterricht</a:t>
            </a:r>
            <a:r>
              <a:rPr lang="de-AT" dirty="0"/>
              <a:t> (alle Lehrpersonen)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25D5FC-FFCD-43B1-BDAA-BB236313D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851" y="1690688"/>
            <a:ext cx="5482015" cy="453023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CAC7802-A0D1-4E5B-8C21-0B39AD4797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4403040"/>
            <a:ext cx="5594555" cy="231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71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5C9E43-3975-4B02-9851-B302B1FB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836D2088-71AD-496B-8C24-B50BD205E8B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14204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b="1" dirty="0"/>
              <a:t>2. Integrativer Unterricht</a:t>
            </a:r>
            <a:r>
              <a:rPr lang="de-AT" dirty="0"/>
              <a:t> (alle Lehrpersonen)</a:t>
            </a:r>
          </a:p>
        </p:txBody>
      </p:sp>
      <p:pic>
        <p:nvPicPr>
          <p:cNvPr id="13" name="Inhaltsplatzhalter 12">
            <a:extLst>
              <a:ext uri="{FF2B5EF4-FFF2-40B4-BE49-F238E27FC236}">
                <a16:creationId xmlns:a16="http://schemas.microsoft.com/office/drawing/2014/main" id="{A230CCCE-3825-4562-A2F3-D290604BC8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48763"/>
            <a:ext cx="5944115" cy="221761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9BB768C2-BA3B-47CC-A7C2-B77E586F1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199" y="1454004"/>
            <a:ext cx="6012701" cy="1988992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32E046E-0A37-4123-8755-9CB291D50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097056"/>
            <a:ext cx="6424217" cy="2225233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7F68C74F-1339-4273-B7EE-D567474674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4115" y="4097547"/>
            <a:ext cx="5936494" cy="2225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73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917D0F-2894-4720-A586-63482538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2042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de-AT" b="1" dirty="0"/>
              <a:t>3. Spezialthemen</a:t>
            </a:r>
            <a:r>
              <a:rPr lang="de-AT" dirty="0"/>
              <a:t> (IT-versierte Lehrpersonen)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F81596-B621-4EF8-B229-DC21F6342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Hardware – einfach erklärt</a:t>
            </a:r>
          </a:p>
          <a:p>
            <a:r>
              <a:rPr lang="de-AT" dirty="0"/>
              <a:t>Programmieren</a:t>
            </a:r>
          </a:p>
          <a:p>
            <a:pPr lvl="1"/>
            <a:r>
              <a:rPr lang="de-AT" dirty="0"/>
              <a:t>Arduino</a:t>
            </a:r>
          </a:p>
          <a:p>
            <a:pPr lvl="1"/>
            <a:r>
              <a:rPr lang="de-AT" dirty="0" err="1"/>
              <a:t>Calliope</a:t>
            </a:r>
            <a:endParaRPr lang="de-AT" dirty="0"/>
          </a:p>
          <a:p>
            <a:pPr lvl="1"/>
            <a:r>
              <a:rPr lang="de-AT" dirty="0"/>
              <a:t>First Lego League</a:t>
            </a:r>
          </a:p>
          <a:p>
            <a:pPr lvl="1"/>
            <a:r>
              <a:rPr lang="de-AT" dirty="0"/>
              <a:t>Lego </a:t>
            </a:r>
            <a:r>
              <a:rPr lang="de-AT" dirty="0" err="1"/>
              <a:t>WeDo</a:t>
            </a:r>
            <a:endParaRPr lang="de-AT" dirty="0"/>
          </a:p>
          <a:p>
            <a:pPr lvl="1"/>
            <a:r>
              <a:rPr lang="de-AT" dirty="0"/>
              <a:t>HTML</a:t>
            </a:r>
          </a:p>
          <a:p>
            <a:pPr lvl="1"/>
            <a:r>
              <a:rPr lang="de-AT" dirty="0" err="1"/>
              <a:t>Micro:Bit</a:t>
            </a:r>
            <a:endParaRPr lang="de-AT" dirty="0"/>
          </a:p>
          <a:p>
            <a:pPr lvl="1"/>
            <a:r>
              <a:rPr lang="de-AT" dirty="0"/>
              <a:t>Robot Carol</a:t>
            </a:r>
          </a:p>
          <a:p>
            <a:pPr lvl="1"/>
            <a:r>
              <a:rPr lang="de-AT" dirty="0"/>
              <a:t>Python</a:t>
            </a:r>
          </a:p>
          <a:p>
            <a:pPr lvl="1"/>
            <a:r>
              <a:rPr lang="de-AT" dirty="0"/>
              <a:t>Scratch</a:t>
            </a:r>
          </a:p>
          <a:p>
            <a:pPr lvl="1"/>
            <a:r>
              <a:rPr lang="de-AT" dirty="0"/>
              <a:t>3D-Objekte</a:t>
            </a:r>
          </a:p>
          <a:p>
            <a:endParaRPr lang="de-AT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59060CDA-164C-421F-B812-12BA6ED2583A}"/>
              </a:ext>
            </a:extLst>
          </p:cNvPr>
          <p:cNvSpPr/>
          <p:nvPr/>
        </p:nvSpPr>
        <p:spPr>
          <a:xfrm>
            <a:off x="5814874" y="2849732"/>
            <a:ext cx="3666477" cy="16778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tx1"/>
                </a:solidFill>
              </a:rPr>
              <a:t>Projektvormittage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B6A8E53-5B6D-46E0-BDB1-03CFF2B73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4780" y="1609595"/>
            <a:ext cx="4404742" cy="460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7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Breitbild</PresentationFormat>
  <Paragraphs>50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Office</vt:lpstr>
      <vt:lpstr> Digitale Grundbildung 8  ein Angebot für die integrative Form</vt:lpstr>
      <vt:lpstr> Der Impuls</vt:lpstr>
      <vt:lpstr>PowerPoint-Präsentation</vt:lpstr>
      <vt:lpstr>Vorbemerkungen (Direktion/Organisation)</vt:lpstr>
      <vt:lpstr>1. Basics (IT-versierte Lehrpersonen)</vt:lpstr>
      <vt:lpstr>2. Integrativer Unterricht (alle Lehrpersonen)</vt:lpstr>
      <vt:lpstr>PowerPoint-Präsentation</vt:lpstr>
      <vt:lpstr>PowerPoint-Präsentation</vt:lpstr>
      <vt:lpstr>3. Spezialthemen (IT-versierte Lehrpersonen)</vt:lpstr>
      <vt:lpstr>Ausblick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Digitale Grundbildung ein Angebot für die integrative Form</dc:title>
  <dc:creator>F G</dc:creator>
  <cp:lastModifiedBy>Andrea Prock</cp:lastModifiedBy>
  <cp:revision>26</cp:revision>
  <dcterms:created xsi:type="dcterms:W3CDTF">2019-03-27T06:42:51Z</dcterms:created>
  <dcterms:modified xsi:type="dcterms:W3CDTF">2019-04-04T13:27:20Z</dcterms:modified>
</cp:coreProperties>
</file>