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Jungen</c:v>
                </c:pt>
              </c:strCache>
            </c:strRef>
          </c:tx>
          <c:marker>
            <c:symbol val="none"/>
          </c:marker>
          <c:cat>
            <c:strRef>
              <c:f>Tabelle1!$A$2:$A$8</c:f>
              <c:strCache>
                <c:ptCount val="7"/>
                <c:pt idx="0">
                  <c:v>1929/1930</c:v>
                </c:pt>
                <c:pt idx="1">
                  <c:v>1939/1940</c:v>
                </c:pt>
                <c:pt idx="2">
                  <c:v>1949/1950</c:v>
                </c:pt>
                <c:pt idx="3">
                  <c:v>1959/1960</c:v>
                </c:pt>
                <c:pt idx="4">
                  <c:v>1969/1970</c:v>
                </c:pt>
                <c:pt idx="5">
                  <c:v>1977/1978</c:v>
                </c:pt>
                <c:pt idx="6">
                  <c:v>2011/2012</c:v>
                </c:pt>
              </c:strCache>
            </c:strRef>
          </c:cat>
          <c:val>
            <c:numRef>
              <c:f>Tabelle1!$B$2:$B$8</c:f>
              <c:numCache>
                <c:formatCode>General</c:formatCode>
                <c:ptCount val="7"/>
                <c:pt idx="0">
                  <c:v>58</c:v>
                </c:pt>
                <c:pt idx="1">
                  <c:v>73</c:v>
                </c:pt>
                <c:pt idx="2">
                  <c:v>95</c:v>
                </c:pt>
                <c:pt idx="3">
                  <c:v>154</c:v>
                </c:pt>
                <c:pt idx="4">
                  <c:v>210</c:v>
                </c:pt>
                <c:pt idx="5">
                  <c:v>428</c:v>
                </c:pt>
                <c:pt idx="6">
                  <c:v>178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Mädchen</c:v>
                </c:pt>
              </c:strCache>
            </c:strRef>
          </c:tx>
          <c:marker>
            <c:symbol val="none"/>
          </c:marker>
          <c:cat>
            <c:strRef>
              <c:f>Tabelle1!$A$2:$A$8</c:f>
              <c:strCache>
                <c:ptCount val="7"/>
                <c:pt idx="0">
                  <c:v>1929/1930</c:v>
                </c:pt>
                <c:pt idx="1">
                  <c:v>1939/1940</c:v>
                </c:pt>
                <c:pt idx="2">
                  <c:v>1949/1950</c:v>
                </c:pt>
                <c:pt idx="3">
                  <c:v>1959/1960</c:v>
                </c:pt>
                <c:pt idx="4">
                  <c:v>1969/1970</c:v>
                </c:pt>
                <c:pt idx="5">
                  <c:v>1977/1978</c:v>
                </c:pt>
                <c:pt idx="6">
                  <c:v>2011/2012</c:v>
                </c:pt>
              </c:strCache>
            </c:strRef>
          </c:cat>
          <c:val>
            <c:numRef>
              <c:f>Tabelle1!$C$2:$C$8</c:f>
              <c:numCache>
                <c:formatCode>General</c:formatCode>
                <c:ptCount val="7"/>
                <c:pt idx="0">
                  <c:v>72</c:v>
                </c:pt>
                <c:pt idx="1">
                  <c:v>87</c:v>
                </c:pt>
                <c:pt idx="2">
                  <c:v>107</c:v>
                </c:pt>
                <c:pt idx="3">
                  <c:v>147</c:v>
                </c:pt>
                <c:pt idx="4">
                  <c:v>214</c:v>
                </c:pt>
                <c:pt idx="5">
                  <c:v>477</c:v>
                </c:pt>
                <c:pt idx="6">
                  <c:v>172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Schüler Insgesamt</c:v>
                </c:pt>
              </c:strCache>
            </c:strRef>
          </c:tx>
          <c:marker>
            <c:symbol val="none"/>
          </c:marker>
          <c:cat>
            <c:strRef>
              <c:f>Tabelle1!$A$2:$A$8</c:f>
              <c:strCache>
                <c:ptCount val="7"/>
                <c:pt idx="0">
                  <c:v>1929/1930</c:v>
                </c:pt>
                <c:pt idx="1">
                  <c:v>1939/1940</c:v>
                </c:pt>
                <c:pt idx="2">
                  <c:v>1949/1950</c:v>
                </c:pt>
                <c:pt idx="3">
                  <c:v>1959/1960</c:v>
                </c:pt>
                <c:pt idx="4">
                  <c:v>1969/1970</c:v>
                </c:pt>
                <c:pt idx="5">
                  <c:v>1977/1978</c:v>
                </c:pt>
                <c:pt idx="6">
                  <c:v>2011/2012</c:v>
                </c:pt>
              </c:strCache>
            </c:strRef>
          </c:cat>
          <c:val>
            <c:numRef>
              <c:f>Tabelle1!$D$2:$D$8</c:f>
              <c:numCache>
                <c:formatCode>General</c:formatCode>
                <c:ptCount val="7"/>
                <c:pt idx="0">
                  <c:v>130</c:v>
                </c:pt>
                <c:pt idx="1">
                  <c:v>160</c:v>
                </c:pt>
                <c:pt idx="2">
                  <c:v>202</c:v>
                </c:pt>
                <c:pt idx="3">
                  <c:v>301</c:v>
                </c:pt>
                <c:pt idx="4">
                  <c:v>424</c:v>
                </c:pt>
                <c:pt idx="5">
                  <c:v>905</c:v>
                </c:pt>
                <c:pt idx="6">
                  <c:v>350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081280"/>
        <c:axId val="106091264"/>
      </c:lineChart>
      <c:catAx>
        <c:axId val="106081280"/>
        <c:scaling>
          <c:orientation val="minMax"/>
        </c:scaling>
        <c:delete val="0"/>
        <c:axPos val="b"/>
        <c:majorTickMark val="out"/>
        <c:minorTickMark val="none"/>
        <c:tickLblPos val="nextTo"/>
        <c:crossAx val="106091264"/>
        <c:crosses val="autoZero"/>
        <c:auto val="1"/>
        <c:lblAlgn val="ctr"/>
        <c:lblOffset val="100"/>
        <c:noMultiLvlLbl val="0"/>
      </c:catAx>
      <c:valAx>
        <c:axId val="106091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6081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2E8C3F2C-1E6D-4766-863F-58D1D2459FD5}" type="datetimeFigureOut">
              <a:rPr lang="de-AT" smtClean="0"/>
              <a:t>07.05.2012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C3FD0BE7-AD5F-42AD-8013-29342A93708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Click="0" advTm="9000">
        <p14:switch dir="r"/>
      </p:transition>
    </mc:Choice>
    <mc:Fallback xmlns="">
      <p:transition spd="slow" advClick="0" advTm="9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2E8C3F2C-1E6D-4766-863F-58D1D2459FD5}" type="datetimeFigureOut">
              <a:rPr lang="de-AT" smtClean="0"/>
              <a:t>07.05.2012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C3FD0BE7-AD5F-42AD-8013-29342A93708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Click="0" advTm="9000">
        <p14:switch dir="r"/>
      </p:transition>
    </mc:Choice>
    <mc:Fallback xmlns="">
      <p:transition spd="slow" advClick="0" advTm="9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E8C3F2C-1E6D-4766-863F-58D1D2459FD5}" type="datetimeFigureOut">
              <a:rPr lang="de-AT" smtClean="0"/>
              <a:t>07.05.2012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3FD0BE7-AD5F-42AD-8013-29342A93708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Click="0" advTm="9000">
        <p14:switch dir="r"/>
      </p:transition>
    </mc:Choice>
    <mc:Fallback xmlns="">
      <p:transition spd="slow" advClick="0" advTm="9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2E8C3F2C-1E6D-4766-863F-58D1D2459FD5}" type="datetimeFigureOut">
              <a:rPr lang="de-AT" smtClean="0"/>
              <a:t>07.05.2012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C3FD0BE7-AD5F-42AD-8013-29342A93708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Click="0" advTm="9000">
        <p14:switch dir="r"/>
      </p:transition>
    </mc:Choice>
    <mc:Fallback xmlns="">
      <p:transition spd="slow" advClick="0" advTm="9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2E8C3F2C-1E6D-4766-863F-58D1D2459FD5}" type="datetimeFigureOut">
              <a:rPr lang="de-AT" smtClean="0"/>
              <a:t>07.05.2012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C3FD0BE7-AD5F-42AD-8013-29342A93708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Click="0" advTm="9000">
        <p14:switch dir="r"/>
      </p:transition>
    </mc:Choice>
    <mc:Fallback xmlns="">
      <p:transition spd="slow" advClick="0" advTm="9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2E8C3F2C-1E6D-4766-863F-58D1D2459FD5}" type="datetimeFigureOut">
              <a:rPr lang="de-AT" smtClean="0"/>
              <a:t>07.05.2012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C3FD0BE7-AD5F-42AD-8013-29342A93708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Click="0" advTm="9000">
        <p14:switch dir="r"/>
      </p:transition>
    </mc:Choice>
    <mc:Fallback xmlns="">
      <p:transition spd="slow" advClick="0" advTm="9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E8C3F2C-1E6D-4766-863F-58D1D2459FD5}" type="datetimeFigureOut">
              <a:rPr lang="de-AT" smtClean="0"/>
              <a:t>07.05.2012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3FD0BE7-AD5F-42AD-8013-29342A93708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Click="0" advTm="9000">
        <p14:switch dir="r"/>
      </p:transition>
    </mc:Choice>
    <mc:Fallback xmlns="">
      <p:transition spd="slow" advClick="0" advTm="9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2E8C3F2C-1E6D-4766-863F-58D1D2459FD5}" type="datetimeFigureOut">
              <a:rPr lang="de-AT" smtClean="0"/>
              <a:t>07.05.2012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C3FD0BE7-AD5F-42AD-8013-29342A93708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Click="0" advTm="9000">
        <p14:switch dir="r"/>
      </p:transition>
    </mc:Choice>
    <mc:Fallback xmlns="">
      <p:transition spd="slow" advClick="0" advTm="9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2E8C3F2C-1E6D-4766-863F-58D1D2459FD5}" type="datetimeFigureOut">
              <a:rPr lang="de-AT" smtClean="0"/>
              <a:t>07.05.2012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C3FD0BE7-AD5F-42AD-8013-29342A93708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Click="0" advTm="9000">
        <p14:switch dir="r"/>
      </p:transition>
    </mc:Choice>
    <mc:Fallback xmlns="">
      <p:transition spd="slow" advClick="0" advTm="9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E8C3F2C-1E6D-4766-863F-58D1D2459FD5}" type="datetimeFigureOut">
              <a:rPr lang="de-AT" smtClean="0"/>
              <a:t>07.05.2012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3FD0BE7-AD5F-42AD-8013-29342A93708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Click="0" advTm="9000">
        <p14:switch dir="r"/>
      </p:transition>
    </mc:Choice>
    <mc:Fallback xmlns="">
      <p:transition spd="slow" advClick="0" advTm="9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2E8C3F2C-1E6D-4766-863F-58D1D2459FD5}" type="datetimeFigureOut">
              <a:rPr lang="de-AT" smtClean="0"/>
              <a:t>07.05.2012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C3FD0BE7-AD5F-42AD-8013-29342A93708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Click="0" advTm="9000">
        <p14:switch dir="r"/>
      </p:transition>
    </mc:Choice>
    <mc:Fallback xmlns="">
      <p:transition spd="slow" advClick="0" advTm="9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2E8C3F2C-1E6D-4766-863F-58D1D2459FD5}" type="datetimeFigureOut">
              <a:rPr lang="de-AT" smtClean="0"/>
              <a:t>07.05.2012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D0BE7-AD5F-42AD-8013-29342A93708C}" type="slidenum">
              <a:rPr lang="de-AT" smtClean="0"/>
              <a:t>‹Nr.›</a:t>
            </a:fld>
            <a:endParaRPr lang="de-A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spd="slow" p14:dur="1100" advClick="0" advTm="9000">
        <p14:switch dir="r"/>
      </p:transition>
    </mc:Choice>
    <mc:Fallback xmlns="">
      <p:transition spd="slow" advClick="0" advTm="900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School-</a:t>
            </a:r>
            <a:r>
              <a:rPr lang="de-AT" dirty="0" err="1" smtClean="0"/>
              <a:t>History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Johannes Zischg</a:t>
            </a:r>
          </a:p>
          <a:p>
            <a:r>
              <a:rPr lang="de-AT" dirty="0" smtClean="0"/>
              <a:t>Leonardo Pavlovic</a:t>
            </a:r>
            <a:endParaRPr lang="de-AT" dirty="0"/>
          </a:p>
        </p:txBody>
      </p:sp>
      <p:sp>
        <p:nvSpPr>
          <p:cNvPr id="4" name="Textfeld 3"/>
          <p:cNvSpPr txBox="1"/>
          <p:nvPr/>
        </p:nvSpPr>
        <p:spPr>
          <a:xfrm>
            <a:off x="1115616" y="116632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Diese Präsentation läuft vollkommen automatisch.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8578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8000">
        <p14:gallery dir="l"/>
        <p:sndAc>
          <p:stSnd loop="1">
            <p:snd r:embed="rId2" name="drumroll.wav"/>
          </p:stSnd>
        </p:sndAc>
      </p:transition>
    </mc:Choice>
    <mc:Fallback>
      <p:transition spd="slow" advClick="0" advTm="8000">
        <p:fade/>
        <p:sndAc>
          <p:stSnd loop="1">
            <p:snd r:embed="rId2" name="drumroll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1971 1928/84</a:t>
            </a:r>
            <a:endParaRPr lang="de-AT" dirty="0"/>
          </a:p>
        </p:txBody>
      </p:sp>
      <p:sp>
        <p:nvSpPr>
          <p:cNvPr id="9" name="Inhaltsplatzhalt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de-AT" dirty="0" smtClean="0"/>
              <a:t>Die Schule wurde 1928 gegründet. </a:t>
            </a:r>
          </a:p>
          <a:p>
            <a:pPr algn="ctr"/>
            <a:r>
              <a:rPr lang="de-AT" dirty="0" smtClean="0"/>
              <a:t>Früher befand sich die Hauptschule in der jetzigen Volksschule in Jenbach. </a:t>
            </a:r>
          </a:p>
          <a:p>
            <a:pPr algn="ctr"/>
            <a:r>
              <a:rPr lang="de-AT" dirty="0" smtClean="0"/>
              <a:t>Erbaut wurde das heutige Hauptschulgebäude 1971 unter dem Architekten Dipl.-Ing. Karl Schwärzler. </a:t>
            </a:r>
          </a:p>
          <a:p>
            <a:pPr algn="ctr"/>
            <a:r>
              <a:rPr lang="de-AT" dirty="0" smtClean="0"/>
              <a:t>Die Gesamtkosten des neuen Schulhauses betrugen rund 3,5 Millionen €.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32138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12000">
        <p14:gallery dir="l"/>
        <p:sndAc>
          <p:stSnd>
            <p:snd r:embed="rId2" name="type.wav"/>
          </p:stSnd>
        </p:sndAc>
      </p:transition>
    </mc:Choice>
    <mc:Fallback>
      <p:transition spd="slow" advClick="0" advTm="12000">
        <p:fade/>
        <p:sndAc>
          <p:stSnd>
            <p:snd r:embed="rId2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1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1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1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17553915">
            <a:off x="-1080611" y="2856867"/>
            <a:ext cx="5064953" cy="1695631"/>
          </a:xfrm>
        </p:spPr>
        <p:txBody>
          <a:bodyPr/>
          <a:lstStyle/>
          <a:p>
            <a:r>
              <a:rPr lang="de-AT" dirty="0" smtClean="0"/>
              <a:t>Schülerzahlen 1929-2011</a:t>
            </a:r>
            <a:endParaRPr lang="de-AT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100080"/>
              </p:ext>
            </p:extLst>
          </p:nvPr>
        </p:nvGraphicFramePr>
        <p:xfrm>
          <a:off x="3779912" y="1052736"/>
          <a:ext cx="4657725" cy="5128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62326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Click="0" advTm="10000">
        <p14:prism/>
        <p:sndAc>
          <p:stSnd>
            <p:snd r:embed="rId2" name="whoosh.wav"/>
          </p:stSnd>
        </p:sndAc>
      </p:transition>
    </mc:Choice>
    <mc:Fallback>
      <p:transition spd="slow" advClick="0" advTm="10000">
        <p:fade/>
        <p:sndAc>
          <p:stSnd>
            <p:snd r:embed="rId2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 rot="4368526">
            <a:off x="4983968" y="1337329"/>
            <a:ext cx="4820301" cy="1436159"/>
          </a:xfrm>
        </p:spPr>
        <p:txBody>
          <a:bodyPr/>
          <a:lstStyle/>
          <a:p>
            <a:r>
              <a:rPr lang="de-AT" dirty="0" smtClean="0"/>
              <a:t>Unsere Neue Mittelschule</a:t>
            </a:r>
            <a:endParaRPr lang="de-AT" dirty="0"/>
          </a:p>
        </p:txBody>
      </p:sp>
      <p:pic>
        <p:nvPicPr>
          <p:cNvPr id="11" name="Inhaltsplatzhalter 10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900000">
            <a:off x="520314" y="708869"/>
            <a:ext cx="3364332" cy="2520000"/>
          </a:xfrm>
        </p:spPr>
      </p:pic>
      <p:pic>
        <p:nvPicPr>
          <p:cNvPr id="17" name="Inhaltsplatzhalter 16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900000">
            <a:off x="3184683" y="2812770"/>
            <a:ext cx="3360000" cy="2520000"/>
          </a:xfrm>
        </p:spPr>
      </p:pic>
      <p:sp>
        <p:nvSpPr>
          <p:cNvPr id="12" name="Textfeld 11"/>
          <p:cNvSpPr txBox="1"/>
          <p:nvPr/>
        </p:nvSpPr>
        <p:spPr>
          <a:xfrm>
            <a:off x="81153" y="5661248"/>
            <a:ext cx="8928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Die Schule ist 41 Jahre alt wird heuer renoviert werden.</a:t>
            </a:r>
          </a:p>
          <a:p>
            <a:r>
              <a:rPr lang="de-AT" dirty="0" smtClean="0"/>
              <a:t>Alle Klassen in der neuen Mittelschule sind mit </a:t>
            </a:r>
            <a:r>
              <a:rPr lang="de-AT" dirty="0" err="1" smtClean="0"/>
              <a:t>ActiveBoards</a:t>
            </a:r>
            <a:r>
              <a:rPr lang="de-AT" dirty="0"/>
              <a:t> </a:t>
            </a:r>
            <a:r>
              <a:rPr lang="de-AT" dirty="0" smtClean="0"/>
              <a:t>und Laptops ausgestattet.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83231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9000">
        <p14:doors dir="vert"/>
        <p:sndAc>
          <p:stSnd>
            <p:snd r:embed="rId2" name="explode.wav"/>
          </p:stSnd>
        </p:sndAc>
      </p:transition>
    </mc:Choice>
    <mc:Fallback>
      <p:transition spd="slow" advClick="0" advTm="9000">
        <p:fade/>
        <p:sndAc>
          <p:stSnd>
            <p:snd r:embed="rId2" name="explod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Auszeichnungen der Schule</a:t>
            </a:r>
            <a:endParaRPr lang="de-AT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AT" dirty="0" smtClean="0"/>
              <a:t>Klimabündnis-Schule</a:t>
            </a:r>
          </a:p>
          <a:p>
            <a:r>
              <a:rPr lang="de-AT" dirty="0" smtClean="0"/>
              <a:t>1. Platz Wettbewerb Europa (1995)</a:t>
            </a:r>
          </a:p>
          <a:p>
            <a:r>
              <a:rPr lang="de-AT" dirty="0" smtClean="0"/>
              <a:t>1. Platz Homepage-Award (2009)</a:t>
            </a:r>
          </a:p>
          <a:p>
            <a:r>
              <a:rPr lang="de-AT" dirty="0" smtClean="0"/>
              <a:t>1. Platz Projekt Andreas </a:t>
            </a:r>
            <a:r>
              <a:rPr lang="de-AT" dirty="0"/>
              <a:t>H</a:t>
            </a:r>
            <a:r>
              <a:rPr lang="de-AT" dirty="0" smtClean="0"/>
              <a:t>ofer (2009)</a:t>
            </a:r>
          </a:p>
          <a:p>
            <a:r>
              <a:rPr lang="de-AT" dirty="0" smtClean="0"/>
              <a:t>Preise bei </a:t>
            </a:r>
            <a:r>
              <a:rPr lang="de-AT" dirty="0" err="1" smtClean="0"/>
              <a:t>Raika</a:t>
            </a:r>
            <a:r>
              <a:rPr lang="de-AT" dirty="0" smtClean="0"/>
              <a:t>-Wettbewerben</a:t>
            </a:r>
          </a:p>
          <a:p>
            <a:r>
              <a:rPr lang="de-AT" dirty="0" smtClean="0"/>
              <a:t>1. Platz Bezirksmeisterschaft Kegeln (2011)</a:t>
            </a:r>
          </a:p>
          <a:p>
            <a:r>
              <a:rPr lang="de-AT" dirty="0" smtClean="0"/>
              <a:t>2011 und 2012 2 Hauptpreise bei Bezirksschirennen</a:t>
            </a:r>
          </a:p>
          <a:p>
            <a:r>
              <a:rPr lang="de-AT" dirty="0" smtClean="0"/>
              <a:t>1. Platz Klimabündniswettbewerb</a:t>
            </a:r>
          </a:p>
        </p:txBody>
      </p:sp>
    </p:spTree>
    <p:extLst>
      <p:ext uri="{BB962C8B-B14F-4D97-AF65-F5344CB8AC3E}">
        <p14:creationId xmlns:p14="http://schemas.microsoft.com/office/powerpoint/2010/main" val="3448446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2000">
        <p14:prism isInverted="1"/>
        <p:sndAc>
          <p:stSnd>
            <p:snd r:embed="rId2" name="click.wav"/>
          </p:stSnd>
        </p:sndAc>
      </p:transition>
    </mc:Choice>
    <mc:Fallback>
      <p:transition spd="slow" advClick="0" advTm="12000">
        <p:fade/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6480720" cy="1695631"/>
          </a:xfrm>
        </p:spPr>
        <p:txBody>
          <a:bodyPr>
            <a:normAutofit fontScale="90000"/>
          </a:bodyPr>
          <a:lstStyle/>
          <a:p>
            <a:pPr algn="ctr"/>
            <a:r>
              <a:rPr lang="de-AT" dirty="0" smtClean="0"/>
              <a:t>Vor 6 Jahren Polytechnische Schule zugebaut</a:t>
            </a:r>
            <a:endParaRPr lang="de-AT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857" y="1844823"/>
            <a:ext cx="9144000" cy="5005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7063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8000">
        <p14:conveyor dir="l"/>
        <p:sndAc>
          <p:stSnd>
            <p:snd r:embed="rId2" name="wind.wav"/>
          </p:stSnd>
        </p:sndAc>
      </p:transition>
    </mc:Choice>
    <mc:Fallback>
      <p:transition spd="slow" advClick="0" advTm="8000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 rot="4471648">
            <a:off x="5153060" y="1814135"/>
            <a:ext cx="4820301" cy="1436159"/>
          </a:xfrm>
        </p:spPr>
        <p:txBody>
          <a:bodyPr/>
          <a:lstStyle/>
          <a:p>
            <a:r>
              <a:rPr lang="de-AT" dirty="0" smtClean="0"/>
              <a:t>Lage der Schule</a:t>
            </a:r>
            <a:endParaRPr lang="de-AT" dirty="0"/>
          </a:p>
        </p:txBody>
      </p:sp>
      <p:pic>
        <p:nvPicPr>
          <p:cNvPr id="11" name="Inhaltsplatzhalter 10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900000">
            <a:off x="2770411" y="3007420"/>
            <a:ext cx="3949720" cy="3291432"/>
          </a:xfrm>
        </p:spPr>
      </p:pic>
      <p:pic>
        <p:nvPicPr>
          <p:cNvPr id="2" name="Inhaltsplatzhalter 1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900000">
            <a:off x="1737395" y="469435"/>
            <a:ext cx="3045308" cy="2423491"/>
          </a:xfrm>
          <a:effectLst/>
        </p:spPr>
      </p:pic>
      <p:cxnSp>
        <p:nvCxnSpPr>
          <p:cNvPr id="5" name="Gerade Verbindung mit Pfeil 4"/>
          <p:cNvCxnSpPr/>
          <p:nvPr/>
        </p:nvCxnSpPr>
        <p:spPr>
          <a:xfrm flipH="1" flipV="1">
            <a:off x="3563888" y="2276872"/>
            <a:ext cx="1008112" cy="2448272"/>
          </a:xfrm>
          <a:prstGeom prst="straightConnector1">
            <a:avLst/>
          </a:prstGeom>
          <a:ln w="15875">
            <a:solidFill>
              <a:schemeClr val="accent2"/>
            </a:solidFill>
            <a:headEnd type="arrow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2745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Click="0" advTm="8000">
        <p14:warp dir="in"/>
        <p:sndAc>
          <p:stSnd>
            <p:snd r:embed="rId2" name="suction.wav"/>
          </p:stSnd>
        </p:sndAc>
      </p:transition>
    </mc:Choice>
    <mc:Fallback>
      <p:transition spd="slow" advClick="0" advTm="8000">
        <p:fade/>
        <p:sndAc>
          <p:stSnd>
            <p:snd r:embed="rId2" name="suction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Neuheiten der Neuen Mittelschule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AT" sz="2300" b="1" dirty="0" smtClean="0">
                <a:latin typeface="Algerian" pitchFamily="82" charset="0"/>
              </a:rPr>
              <a:t>Hauptschule</a:t>
            </a:r>
            <a:endParaRPr lang="de-AT" sz="2300" b="1" dirty="0">
              <a:latin typeface="Algerian" pitchFamily="82" charset="0"/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AT" dirty="0" smtClean="0"/>
              <a:t>1 Lehrer pro Klasse</a:t>
            </a:r>
          </a:p>
          <a:p>
            <a:r>
              <a:rPr lang="de-AT" dirty="0" smtClean="0"/>
              <a:t>Jedes Fach einzeln</a:t>
            </a:r>
          </a:p>
          <a:p>
            <a:r>
              <a:rPr lang="de-AT" dirty="0" smtClean="0"/>
              <a:t>Leistungsgruppen (die Schüler sind während den Hauptfächern auf verschiedene Klassen aufgeteilt)</a:t>
            </a:r>
          </a:p>
          <a:p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de-AT" sz="2300" b="1" dirty="0" smtClean="0">
                <a:latin typeface="Algerian" pitchFamily="82" charset="0"/>
              </a:rPr>
              <a:t>Neue Mittelschule</a:t>
            </a:r>
            <a:endParaRPr lang="de-AT" sz="2300" b="1" dirty="0">
              <a:latin typeface="Algerian" pitchFamily="82" charset="0"/>
            </a:endParaRPr>
          </a:p>
        </p:txBody>
      </p:sp>
      <p:sp>
        <p:nvSpPr>
          <p:cNvPr id="8" name="Inhaltsplatzhalt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 smtClean="0"/>
              <a:t>2 Lehrer in einer Klasse</a:t>
            </a:r>
          </a:p>
          <a:p>
            <a:r>
              <a:rPr lang="de-AT" dirty="0" smtClean="0"/>
              <a:t>Lernfelder (Biologie, Geografie)</a:t>
            </a:r>
          </a:p>
          <a:p>
            <a:r>
              <a:rPr lang="de-AT" dirty="0" smtClean="0"/>
              <a:t>Keine </a:t>
            </a:r>
            <a:r>
              <a:rPr lang="de-AT" dirty="0" err="1" smtClean="0"/>
              <a:t>Leistungsgrup</a:t>
            </a:r>
            <a:r>
              <a:rPr lang="de-AT" dirty="0" err="1"/>
              <a:t>-</a:t>
            </a:r>
            <a:r>
              <a:rPr lang="de-AT" dirty="0" err="1" smtClean="0"/>
              <a:t>pen</a:t>
            </a:r>
            <a:r>
              <a:rPr lang="de-AT" dirty="0" smtClean="0"/>
              <a:t> mehr (alle Kinder in der gleichen Klasse)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84252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2000">
        <p14:conveyor dir="l"/>
        <p:sndAc>
          <p:stSnd>
            <p:snd r:embed="rId2" name="click.wav"/>
          </p:stSnd>
        </p:sndAc>
      </p:transition>
    </mc:Choice>
    <mc:Fallback>
      <p:transition spd="slow" advClick="0" advTm="12000">
        <p:fade/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7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75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75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6" grpId="0" build="p"/>
      <p:bldP spid="7" grpId="0" build="p"/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900000">
            <a:off x="573850" y="3202587"/>
            <a:ext cx="5690855" cy="1570680"/>
          </a:xfrm>
        </p:spPr>
        <p:txBody>
          <a:bodyPr/>
          <a:lstStyle/>
          <a:p>
            <a:r>
              <a:rPr lang="de-AT" dirty="0" smtClean="0"/>
              <a:t>Vielen Dank für ihre Aufmerksamkeit!!!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21474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9000">
        <p14:ferris dir="l"/>
        <p:sndAc>
          <p:stSnd>
            <p:snd r:embed="rId2" name="applause.wav"/>
          </p:stSnd>
        </p:sndAc>
      </p:transition>
    </mc:Choice>
    <mc:Fallback>
      <p:transition spd="slow" advClick="0" advTm="9000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Gleichgewicht</Template>
  <TotalTime>0</TotalTime>
  <Words>201</Words>
  <Application>Microsoft Office PowerPoint</Application>
  <PresentationFormat>Bildschirmpräsentation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Kilter</vt:lpstr>
      <vt:lpstr>School-History</vt:lpstr>
      <vt:lpstr>1971 1928/84</vt:lpstr>
      <vt:lpstr>Schülerzahlen 1929-2011</vt:lpstr>
      <vt:lpstr>Unsere Neue Mittelschule</vt:lpstr>
      <vt:lpstr>Auszeichnungen der Schule</vt:lpstr>
      <vt:lpstr>Vor 6 Jahren Polytechnische Schule zugebaut</vt:lpstr>
      <vt:lpstr>Lage der Schule</vt:lpstr>
      <vt:lpstr>Neuheiten der Neuen Mittelschule</vt:lpstr>
      <vt:lpstr>Vielen Dank für ihre Aufmerksamkeit!!!</vt:lpstr>
    </vt:vector>
  </TitlesOfParts>
  <Company>HS Jenbach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School-History</dc:title>
  <dc:creator>Johannes Zischg</dc:creator>
  <cp:lastModifiedBy>. Leonardo </cp:lastModifiedBy>
  <cp:revision>73</cp:revision>
  <dcterms:created xsi:type="dcterms:W3CDTF">2012-03-12T11:27:47Z</dcterms:created>
  <dcterms:modified xsi:type="dcterms:W3CDTF">2012-05-07T10:12:19Z</dcterms:modified>
</cp:coreProperties>
</file>