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1" r:id="rId2"/>
    <p:sldId id="277" r:id="rId3"/>
    <p:sldId id="280" r:id="rId4"/>
    <p:sldId id="279" r:id="rId5"/>
    <p:sldId id="278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4676" autoAdjust="0"/>
  </p:normalViewPr>
  <p:slideViewPr>
    <p:cSldViewPr>
      <p:cViewPr>
        <p:scale>
          <a:sx n="94" d="100"/>
          <a:sy n="94" d="100"/>
        </p:scale>
        <p:origin x="-130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6D10C-5632-4A93-85EE-335B76D168B0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20C4B-0B84-45C0-B8E2-CADCE3C37C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5588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20C4B-0B84-45C0-B8E2-CADCE3C37C3E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498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65000" t="-2000" r="1000" b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8BA5D4-9985-4263-A167-00D254FEEBA9}" type="datetimeFigureOut">
              <a:rPr lang="de-AT" smtClean="0"/>
              <a:t>12.04.2013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688ABA-6C1A-42F1-BB1C-1F81FFA3485D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395536" y="3886772"/>
            <a:ext cx="8496944" cy="2278532"/>
          </a:xfrm>
        </p:spPr>
        <p:txBody>
          <a:bodyPr>
            <a:normAutofit/>
          </a:bodyPr>
          <a:lstStyle/>
          <a:p>
            <a:r>
              <a:rPr lang="de-AT" sz="2400" dirty="0" smtClean="0"/>
              <a:t>SQA Für Sekundarstufe I</a:t>
            </a:r>
            <a:r>
              <a:rPr lang="de-AT" sz="2400" dirty="0"/>
              <a:t/>
            </a:r>
            <a:br>
              <a:rPr lang="de-AT" sz="2400" dirty="0"/>
            </a:br>
            <a:r>
              <a:rPr lang="de-AT" sz="1600" dirty="0" smtClean="0"/>
              <a:t>Thema: eLearning im Schulalltag</a:t>
            </a:r>
            <a:endParaRPr lang="de-AT" sz="16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0808"/>
            <a:ext cx="483108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Struktur des Entwicklungsplanes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AT" sz="2900" b="1" dirty="0" smtClean="0"/>
              <a:t>Rückblick und IST - Analyse</a:t>
            </a:r>
          </a:p>
          <a:p>
            <a:pPr>
              <a:buBlip>
                <a:blip r:embed="rId3"/>
              </a:buBlip>
            </a:pPr>
            <a:r>
              <a:rPr lang="de-AT" sz="2600" dirty="0"/>
              <a:t>Technische</a:t>
            </a:r>
            <a:r>
              <a:rPr lang="de-AT" sz="2600" dirty="0" smtClean="0"/>
              <a:t> Infrastruktur</a:t>
            </a:r>
          </a:p>
          <a:p>
            <a:pPr>
              <a:buBlip>
                <a:blip r:embed="rId3"/>
              </a:buBlip>
            </a:pPr>
            <a:r>
              <a:rPr lang="de-AT" sz="2600" dirty="0"/>
              <a:t>Organisation-Verwaltung-Öffentlichkeit</a:t>
            </a:r>
          </a:p>
          <a:p>
            <a:pPr>
              <a:buBlip>
                <a:blip r:embed="rId3"/>
              </a:buBlip>
            </a:pPr>
            <a:r>
              <a:rPr lang="de-AT" sz="2600" dirty="0" smtClean="0"/>
              <a:t>Pädagogisch Didaktischer Bereich</a:t>
            </a:r>
          </a:p>
          <a:p>
            <a:pPr lvl="1">
              <a:buBlip>
                <a:blip r:embed="rId3"/>
              </a:buBlip>
            </a:pPr>
            <a:r>
              <a:rPr lang="de-AT" sz="2300" dirty="0" smtClean="0"/>
              <a:t>Schüler</a:t>
            </a:r>
          </a:p>
          <a:p>
            <a:pPr lvl="2">
              <a:buBlip>
                <a:blip r:embed="rId3"/>
              </a:buBlip>
            </a:pPr>
            <a:r>
              <a:rPr lang="de-AT" sz="2900" dirty="0" smtClean="0"/>
              <a:t>Jede/r </a:t>
            </a:r>
            <a:r>
              <a:rPr lang="de-AT" sz="2900" dirty="0"/>
              <a:t>Schüler/in konnte "eLearning-Sequenzen" im Unterricht ausprobieren.</a:t>
            </a:r>
          </a:p>
          <a:p>
            <a:pPr lvl="1">
              <a:buBlip>
                <a:blip r:embed="rId3"/>
              </a:buBlip>
            </a:pPr>
            <a:r>
              <a:rPr lang="de-AT" sz="2300" dirty="0" smtClean="0"/>
              <a:t>Lehrer</a:t>
            </a:r>
          </a:p>
          <a:p>
            <a:pPr lvl="2">
              <a:buBlip>
                <a:blip r:embed="rId3"/>
              </a:buBlip>
            </a:pPr>
            <a:r>
              <a:rPr lang="de-AT" sz="2900" dirty="0" smtClean="0"/>
              <a:t>Lehrende </a:t>
            </a:r>
            <a:r>
              <a:rPr lang="de-AT" sz="2900" dirty="0"/>
              <a:t>haben Erfahrungen mit eLearning-Sequenzen im eigenen Fach gesammelt und diese Erfahrungen allen </a:t>
            </a:r>
            <a:r>
              <a:rPr lang="de-AT" sz="2900" dirty="0" err="1"/>
              <a:t>KollegInnen</a:t>
            </a:r>
            <a:r>
              <a:rPr lang="de-AT" sz="2900" dirty="0"/>
              <a:t> zur Verfügung gestellt.</a:t>
            </a:r>
          </a:p>
          <a:p>
            <a:pPr lvl="2">
              <a:buBlip>
                <a:blip r:embed="rId3"/>
              </a:buBlip>
            </a:pPr>
            <a:r>
              <a:rPr lang="de-AT" sz="2900" dirty="0" smtClean="0"/>
              <a:t>Die </a:t>
            </a:r>
            <a:r>
              <a:rPr lang="de-AT" sz="2900" dirty="0"/>
              <a:t>Fachgruppen- und </a:t>
            </a:r>
            <a:r>
              <a:rPr lang="de-AT" sz="2900" dirty="0" err="1"/>
              <a:t>KlassenlehrerInnen</a:t>
            </a:r>
            <a:r>
              <a:rPr lang="de-AT" sz="2900" dirty="0"/>
              <a:t>-Teams erproben gemeinsam und aufeinander abgestimmt die Chancen, Möglichkeiten und Grenzen von eLearning im Unterricht.</a:t>
            </a:r>
          </a:p>
          <a:p>
            <a:pPr lvl="2">
              <a:buBlip>
                <a:blip r:embed="rId3"/>
              </a:buBlip>
            </a:pPr>
            <a:r>
              <a:rPr lang="de-AT" sz="2900" dirty="0"/>
              <a:t>Die Schule entwickelt gemeinsam mit anderen Schulen konkrete Modelle zur Erprobung von eLearning Sequenzen im Unterricht und stellt ihre Erfahrungen allen zur Verfügung.</a:t>
            </a:r>
          </a:p>
          <a:p>
            <a:pPr lvl="2">
              <a:buBlip>
                <a:blip r:embed="rId3"/>
              </a:buBlip>
            </a:pPr>
            <a:r>
              <a:rPr lang="de-AT" sz="2900" dirty="0"/>
              <a:t>Das Schulprogramm (kurz- und mittelfristige Schul-Ziele und Umsetzungsmaßnahmen) bezieht die Erkenntnisse über eLearning laufend in die Gestaltung des Schulalltags ein.</a:t>
            </a:r>
          </a:p>
          <a:p>
            <a:pPr lvl="2">
              <a:buBlip>
                <a:blip r:embed="rId3"/>
              </a:buBlip>
            </a:pPr>
            <a:r>
              <a:rPr lang="de-AT" sz="2900" dirty="0"/>
              <a:t>Der Schulleitung ist die Erprobung von eLearning im Unterricht ein wichtiges Anliegen. Das Projekt hat hohe Priorität im Schulalltag.</a:t>
            </a:r>
          </a:p>
          <a:p>
            <a:pPr lvl="2">
              <a:buBlip>
                <a:blip r:embed="rId3"/>
              </a:buBlip>
            </a:pPr>
            <a:r>
              <a:rPr lang="de-AT" sz="2900" dirty="0"/>
              <a:t>Es gibt eine Steuerungsgruppe, die die eLearning </a:t>
            </a:r>
            <a:r>
              <a:rPr lang="de-AT" sz="2900" dirty="0" err="1"/>
              <a:t>Contententwicklungen</a:t>
            </a:r>
            <a:r>
              <a:rPr lang="de-AT" sz="2900" dirty="0"/>
              <a:t> und Erprobungen im Unterricht koordiniert und aufeinander abstimmt.</a:t>
            </a:r>
          </a:p>
          <a:p>
            <a:pPr lvl="2">
              <a:buBlip>
                <a:blip r:embed="rId3"/>
              </a:buBlip>
            </a:pPr>
            <a:r>
              <a:rPr lang="de-AT" sz="2900" dirty="0"/>
              <a:t>Sowohl die </a:t>
            </a:r>
            <a:r>
              <a:rPr lang="de-AT" sz="2900" dirty="0" err="1"/>
              <a:t>SchülerInnen</a:t>
            </a:r>
            <a:r>
              <a:rPr lang="de-AT" sz="2900" dirty="0"/>
              <a:t> als auch die Lehrpersonen erwerben nachweisbare Kenntnisse im Umgang mit einer Lernplattform oder anderen eLearning-Werkzeugen</a:t>
            </a:r>
            <a:r>
              <a:rPr lang="de-AT" sz="2900" dirty="0" smtClean="0"/>
              <a:t>.</a:t>
            </a:r>
            <a:endParaRPr lang="de-AT" sz="2900" dirty="0"/>
          </a:p>
          <a:p>
            <a:pPr lvl="2">
              <a:buBlip>
                <a:blip r:embed="rId3"/>
              </a:buBlip>
            </a:pPr>
            <a:endParaRPr lang="de-AT" sz="2000" dirty="0" smtClean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700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/>
          <a:lstStyle/>
          <a:p>
            <a:r>
              <a:rPr lang="de-AT" dirty="0"/>
              <a:t>S</a:t>
            </a:r>
            <a:r>
              <a:rPr lang="de-AT" dirty="0" smtClean="0"/>
              <a:t>truktur des Entwicklungsplanes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de-AT" dirty="0" smtClean="0"/>
              <a:t>Was </a:t>
            </a:r>
            <a:r>
              <a:rPr lang="de-AT" dirty="0"/>
              <a:t>haben wir erreicht? Wo gibt es Entwicklungsbedarf?</a:t>
            </a:r>
          </a:p>
          <a:p>
            <a:pPr>
              <a:buBlip>
                <a:blip r:embed="rId2"/>
              </a:buBlip>
            </a:pPr>
            <a:r>
              <a:rPr lang="de-AT" dirty="0"/>
              <a:t>Mittel- und langfristige Ziele &amp; Indikatoren (2013-16) </a:t>
            </a:r>
          </a:p>
          <a:p>
            <a:pPr>
              <a:buBlip>
                <a:blip r:embed="rId2"/>
              </a:buBlip>
            </a:pPr>
            <a:r>
              <a:rPr lang="de-AT" dirty="0"/>
              <a:t>Ziele, Maßnahmen, Indikatoren und Evaluation für das Schuljahr </a:t>
            </a:r>
            <a:r>
              <a:rPr lang="de-AT" dirty="0" smtClean="0"/>
              <a:t>2013/14</a:t>
            </a:r>
          </a:p>
          <a:p>
            <a:pPr lvl="1">
              <a:buBlip>
                <a:blip r:embed="rId2"/>
              </a:buBlip>
            </a:pPr>
            <a:r>
              <a:rPr lang="de-AT" dirty="0" smtClean="0"/>
              <a:t>Siehe vorher</a:t>
            </a:r>
          </a:p>
          <a:p>
            <a:pPr>
              <a:buBlip>
                <a:blip r:embed="rId2"/>
              </a:buBlip>
            </a:pPr>
            <a:r>
              <a:rPr lang="de-AT" dirty="0" smtClean="0"/>
              <a:t>Umsetzungsplan</a:t>
            </a:r>
          </a:p>
          <a:p>
            <a:pPr>
              <a:buBlip>
                <a:blip r:embed="rId2"/>
              </a:buBlip>
            </a:pPr>
            <a:r>
              <a:rPr lang="de-AT" dirty="0"/>
              <a:t>Fortbildungsplan</a:t>
            </a:r>
          </a:p>
          <a:p>
            <a:pPr>
              <a:buBlip>
                <a:blip r:embed="rId2"/>
              </a:buBlip>
            </a:pPr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111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Rückblick und Ist-analyse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de-AT" b="1" dirty="0" smtClean="0"/>
              <a:t>Technische Infrastruktur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Jede Klasse mit </a:t>
            </a:r>
            <a:r>
              <a:rPr lang="de-AT" dirty="0" err="1" smtClean="0"/>
              <a:t>Beamer</a:t>
            </a:r>
            <a:r>
              <a:rPr lang="de-AT" dirty="0" smtClean="0"/>
              <a:t>/Internetanschluss/IWB?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Verhältnis Schüler Computer 3:1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Zwei Informatiksäle + </a:t>
            </a:r>
            <a:r>
              <a:rPr lang="de-AT" dirty="0" err="1" smtClean="0"/>
              <a:t>Schularbeitensaal</a:t>
            </a:r>
            <a:r>
              <a:rPr lang="de-AT" dirty="0" smtClean="0"/>
              <a:t> 25 PC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20% Lehrerarbeitsplätze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WLAN Konzept </a:t>
            </a:r>
          </a:p>
          <a:p>
            <a:pPr lvl="1">
              <a:buBlip>
                <a:blip r:embed="rId2"/>
              </a:buBlip>
            </a:pPr>
            <a:r>
              <a:rPr lang="de-AT" b="1" dirty="0" smtClean="0"/>
              <a:t>Organisation-Verwaltung-Öffentlichkeit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Elektronisches Klassenbuch und Lernplattform</a:t>
            </a:r>
          </a:p>
          <a:p>
            <a:pPr lvl="3">
              <a:buBlip>
                <a:blip r:embed="rId2"/>
              </a:buBlip>
            </a:pPr>
            <a:r>
              <a:rPr lang="de-AT" sz="1500" dirty="0"/>
              <a:t>Online </a:t>
            </a:r>
            <a:r>
              <a:rPr lang="de-AT" sz="1500" dirty="0" err="1"/>
              <a:t>Supplierpläne</a:t>
            </a:r>
            <a:endParaRPr lang="de-AT" sz="1500" dirty="0"/>
          </a:p>
          <a:p>
            <a:pPr lvl="2">
              <a:buBlip>
                <a:blip r:embed="rId2"/>
              </a:buBlip>
            </a:pPr>
            <a:r>
              <a:rPr lang="de-AT" dirty="0"/>
              <a:t>Lernplattform vorhanden. Alle Schüler einen Zugang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Virtuelles Konferenzzimmer</a:t>
            </a:r>
          </a:p>
          <a:p>
            <a:pPr marL="1005840" lvl="3" indent="0">
              <a:buNone/>
            </a:pPr>
            <a:r>
              <a:rPr lang="de-AT" sz="1500" dirty="0"/>
              <a:t>Formulare und </a:t>
            </a:r>
            <a:r>
              <a:rPr lang="de-AT" sz="1500" dirty="0" smtClean="0"/>
              <a:t>Informationen </a:t>
            </a:r>
            <a:r>
              <a:rPr lang="de-AT" sz="1500" dirty="0" err="1" smtClean="0"/>
              <a:t>usw</a:t>
            </a:r>
            <a:r>
              <a:rPr lang="de-AT" sz="1500" dirty="0" smtClean="0"/>
              <a:t> (siehe </a:t>
            </a:r>
            <a:r>
              <a:rPr lang="de-AT" sz="1500" smtClean="0"/>
              <a:t>Vortrag Dietmar)</a:t>
            </a:r>
            <a:endParaRPr lang="de-AT" sz="1500" dirty="0" smtClean="0"/>
          </a:p>
          <a:p>
            <a:pPr lvl="2">
              <a:buBlip>
                <a:blip r:embed="rId2"/>
              </a:buBlip>
            </a:pPr>
            <a:r>
              <a:rPr lang="de-AT" sz="1500" dirty="0"/>
              <a:t>Installation einer Steuergruppe: </a:t>
            </a:r>
          </a:p>
          <a:p>
            <a:pPr marL="1005840" lvl="3" indent="0">
              <a:buNone/>
            </a:pPr>
            <a:r>
              <a:rPr lang="de-AT" sz="1400" dirty="0"/>
              <a:t>SQA Betreuer + Lerndesigner, </a:t>
            </a:r>
            <a:r>
              <a:rPr lang="de-AT" sz="1400" dirty="0" smtClean="0"/>
              <a:t>BIST </a:t>
            </a:r>
            <a:r>
              <a:rPr lang="de-AT" sz="1400" dirty="0"/>
              <a:t>Fachgruppen, eLearning Beauftragte, Direktor – </a:t>
            </a:r>
            <a:r>
              <a:rPr lang="de-AT" sz="1400" dirty="0" err="1"/>
              <a:t>Resourcenzuteilung</a:t>
            </a:r>
            <a:r>
              <a:rPr lang="de-AT" sz="1400" dirty="0"/>
              <a:t>??</a:t>
            </a:r>
          </a:p>
          <a:p>
            <a:pPr lvl="3">
              <a:buBlip>
                <a:blip r:embed="rId2"/>
              </a:buBlip>
            </a:pPr>
            <a:endParaRPr lang="de-AT" sz="1500" dirty="0"/>
          </a:p>
          <a:p>
            <a:pPr lvl="1">
              <a:buBlip>
                <a:blip r:embed="rId2"/>
              </a:buBlip>
            </a:pPr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82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Rückblick und Ist-analyse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20000"/>
              </a:spcBef>
              <a:buBlip>
                <a:blip r:embed="rId2"/>
              </a:buBlip>
            </a:pPr>
            <a:r>
              <a:rPr lang="de-AT" sz="1800" b="1" dirty="0" smtClean="0"/>
              <a:t>Lehrplanverankerung</a:t>
            </a:r>
            <a:endParaRPr lang="de-AT" sz="1800" b="1" dirty="0"/>
          </a:p>
          <a:p>
            <a:pPr lvl="1">
              <a:buBlip>
                <a:blip r:embed="rId2"/>
              </a:buBlip>
            </a:pPr>
            <a:r>
              <a:rPr lang="de-AT" sz="1700" dirty="0"/>
              <a:t>Mindestens 2 Jahreswochenstunden für eigenes schulautonomes Pflichtfach mit informatischen Inhalten und stundenplanmäßig nachvollziehbare Integration von zwei weiteren  Jahreswochenstunden in anderen Fächern.</a:t>
            </a:r>
            <a:br>
              <a:rPr lang="de-AT" sz="1700" dirty="0"/>
            </a:br>
            <a:r>
              <a:rPr lang="de-AT" sz="1700" dirty="0"/>
              <a:t>Istzustand:</a:t>
            </a:r>
          </a:p>
          <a:p>
            <a:pPr lvl="2">
              <a:buBlip>
                <a:blip r:embed="rId2"/>
              </a:buBlip>
            </a:pPr>
            <a:r>
              <a:rPr lang="de-AT" dirty="0" err="1" smtClean="0"/>
              <a:t>Supplierungen</a:t>
            </a:r>
            <a:r>
              <a:rPr lang="de-AT" dirty="0" smtClean="0"/>
              <a:t> </a:t>
            </a:r>
            <a:r>
              <a:rPr lang="de-AT" dirty="0"/>
              <a:t>in Informatikraum mit </a:t>
            </a:r>
            <a:r>
              <a:rPr lang="de-AT" dirty="0" err="1"/>
              <a:t>digikomp</a:t>
            </a:r>
            <a:r>
              <a:rPr lang="de-AT" dirty="0"/>
              <a:t> Beispielen (alle Schulstufen)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Projektwoche am Ende des Jahres Basics (heuer)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0,5 </a:t>
            </a:r>
            <a:r>
              <a:rPr lang="de-AT" dirty="0" smtClean="0"/>
              <a:t>-1 Werteinheit </a:t>
            </a:r>
            <a:r>
              <a:rPr lang="de-AT" dirty="0"/>
              <a:t>digitale Basics ( erste Klasse) 1 Jahr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1 Jahreswochenstunde Textverarbeitung und angewandte Informatik ( </a:t>
            </a:r>
            <a:r>
              <a:rPr lang="de-AT" dirty="0" err="1"/>
              <a:t>Digikomp</a:t>
            </a:r>
            <a:r>
              <a:rPr lang="de-AT" dirty="0"/>
              <a:t> Beispiele) ok</a:t>
            </a:r>
          </a:p>
          <a:p>
            <a:pPr lvl="2">
              <a:buBlip>
                <a:blip r:embed="rId2"/>
              </a:buBlip>
            </a:pPr>
            <a:r>
              <a:rPr lang="de-AT" dirty="0"/>
              <a:t>Digitale Kompetenzen in der 3 (1/2 Stunde+4 Klasse 1 Stunde</a:t>
            </a:r>
            <a:r>
              <a:rPr lang="de-AT" dirty="0" smtClean="0"/>
              <a:t>)</a:t>
            </a:r>
          </a:p>
          <a:p>
            <a:pPr lvl="2">
              <a:buBlip>
                <a:blip r:embed="rId2"/>
              </a:buBlip>
            </a:pPr>
            <a:r>
              <a:rPr lang="de-AT" dirty="0" smtClean="0"/>
              <a:t>Fixe Einteilung von Fächern im Computerraum </a:t>
            </a:r>
            <a:endParaRPr lang="de-AT" dirty="0"/>
          </a:p>
          <a:p>
            <a:pPr lvl="2">
              <a:buBlip>
                <a:blip r:embed="rId2"/>
              </a:buBlip>
            </a:pPr>
            <a:r>
              <a:rPr lang="de-AT" dirty="0" err="1"/>
              <a:t>Freifach</a:t>
            </a:r>
            <a:r>
              <a:rPr lang="de-AT" dirty="0"/>
              <a:t> </a:t>
            </a:r>
            <a:r>
              <a:rPr lang="de-AT" dirty="0" smtClean="0"/>
              <a:t>ECDL</a:t>
            </a:r>
          </a:p>
          <a:p>
            <a:pPr>
              <a:buBlip>
                <a:blip r:embed="rId2"/>
              </a:buBlip>
            </a:pPr>
            <a:r>
              <a:rPr lang="de-AT" b="1" dirty="0"/>
              <a:t>Pädagogisch didaktischer </a:t>
            </a:r>
            <a:r>
              <a:rPr lang="de-AT" b="1" dirty="0" smtClean="0"/>
              <a:t>Bereich (siehe SQA Plan)</a:t>
            </a:r>
            <a:endParaRPr lang="de-AT" b="1" dirty="0"/>
          </a:p>
          <a:p>
            <a:pPr lvl="3">
              <a:buBlip>
                <a:blip r:embed="rId2"/>
              </a:buBlip>
            </a:pPr>
            <a:endParaRPr lang="de-AT" sz="1500" dirty="0"/>
          </a:p>
          <a:p>
            <a:pPr lvl="1">
              <a:buBlip>
                <a:blip r:embed="rId2"/>
              </a:buBlip>
            </a:pPr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669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306</Words>
  <Application>Microsoft Office PowerPoint</Application>
  <PresentationFormat>Bildschirmpräsentation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Nereus</vt:lpstr>
      <vt:lpstr>SQA Für Sekundarstufe I Thema: eLearning im Schulalltag</vt:lpstr>
      <vt:lpstr>Struktur des Entwicklungsplanes</vt:lpstr>
      <vt:lpstr>Struktur des Entwicklungsplanes</vt:lpstr>
      <vt:lpstr>Rückblick und Ist-analyse</vt:lpstr>
      <vt:lpstr>Rückblick und Ist-analyse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LEITFADEN ZUR INFORMATIKMATURA 2014</dc:title>
  <dc:creator>Administrator</dc:creator>
  <cp:lastModifiedBy>Helmut Hammerl</cp:lastModifiedBy>
  <cp:revision>77</cp:revision>
  <dcterms:created xsi:type="dcterms:W3CDTF">2012-10-14T11:28:16Z</dcterms:created>
  <dcterms:modified xsi:type="dcterms:W3CDTF">2013-04-12T16:12:44Z</dcterms:modified>
</cp:coreProperties>
</file>