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85" r:id="rId3"/>
    <p:sldId id="257" r:id="rId4"/>
    <p:sldId id="282" r:id="rId5"/>
    <p:sldId id="283" r:id="rId6"/>
    <p:sldId id="290" r:id="rId7"/>
    <p:sldId id="284" r:id="rId8"/>
    <p:sldId id="277" r:id="rId9"/>
    <p:sldId id="260" r:id="rId10"/>
    <p:sldId id="258" r:id="rId11"/>
    <p:sldId id="259" r:id="rId12"/>
    <p:sldId id="262" r:id="rId13"/>
    <p:sldId id="263" r:id="rId14"/>
    <p:sldId id="264" r:id="rId15"/>
    <p:sldId id="265" r:id="rId16"/>
    <p:sldId id="266" r:id="rId17"/>
    <p:sldId id="280" r:id="rId18"/>
    <p:sldId id="267" r:id="rId19"/>
    <p:sldId id="281" r:id="rId20"/>
    <p:sldId id="276" r:id="rId21"/>
    <p:sldId id="268" r:id="rId22"/>
    <p:sldId id="269" r:id="rId23"/>
    <p:sldId id="270" r:id="rId24"/>
    <p:sldId id="271" r:id="rId25"/>
    <p:sldId id="272" r:id="rId26"/>
    <p:sldId id="273" r:id="rId27"/>
    <p:sldId id="286" r:id="rId28"/>
    <p:sldId id="275" r:id="rId29"/>
    <p:sldId id="289" r:id="rId30"/>
    <p:sldId id="287" r:id="rId31"/>
    <p:sldId id="288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106" d="100"/>
          <a:sy n="106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6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3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71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9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91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27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9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30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36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7AF71E-A620-48A3-B58C-4070BA2D7438}" type="datetimeFigureOut">
              <a:rPr lang="de-DE" smtClean="0"/>
              <a:t>07.10.2013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1D91D9-0A2D-4108-88FD-A2AD0DEE4D7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1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svernetzung.at/course/view.php?id=223" TargetMode="External"/><Relationship Id="rId2" Type="http://schemas.openxmlformats.org/officeDocument/2006/relationships/hyperlink" Target="http://www.virtuelle-ph.at/course/view.php?id=10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nmsvernetzung.at/course/view.php?id=22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bnt.com/unif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4lpt.co.uk/top100too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e.gute-apps-fuer-kinder.de/index.php?title=Intro" TargetMode="External"/><Relationship Id="rId3" Type="http://schemas.openxmlformats.org/officeDocument/2006/relationships/hyperlink" Target="http://www.virtuelle-ph.at/" TargetMode="External"/><Relationship Id="rId7" Type="http://schemas.openxmlformats.org/officeDocument/2006/relationships/hyperlink" Target="http://medialiteracylab.de/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www.digikomp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jektschule-goldau.ch/permalink/2486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blogkidz.wordpress.com/" TargetMode="External"/><Relationship Id="rId10" Type="http://schemas.openxmlformats.org/officeDocument/2006/relationships/hyperlink" Target="http://www.startnext.de/schulbuch-o-mat" TargetMode="External"/><Relationship Id="rId4" Type="http://schemas.openxmlformats.org/officeDocument/2006/relationships/hyperlink" Target="http://www.virtuelle-ph.at/course/category.php?id=117" TargetMode="External"/><Relationship Id="rId9" Type="http://schemas.openxmlformats.org/officeDocument/2006/relationships/hyperlink" Target="http://www.schule-apps.d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g-landeck.at/hub/" TargetMode="External"/><Relationship Id="rId2" Type="http://schemas.openxmlformats.org/officeDocument/2006/relationships/hyperlink" Target="https://portal.tirol.gv.at/moodle/course/view.php?id=76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elle-ph.adobeconnect.com/kidz_cluster_west/" TargetMode="External"/><Relationship Id="rId2" Type="http://schemas.openxmlformats.org/officeDocument/2006/relationships/hyperlink" Target="https://portal.tirol.gv.at/moodle/course/view.php?id=766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rtuelle-ph.at/course/category.php?id=117" TargetMode="External"/><Relationship Id="rId4" Type="http://schemas.openxmlformats.org/officeDocument/2006/relationships/hyperlink" Target="http://elsa20.schule.at/kidz-klassenzimmer-der-zukunft/projektuebersich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a.prock@tsn.at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h.hammerl@lsr-t.gv.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gabi.plaschke@aon.at" TargetMode="External"/><Relationship Id="rId10" Type="http://schemas.openxmlformats.org/officeDocument/2006/relationships/image" Target="../media/image8.png"/><Relationship Id="rId4" Type="http://schemas.openxmlformats.org/officeDocument/2006/relationships/hyperlink" Target="mailto:peterklaus@mac.com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543800" cy="3566160"/>
          </a:xfrm>
        </p:spPr>
        <p:txBody>
          <a:bodyPr>
            <a:normAutofit/>
          </a:bodyPr>
          <a:lstStyle/>
          <a:p>
            <a:r>
              <a:rPr lang="de-AT" sz="5400" dirty="0" err="1" smtClean="0"/>
              <a:t>KidZ</a:t>
            </a:r>
            <a:r>
              <a:rPr lang="de-AT" sz="5400" dirty="0" smtClean="0"/>
              <a:t>-Auftakt </a:t>
            </a:r>
            <a:br>
              <a:rPr lang="de-AT" sz="5400" dirty="0" smtClean="0"/>
            </a:br>
            <a:r>
              <a:rPr lang="de-AT" sz="5400" dirty="0" smtClean="0"/>
              <a:t>Klassenzimmer der Zukunft</a:t>
            </a:r>
            <a:endParaRPr lang="de-DE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5319" y="4437112"/>
            <a:ext cx="8062664" cy="1199704"/>
          </a:xfrm>
        </p:spPr>
        <p:txBody>
          <a:bodyPr/>
          <a:lstStyle/>
          <a:p>
            <a:r>
              <a:rPr lang="de-AT" dirty="0" smtClean="0"/>
              <a:t>FI Mag. Hammerl Helmut</a:t>
            </a:r>
          </a:p>
          <a:p>
            <a:pPr algn="r"/>
            <a:r>
              <a:rPr lang="de-AT" dirty="0" smtClean="0"/>
              <a:t>8.10.2013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04664"/>
            <a:ext cx="5112568" cy="16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KidZ</a:t>
            </a:r>
            <a:r>
              <a:rPr lang="de-AT" dirty="0" smtClean="0"/>
              <a:t> - 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Erprobung von neuen Lernformen mit IT-Unterstützung in (einer) 2. Klasse(n)?</a:t>
            </a:r>
          </a:p>
          <a:p>
            <a:r>
              <a:rPr lang="de-AT" sz="2400" dirty="0" smtClean="0"/>
              <a:t>Vorrangig Einsatz von </a:t>
            </a:r>
            <a:r>
              <a:rPr lang="de-AT" sz="2400" dirty="0" err="1" smtClean="0"/>
              <a:t>Tablets</a:t>
            </a:r>
            <a:r>
              <a:rPr lang="de-AT" sz="2400" dirty="0" smtClean="0"/>
              <a:t> und </a:t>
            </a:r>
            <a:r>
              <a:rPr lang="de-AT" sz="2400" dirty="0" err="1" smtClean="0"/>
              <a:t>Smartphones</a:t>
            </a:r>
            <a:endParaRPr lang="de-AT" sz="2400" dirty="0" smtClean="0"/>
          </a:p>
          <a:p>
            <a:r>
              <a:rPr lang="de-AT" sz="2400" dirty="0" smtClean="0"/>
              <a:t>Im Vordergrund Methodik-Didaktik</a:t>
            </a:r>
          </a:p>
          <a:p>
            <a:pPr lvl="1"/>
            <a:r>
              <a:rPr lang="de-AT" sz="2000" dirty="0" smtClean="0"/>
              <a:t>Eigenständiges/eigenverantwortliches Lernen</a:t>
            </a:r>
          </a:p>
          <a:p>
            <a:pPr lvl="1"/>
            <a:r>
              <a:rPr lang="de-AT" sz="2000" dirty="0" smtClean="0"/>
              <a:t>Individualisierung/Differenzierung</a:t>
            </a:r>
          </a:p>
          <a:p>
            <a:pPr lvl="1"/>
            <a:r>
              <a:rPr lang="de-AT" sz="2000" dirty="0" smtClean="0"/>
              <a:t>Kommunikative und kooperative Lernformen</a:t>
            </a:r>
          </a:p>
          <a:p>
            <a:pPr lvl="1"/>
            <a:r>
              <a:rPr lang="de-AT" sz="2000" dirty="0" smtClean="0"/>
              <a:t>Kreatives Lernen</a:t>
            </a:r>
          </a:p>
          <a:p>
            <a:pPr lvl="1"/>
            <a:r>
              <a:rPr lang="de-AT" sz="2000" dirty="0" smtClean="0"/>
              <a:t>Kompetenzorientierung</a:t>
            </a:r>
          </a:p>
          <a:p>
            <a:pPr lvl="1"/>
            <a:r>
              <a:rPr lang="de-AT" sz="2000" dirty="0" smtClean="0"/>
              <a:t>…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KidZ</a:t>
            </a:r>
            <a:r>
              <a:rPr lang="de-AT" dirty="0" smtClean="0"/>
              <a:t> 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Ausweitung auf 1. Klassen ab dem Sommersemester</a:t>
            </a:r>
          </a:p>
          <a:p>
            <a:r>
              <a:rPr lang="de-AT" dirty="0" smtClean="0"/>
              <a:t>Einsatz in verschiedenen Gegenständen – </a:t>
            </a:r>
            <a:br>
              <a:rPr lang="de-AT" dirty="0" smtClean="0"/>
            </a:br>
            <a:r>
              <a:rPr lang="de-AT" dirty="0" smtClean="0"/>
              <a:t>4 Gruppen: NAWI, Sprachen, Geisteswissenschaften, Kreativfächer</a:t>
            </a:r>
          </a:p>
          <a:p>
            <a:r>
              <a:rPr lang="de-AT" dirty="0" smtClean="0"/>
              <a:t>Unterstützung durch erfahrene </a:t>
            </a:r>
            <a:r>
              <a:rPr lang="de-AT" dirty="0" err="1" smtClean="0"/>
              <a:t>LehrerInnen</a:t>
            </a:r>
            <a:r>
              <a:rPr lang="de-AT" dirty="0" smtClean="0"/>
              <a:t> (</a:t>
            </a:r>
            <a:r>
              <a:rPr lang="de-AT" b="1" dirty="0" smtClean="0"/>
              <a:t>eBuddys</a:t>
            </a:r>
            <a:r>
              <a:rPr lang="de-AT" dirty="0" smtClean="0"/>
              <a:t>)</a:t>
            </a:r>
          </a:p>
          <a:p>
            <a:pPr lvl="1"/>
            <a:r>
              <a:rPr lang="de-AT" dirty="0" smtClean="0">
                <a:hlinkClick r:id="rId2"/>
              </a:rPr>
              <a:t>http</a:t>
            </a:r>
            <a:r>
              <a:rPr lang="de-AT" dirty="0">
                <a:hlinkClick r:id="rId2"/>
              </a:rPr>
              <a:t>://www.virtuelle-ph.at/course/view.php?id=1023</a:t>
            </a:r>
            <a:endParaRPr lang="de-AT" dirty="0" smtClean="0"/>
          </a:p>
          <a:p>
            <a:r>
              <a:rPr lang="de-AT" dirty="0" smtClean="0"/>
              <a:t>Unterstützung durch Fortbildung (Workshops, Seminare, Coaching, </a:t>
            </a:r>
            <a:r>
              <a:rPr lang="de-AT" dirty="0" smtClean="0"/>
              <a:t>SCHILF, SCHÜLF, SCHILF+) </a:t>
            </a:r>
            <a:r>
              <a:rPr lang="de-AT" dirty="0" smtClean="0"/>
              <a:t>Ansprechperson: </a:t>
            </a:r>
            <a:r>
              <a:rPr lang="de-AT" b="1" dirty="0" smtClean="0"/>
              <a:t>Michael </a:t>
            </a:r>
            <a:r>
              <a:rPr lang="de-AT" b="1" dirty="0" err="1" smtClean="0"/>
              <a:t>Feistmantl</a:t>
            </a:r>
            <a:endParaRPr lang="de-AT" b="1" dirty="0" smtClean="0"/>
          </a:p>
          <a:p>
            <a:pPr lvl="1"/>
            <a:r>
              <a:rPr lang="de-AT" dirty="0" smtClean="0">
                <a:hlinkClick r:id="rId3"/>
              </a:rPr>
              <a:t>http</a:t>
            </a:r>
            <a:r>
              <a:rPr lang="de-AT" dirty="0">
                <a:hlinkClick r:id="rId3"/>
              </a:rPr>
              <a:t>://www.nmsvernetzung.at/course/view.php?id=223</a:t>
            </a:r>
            <a:endParaRPr lang="de-AT" dirty="0"/>
          </a:p>
          <a:p>
            <a:pPr lvl="1"/>
            <a:r>
              <a:rPr lang="de-AT" dirty="0" smtClean="0">
                <a:hlinkClick r:id="rId4"/>
              </a:rPr>
              <a:t>http</a:t>
            </a:r>
            <a:r>
              <a:rPr lang="de-AT" dirty="0">
                <a:hlinkClick r:id="rId4"/>
              </a:rPr>
              <a:t>://www.nmsvernetzung.at/course/view.php?id=224</a:t>
            </a:r>
            <a:endParaRPr lang="de-AT" dirty="0"/>
          </a:p>
          <a:p>
            <a:r>
              <a:rPr lang="de-AT" dirty="0" smtClean="0"/>
              <a:t>Austausch von Materialien und gemeinsame Unterrichtsaktivitäten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Geräte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err="1" smtClean="0"/>
              <a:t>Tablets</a:t>
            </a:r>
            <a:r>
              <a:rPr lang="de-AT" sz="2400" dirty="0" smtClean="0"/>
              <a:t> (</a:t>
            </a:r>
            <a:r>
              <a:rPr lang="de-AT" sz="2400" dirty="0" err="1" smtClean="0"/>
              <a:t>iPad</a:t>
            </a:r>
            <a:r>
              <a:rPr lang="de-AT" sz="2400" dirty="0" smtClean="0"/>
              <a:t>, </a:t>
            </a:r>
            <a:r>
              <a:rPr lang="de-AT" sz="2400" dirty="0" err="1" smtClean="0"/>
              <a:t>Android</a:t>
            </a:r>
            <a:r>
              <a:rPr lang="de-AT" sz="2400" dirty="0" smtClean="0"/>
              <a:t>, MS </a:t>
            </a:r>
            <a:r>
              <a:rPr lang="de-AT" sz="2400" dirty="0" err="1" smtClean="0"/>
              <a:t>Surface</a:t>
            </a:r>
            <a:r>
              <a:rPr lang="de-AT" sz="2400" dirty="0" smtClean="0"/>
              <a:t>) der Schule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BYOD – Bring </a:t>
            </a:r>
            <a:r>
              <a:rPr lang="de-AT" sz="2400" dirty="0" err="1" smtClean="0"/>
              <a:t>your</a:t>
            </a:r>
            <a:r>
              <a:rPr lang="de-AT" sz="2400" dirty="0" smtClean="0"/>
              <a:t> </a:t>
            </a:r>
            <a:r>
              <a:rPr lang="de-AT" sz="2400" dirty="0" err="1" smtClean="0"/>
              <a:t>own</a:t>
            </a:r>
            <a:r>
              <a:rPr lang="de-AT" sz="2400" dirty="0" smtClean="0"/>
              <a:t> </a:t>
            </a:r>
            <a:r>
              <a:rPr lang="de-AT" sz="2400" dirty="0" err="1" smtClean="0"/>
              <a:t>device</a:t>
            </a: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err="1" smtClean="0"/>
              <a:t>Smartphones</a:t>
            </a: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Notebooks/</a:t>
            </a:r>
            <a:r>
              <a:rPr lang="de-AT" sz="2400" dirty="0" err="1" smtClean="0"/>
              <a:t>Netbooks</a:t>
            </a: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EDV-Raum (Windows 8 Apps </a:t>
            </a:r>
            <a:r>
              <a:rPr lang="de-AT" sz="2400" dirty="0" err="1" smtClean="0"/>
              <a:t>z.B</a:t>
            </a:r>
            <a:r>
              <a:rPr lang="de-AT" sz="2400" dirty="0" smtClean="0"/>
              <a:t> </a:t>
            </a:r>
            <a:r>
              <a:rPr lang="de-AT" sz="2400" dirty="0" err="1" smtClean="0"/>
              <a:t>Geogebra</a:t>
            </a:r>
            <a:r>
              <a:rPr lang="de-AT" sz="2400" dirty="0" smtClean="0"/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Wünschenswert: Schule kauft die Geräte und stellt sie zur Verfügung</a:t>
            </a:r>
          </a:p>
          <a:p>
            <a:endParaRPr lang="de-AT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Geräte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b="1" dirty="0" smtClean="0"/>
              <a:t>iPad</a:t>
            </a:r>
            <a:r>
              <a:rPr lang="de-AT" b="1" dirty="0"/>
              <a:t> </a:t>
            </a:r>
            <a:endParaRPr lang="de-AT" b="1" dirty="0" smtClean="0"/>
          </a:p>
          <a:p>
            <a:r>
              <a:rPr lang="de-AT" dirty="0" smtClean="0"/>
              <a:t>(</a:t>
            </a:r>
            <a:r>
              <a:rPr lang="de-AT" sz="1800" dirty="0">
                <a:solidFill>
                  <a:srgbClr val="FF0000"/>
                </a:solidFill>
              </a:rPr>
              <a:t>iPad Mini ab </a:t>
            </a:r>
            <a:r>
              <a:rPr lang="de-AT" sz="1800" dirty="0" smtClean="0">
                <a:solidFill>
                  <a:srgbClr val="FF0000"/>
                </a:solidFill>
              </a:rPr>
              <a:t>320 €</a:t>
            </a:r>
            <a:r>
              <a:rPr lang="de-AT" sz="1800" dirty="0">
                <a:solidFill>
                  <a:srgbClr val="FF0000"/>
                </a:solidFill>
              </a:rPr>
              <a:t>, iPad2 ab </a:t>
            </a:r>
            <a:r>
              <a:rPr lang="de-AT" sz="1800" dirty="0" smtClean="0">
                <a:solidFill>
                  <a:srgbClr val="FF0000"/>
                </a:solidFill>
              </a:rPr>
              <a:t>500 €</a:t>
            </a:r>
            <a:r>
              <a:rPr lang="de-AT" sz="1800" dirty="0">
                <a:solidFill>
                  <a:srgbClr val="FF0000"/>
                </a:solidFill>
              </a:rPr>
              <a:t>, iPad 4 ab 600 €</a:t>
            </a:r>
            <a:r>
              <a:rPr lang="de-AT" sz="1800" dirty="0"/>
              <a:t>) sehr gut aber auch sehr teuer</a:t>
            </a:r>
            <a:br>
              <a:rPr lang="de-AT" sz="1800" dirty="0"/>
            </a:br>
            <a:r>
              <a:rPr lang="de-AT" sz="1800" dirty="0"/>
              <a:t>Umgewöhnung der Arbeitsweise – Datenspeicherung und Austausch in einer </a:t>
            </a:r>
            <a:r>
              <a:rPr lang="de-AT" sz="1800" dirty="0" err="1"/>
              <a:t>Windowsumgbung</a:t>
            </a:r>
            <a:r>
              <a:rPr lang="de-AT" sz="1800" dirty="0"/>
              <a:t> – viele sehr gute Apps – Standardsoftware in der Cloud</a:t>
            </a:r>
          </a:p>
          <a:p>
            <a:r>
              <a:rPr lang="de-AT" b="1" dirty="0" smtClean="0"/>
              <a:t>Android</a:t>
            </a:r>
          </a:p>
          <a:p>
            <a:pPr lvl="1"/>
            <a:r>
              <a:rPr lang="de-AT" dirty="0" smtClean="0">
                <a:solidFill>
                  <a:srgbClr val="FF0000"/>
                </a:solidFill>
              </a:rPr>
              <a:t>Samsung </a:t>
            </a:r>
            <a:r>
              <a:rPr lang="de-AT" dirty="0" err="1" smtClean="0">
                <a:solidFill>
                  <a:srgbClr val="FF0000"/>
                </a:solidFill>
              </a:rPr>
              <a:t>Galaxy</a:t>
            </a:r>
            <a:r>
              <a:rPr lang="de-AT" dirty="0" smtClean="0">
                <a:solidFill>
                  <a:srgbClr val="FF0000"/>
                </a:solidFill>
              </a:rPr>
              <a:t> Tab 2 Note 10.1 (400 €)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Umgewöhnung der Arbeitsweise, viele gute Apps, Standardsoftware in der </a:t>
            </a:r>
            <a:r>
              <a:rPr lang="de-AT" dirty="0" err="1" smtClean="0"/>
              <a:t>Cloud</a:t>
            </a:r>
            <a:r>
              <a:rPr lang="de-DE" dirty="0" smtClean="0"/>
              <a:t>, mit Stift</a:t>
            </a:r>
          </a:p>
          <a:p>
            <a:pPr lvl="1"/>
            <a:r>
              <a:rPr lang="de-AT" dirty="0">
                <a:solidFill>
                  <a:srgbClr val="FF0000"/>
                </a:solidFill>
              </a:rPr>
              <a:t>Google Nexus 7 </a:t>
            </a:r>
            <a:r>
              <a:rPr lang="de-AT" dirty="0" smtClean="0">
                <a:solidFill>
                  <a:srgbClr val="FF0000"/>
                </a:solidFill>
              </a:rPr>
              <a:t>(229 €)</a:t>
            </a:r>
            <a:r>
              <a:rPr lang="de-AT" dirty="0" smtClean="0"/>
              <a:t> kein </a:t>
            </a:r>
            <a:r>
              <a:rPr lang="de-AT" dirty="0"/>
              <a:t>HDMI und </a:t>
            </a:r>
            <a:r>
              <a:rPr lang="de-AT" dirty="0" smtClean="0"/>
              <a:t>Kartenleser</a:t>
            </a:r>
          </a:p>
          <a:p>
            <a:pPr lvl="1"/>
            <a:r>
              <a:rPr lang="de-AT" dirty="0">
                <a:solidFill>
                  <a:srgbClr val="FF0000"/>
                </a:solidFill>
              </a:rPr>
              <a:t>Asus </a:t>
            </a:r>
            <a:r>
              <a:rPr lang="de-AT" dirty="0" err="1">
                <a:solidFill>
                  <a:srgbClr val="FF0000"/>
                </a:solidFill>
              </a:rPr>
              <a:t>Memopad</a:t>
            </a:r>
            <a:r>
              <a:rPr lang="de-AT" dirty="0">
                <a:solidFill>
                  <a:srgbClr val="FF0000"/>
                </a:solidFill>
              </a:rPr>
              <a:t> Smart ME301T. </a:t>
            </a:r>
            <a:r>
              <a:rPr lang="de-AT" dirty="0"/>
              <a:t>Das 10-Tablet </a:t>
            </a:r>
            <a:r>
              <a:rPr lang="de-AT" dirty="0" smtClean="0">
                <a:solidFill>
                  <a:srgbClr val="FF0000"/>
                </a:solidFill>
              </a:rPr>
              <a:t>(275 €) </a:t>
            </a:r>
            <a:r>
              <a:rPr lang="de-AT" dirty="0" smtClean="0"/>
              <a:t>ordentliche Ausstattung </a:t>
            </a:r>
            <a:r>
              <a:rPr lang="de-AT" dirty="0"/>
              <a:t> </a:t>
            </a:r>
            <a:r>
              <a:rPr lang="de-AT" dirty="0" smtClean="0"/>
              <a:t>(16 </a:t>
            </a:r>
            <a:r>
              <a:rPr lang="de-AT" dirty="0"/>
              <a:t>GB Speicher, Kartenleser und </a:t>
            </a:r>
            <a:r>
              <a:rPr lang="de-AT" dirty="0" smtClean="0"/>
              <a:t>HDMI-Ausgang).</a:t>
            </a:r>
          </a:p>
          <a:p>
            <a:pPr lvl="1"/>
            <a:r>
              <a:rPr lang="de-AT" dirty="0">
                <a:solidFill>
                  <a:srgbClr val="FF0000"/>
                </a:solidFill>
              </a:rPr>
              <a:t>Samsung </a:t>
            </a:r>
            <a:r>
              <a:rPr lang="de-AT" dirty="0" err="1">
                <a:solidFill>
                  <a:srgbClr val="FF0000"/>
                </a:solidFill>
              </a:rPr>
              <a:t>Galaxy</a:t>
            </a:r>
            <a:r>
              <a:rPr lang="de-AT" dirty="0">
                <a:solidFill>
                  <a:srgbClr val="FF0000"/>
                </a:solidFill>
              </a:rPr>
              <a:t> Note </a:t>
            </a:r>
            <a:r>
              <a:rPr lang="de-AT" dirty="0" smtClean="0">
                <a:solidFill>
                  <a:srgbClr val="FF0000"/>
                </a:solidFill>
              </a:rPr>
              <a:t>8.0 (300 €)</a:t>
            </a:r>
            <a:r>
              <a:rPr lang="de-AT" dirty="0" smtClean="0"/>
              <a:t> </a:t>
            </a:r>
            <a:r>
              <a:rPr lang="de-AT" dirty="0"/>
              <a:t>Stift, Telefon und Fernbedienung</a:t>
            </a:r>
          </a:p>
          <a:p>
            <a:pPr lvl="1"/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Geräte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MS Surface – Windows RT 2 </a:t>
            </a:r>
            <a:r>
              <a:rPr lang="de-DE" dirty="0" smtClean="0"/>
              <a:t>(429 €) nur kapazitiver Stift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MS Surface Pro und Pro2 </a:t>
            </a:r>
            <a:r>
              <a:rPr lang="de-DE" dirty="0" smtClean="0"/>
              <a:t>(ab 879 €)</a:t>
            </a:r>
          </a:p>
          <a:p>
            <a:r>
              <a:rPr lang="de-DE" dirty="0" smtClean="0"/>
              <a:t>MS-Office vorhanden</a:t>
            </a:r>
            <a:br>
              <a:rPr lang="de-DE" dirty="0" smtClean="0"/>
            </a:br>
            <a:r>
              <a:rPr lang="de-DE" dirty="0" smtClean="0"/>
              <a:t>wenige Apps</a:t>
            </a:r>
            <a:br>
              <a:rPr lang="de-DE" dirty="0" smtClean="0"/>
            </a:br>
            <a:r>
              <a:rPr lang="de-DE" dirty="0" smtClean="0"/>
              <a:t>sehr gute Leistung </a:t>
            </a:r>
            <a:br>
              <a:rPr lang="de-DE" dirty="0" smtClean="0"/>
            </a:br>
            <a:r>
              <a:rPr lang="de-DE" dirty="0" smtClean="0"/>
              <a:t>Windows-Ähnlichkeit (Dateiverwaltung, USB, Anbindung ans Netzwerk der Schule, …)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2439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Begleitende Infrastruktur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smtClean="0"/>
              <a:t>WLAN (</a:t>
            </a:r>
            <a:r>
              <a:rPr lang="de-DE" u="sng" dirty="0">
                <a:hlinkClick r:id="rId2"/>
              </a:rPr>
              <a:t>http://</a:t>
            </a:r>
            <a:r>
              <a:rPr lang="de-DE" u="sng" dirty="0" smtClean="0">
                <a:hlinkClick r:id="rId2"/>
              </a:rPr>
              <a:t>www.ubnt.com/unifi</a:t>
            </a:r>
            <a:r>
              <a:rPr lang="de-DE" u="sng" dirty="0" smtClean="0"/>
              <a:t>)</a:t>
            </a:r>
            <a:endParaRPr lang="de-AT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err="1" smtClean="0"/>
              <a:t>Beameranschluss</a:t>
            </a:r>
            <a:r>
              <a:rPr lang="de-AT" dirty="0" smtClean="0"/>
              <a:t> (Apple TV (100 €), push2TV </a:t>
            </a:r>
            <a:r>
              <a:rPr lang="de-AT" dirty="0"/>
              <a:t>Netgear- </a:t>
            </a:r>
            <a:r>
              <a:rPr lang="de-AT" dirty="0" smtClean="0"/>
              <a:t>Intel </a:t>
            </a:r>
            <a:r>
              <a:rPr lang="de-AT" dirty="0"/>
              <a:t>WIDI und </a:t>
            </a:r>
            <a:r>
              <a:rPr lang="de-AT" dirty="0" err="1"/>
              <a:t>Miracast</a:t>
            </a:r>
            <a:r>
              <a:rPr lang="de-AT" dirty="0"/>
              <a:t> </a:t>
            </a:r>
            <a:r>
              <a:rPr lang="de-AT" dirty="0" smtClean="0"/>
              <a:t>(70 €), </a:t>
            </a:r>
            <a:r>
              <a:rPr lang="de-AT" dirty="0" err="1" smtClean="0"/>
              <a:t>Allshare</a:t>
            </a:r>
            <a:r>
              <a:rPr lang="de-AT" dirty="0" smtClean="0"/>
              <a:t> Cast </a:t>
            </a:r>
            <a:r>
              <a:rPr lang="de-AT" dirty="0" err="1" smtClean="0"/>
              <a:t>WiFi</a:t>
            </a:r>
            <a:r>
              <a:rPr lang="de-AT" dirty="0" smtClean="0"/>
              <a:t> Dongle für Samsung Geräte (60€)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smtClean="0"/>
              <a:t>Drucker (</a:t>
            </a:r>
            <a:r>
              <a:rPr lang="de-AT" dirty="0" err="1" smtClean="0"/>
              <a:t>ePrint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Webservice)</a:t>
            </a:r>
            <a:endParaRPr lang="de-AT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smtClean="0"/>
              <a:t>Austausch und Verteilung von Materialien (</a:t>
            </a:r>
            <a:r>
              <a:rPr lang="de-AT" dirty="0" err="1"/>
              <a:t>C</a:t>
            </a:r>
            <a:r>
              <a:rPr lang="de-AT" dirty="0" err="1" smtClean="0"/>
              <a:t>alibre</a:t>
            </a:r>
            <a:r>
              <a:rPr lang="de-AT" dirty="0" smtClean="0"/>
              <a:t>, fächerorientiert, zentralisiert)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smtClean="0"/>
              <a:t>Externe Tastatur, Maus, Touchpads?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smtClean="0"/>
              <a:t>Zusatzgeräte (Sensoren, Mikroskop,…)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smtClean="0"/>
              <a:t>Stromversorgung (Aufladen, Aufbewahren der </a:t>
            </a:r>
            <a:r>
              <a:rPr lang="de-AT" dirty="0" err="1" smtClean="0"/>
              <a:t>Tablets</a:t>
            </a:r>
            <a:r>
              <a:rPr lang="de-AT" dirty="0" smtClean="0"/>
              <a:t>, Verantwortung dafür)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Apps - Webservices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Apps – Welche Apps? </a:t>
            </a:r>
          </a:p>
          <a:p>
            <a:r>
              <a:rPr lang="de-AT" sz="2400" dirty="0" smtClean="0"/>
              <a:t>Webservices Public Cloud:</a:t>
            </a:r>
          </a:p>
          <a:p>
            <a:pPr lvl="1"/>
            <a:r>
              <a:rPr lang="de-AT" dirty="0"/>
              <a:t>Google-Apps </a:t>
            </a:r>
            <a:r>
              <a:rPr lang="de-AT" dirty="0" err="1"/>
              <a:t>for</a:t>
            </a:r>
            <a:r>
              <a:rPr lang="de-AT" dirty="0"/>
              <a:t> Education</a:t>
            </a:r>
          </a:p>
          <a:p>
            <a:pPr lvl="1"/>
            <a:r>
              <a:rPr lang="de-AT" dirty="0"/>
              <a:t>Office </a:t>
            </a:r>
            <a:r>
              <a:rPr lang="de-AT" dirty="0" smtClean="0"/>
              <a:t>365</a:t>
            </a:r>
          </a:p>
          <a:p>
            <a:pPr lvl="1"/>
            <a:r>
              <a:rPr lang="de-AT" dirty="0" err="1" smtClean="0"/>
              <a:t>Dropbox</a:t>
            </a:r>
            <a:endParaRPr lang="de-AT" dirty="0" smtClean="0"/>
          </a:p>
          <a:p>
            <a:r>
              <a:rPr lang="de-AT" sz="2400" dirty="0" smtClean="0"/>
              <a:t>Private </a:t>
            </a:r>
            <a:r>
              <a:rPr lang="de-AT" sz="2400" dirty="0" err="1"/>
              <a:t>Cloud</a:t>
            </a:r>
            <a:endParaRPr lang="de-AT" sz="2400" dirty="0"/>
          </a:p>
          <a:p>
            <a:pPr lvl="1"/>
            <a:r>
              <a:rPr lang="de-AT" sz="2000" dirty="0" err="1"/>
              <a:t>Calibre</a:t>
            </a:r>
            <a:endParaRPr lang="de-AT" sz="2000" dirty="0"/>
          </a:p>
          <a:p>
            <a:pPr lvl="1"/>
            <a:r>
              <a:rPr lang="de-AT" sz="2000" dirty="0" err="1"/>
              <a:t>Synology</a:t>
            </a:r>
            <a:endParaRPr lang="de-AT" sz="2000" dirty="0"/>
          </a:p>
          <a:p>
            <a:r>
              <a:rPr lang="de-AT" dirty="0" err="1" smtClean="0"/>
              <a:t>Cloud</a:t>
            </a:r>
            <a:r>
              <a:rPr lang="de-AT" dirty="0" smtClean="0"/>
              <a:t> </a:t>
            </a:r>
            <a:r>
              <a:rPr lang="de-AT" dirty="0"/>
              <a:t>– Tools </a:t>
            </a:r>
          </a:p>
          <a:p>
            <a:pPr lvl="1"/>
            <a:r>
              <a:rPr lang="de-DE" dirty="0">
                <a:solidFill>
                  <a:srgbClr val="FF0000"/>
                </a:solidFill>
                <a:hlinkClick r:id="rId2"/>
              </a:rPr>
              <a:t>http://c4lpt.co.uk/top100tools/</a:t>
            </a:r>
            <a:r>
              <a:rPr lang="de-DE" dirty="0">
                <a:solidFill>
                  <a:srgbClr val="FF0000"/>
                </a:solidFill>
              </a:rPr>
              <a:t> </a:t>
            </a:r>
            <a:endParaRPr lang="de-DE" dirty="0"/>
          </a:p>
          <a:p>
            <a:pPr marL="393192" lvl="1" indent="0">
              <a:buNone/>
            </a:pPr>
            <a:endParaRPr lang="de-AT" dirty="0" smtClean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32040" y="544522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/>
              <a:t>http://www.mobilemarketingwelt.com/wp-content/uploads/2010/07/iphone-apps-300x300.png</a:t>
            </a:r>
          </a:p>
        </p:txBody>
      </p:sp>
      <p:pic>
        <p:nvPicPr>
          <p:cNvPr id="2050" name="Picture 2" descr="http://www.computerwelt.at/uploads/pics/Apps_Scanrail_-_Fotolia.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20" y="202859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04048" y="5838598"/>
            <a:ext cx="3428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http://www.computerwelt.at/uploads/pics/Apps_Scanrail_-_Fotolia.com.jpg</a:t>
            </a:r>
          </a:p>
        </p:txBody>
      </p:sp>
    </p:spTree>
    <p:extLst>
      <p:ext uri="{BB962C8B-B14F-4D97-AF65-F5344CB8AC3E}">
        <p14:creationId xmlns:p14="http://schemas.microsoft.com/office/powerpoint/2010/main" val="385222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Internetadressen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r>
              <a:rPr lang="de-AT" sz="1600" dirty="0">
                <a:hlinkClick r:id="rId2"/>
              </a:rPr>
              <a:t>http:// </a:t>
            </a:r>
            <a:r>
              <a:rPr lang="de-AT" sz="1600" dirty="0" smtClean="0">
                <a:hlinkClick r:id="rId3"/>
              </a:rPr>
              <a:t>www.virtuelle-ph.at</a:t>
            </a:r>
            <a:endParaRPr lang="de-AT" sz="1600" dirty="0" smtClean="0"/>
          </a:p>
          <a:p>
            <a:r>
              <a:rPr lang="de-AT" sz="1600" dirty="0">
                <a:hlinkClick r:id="rId4"/>
              </a:rPr>
              <a:t>http://</a:t>
            </a:r>
            <a:r>
              <a:rPr lang="de-AT" sz="1600" dirty="0" smtClean="0">
                <a:hlinkClick r:id="rId4"/>
              </a:rPr>
              <a:t>www.virtuelle-ph.at/course/category.php?id=117</a:t>
            </a:r>
            <a:r>
              <a:rPr lang="de-AT" sz="1600" dirty="0" smtClean="0"/>
              <a:t> </a:t>
            </a:r>
          </a:p>
          <a:p>
            <a:r>
              <a:rPr lang="de-AT" sz="1600" dirty="0" smtClean="0">
                <a:hlinkClick r:id="rId2"/>
              </a:rPr>
              <a:t>http://www.digikomp.at</a:t>
            </a:r>
            <a:endParaRPr lang="de-AT" sz="1600" dirty="0" smtClean="0"/>
          </a:p>
          <a:p>
            <a:r>
              <a:rPr lang="de-AT" sz="1600" dirty="0" smtClean="0">
                <a:hlinkClick r:id="rId5"/>
              </a:rPr>
              <a:t>http</a:t>
            </a:r>
            <a:r>
              <a:rPr lang="de-AT" sz="1600" dirty="0">
                <a:hlinkClick r:id="rId5"/>
              </a:rPr>
              <a:t>://blogkidz.wordpress.com</a:t>
            </a:r>
            <a:r>
              <a:rPr lang="de-AT" sz="1600" dirty="0" smtClean="0">
                <a:hlinkClick r:id="rId5"/>
              </a:rPr>
              <a:t>/</a:t>
            </a:r>
            <a:r>
              <a:rPr lang="de-AT" sz="1600" dirty="0" smtClean="0"/>
              <a:t> </a:t>
            </a:r>
          </a:p>
          <a:p>
            <a:r>
              <a:rPr lang="de-AT" sz="1600" dirty="0">
                <a:hlinkClick r:id="rId6"/>
              </a:rPr>
              <a:t>http://</a:t>
            </a:r>
            <a:r>
              <a:rPr lang="de-AT" sz="1600" dirty="0" smtClean="0">
                <a:hlinkClick r:id="rId6"/>
              </a:rPr>
              <a:t>www.projektschule-goldau.ch/permalink/2486</a:t>
            </a:r>
            <a:endParaRPr lang="de-AT" sz="1600" dirty="0" smtClean="0"/>
          </a:p>
          <a:p>
            <a:r>
              <a:rPr lang="de-AT" sz="1600" dirty="0">
                <a:hlinkClick r:id="rId7"/>
              </a:rPr>
              <a:t>http://medialiteracylab.de</a:t>
            </a:r>
            <a:r>
              <a:rPr lang="de-AT" sz="1600" dirty="0" smtClean="0">
                <a:hlinkClick r:id="rId7"/>
              </a:rPr>
              <a:t>/</a:t>
            </a:r>
            <a:r>
              <a:rPr lang="de-AT" sz="1600" dirty="0" smtClean="0"/>
              <a:t> </a:t>
            </a:r>
          </a:p>
          <a:p>
            <a:r>
              <a:rPr lang="de-AT" sz="1600" dirty="0">
                <a:hlinkClick r:id="rId8"/>
              </a:rPr>
              <a:t>http://</a:t>
            </a:r>
            <a:r>
              <a:rPr lang="de-AT" sz="1600" dirty="0" smtClean="0">
                <a:hlinkClick r:id="rId8"/>
              </a:rPr>
              <a:t>de.gute-apps-fuer-kinder.de/index.php?title=Intro</a:t>
            </a:r>
            <a:endParaRPr lang="de-AT" sz="1600" dirty="0" smtClean="0"/>
          </a:p>
          <a:p>
            <a:r>
              <a:rPr lang="de-AT" sz="1600" dirty="0">
                <a:hlinkClick r:id="rId9"/>
              </a:rPr>
              <a:t>http://www.schule-apps.de</a:t>
            </a:r>
            <a:r>
              <a:rPr lang="de-AT" sz="1600" dirty="0" smtClean="0">
                <a:hlinkClick r:id="rId9"/>
              </a:rPr>
              <a:t>/</a:t>
            </a:r>
            <a:r>
              <a:rPr lang="de-AT" sz="1600" dirty="0" smtClean="0"/>
              <a:t> Datenbank für </a:t>
            </a:r>
            <a:r>
              <a:rPr lang="de-AT" sz="1600" dirty="0" err="1" smtClean="0"/>
              <a:t>Bildungsapps</a:t>
            </a:r>
            <a:endParaRPr lang="de-AT" sz="1600" dirty="0" smtClean="0"/>
          </a:p>
          <a:p>
            <a:r>
              <a:rPr lang="de-AT" sz="1600" dirty="0">
                <a:hlinkClick r:id="rId10"/>
              </a:rPr>
              <a:t>http://</a:t>
            </a:r>
            <a:r>
              <a:rPr lang="de-AT" sz="1600" dirty="0" smtClean="0">
                <a:hlinkClick r:id="rId10"/>
              </a:rPr>
              <a:t>www.startnext.de/schulbuch-o-mat</a:t>
            </a:r>
            <a:r>
              <a:rPr lang="de-AT" sz="1600" dirty="0" smtClean="0"/>
              <a:t>   </a:t>
            </a:r>
          </a:p>
          <a:p>
            <a:pPr marL="109728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216" y="2276872"/>
            <a:ext cx="1905000" cy="13430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96136" y="6021288"/>
            <a:ext cx="2625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/>
              <a:t>http://www.erfolg-als-freiberufler.de/adressen.php</a:t>
            </a:r>
          </a:p>
        </p:txBody>
      </p:sp>
    </p:spTree>
    <p:extLst>
      <p:ext uri="{BB962C8B-B14F-4D97-AF65-F5344CB8AC3E}">
        <p14:creationId xmlns:p14="http://schemas.microsoft.com/office/powerpoint/2010/main" val="4208155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Organisation an der 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Geräte für eine Klasse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Aufbewahrung und Wartung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Verantwortlichkeiten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Verhaltensvereinbarungen, Nutzungsbedingungen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Installation der Geräte – Absicherung(MDM)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Installation von Apps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Ausleihvorgang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02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81947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ldungsklick.de/bild-archiv/download/53749/basis/klassenraum_zukunft_1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8823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5301208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Quelle: http</a:t>
            </a:r>
            <a:r>
              <a:rPr lang="de-AT" sz="1100" dirty="0"/>
              <a:t>://bildungsklick.de/bild-archiv/download/53749/basis/klassenraum_zukunft_1002.jpg</a:t>
            </a:r>
          </a:p>
        </p:txBody>
      </p:sp>
    </p:spTree>
    <p:extLst>
      <p:ext uri="{BB962C8B-B14F-4D97-AF65-F5344CB8AC3E}">
        <p14:creationId xmlns:p14="http://schemas.microsoft.com/office/powerpoint/2010/main" val="35802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498178"/>
          </a:xfrm>
        </p:spPr>
        <p:txBody>
          <a:bodyPr>
            <a:normAutofit/>
          </a:bodyPr>
          <a:lstStyle/>
          <a:p>
            <a:r>
              <a:rPr lang="de-AT" sz="3600" dirty="0" smtClean="0"/>
              <a:t>Austausch von Materialien – Unterrichtsszenarien - Kollaboration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7772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AT" dirty="0" err="1" smtClean="0"/>
              <a:t>KidZ-eLSA</a:t>
            </a:r>
            <a:r>
              <a:rPr lang="de-AT" dirty="0" smtClean="0"/>
              <a:t> Kommunikationsplattform</a:t>
            </a:r>
          </a:p>
          <a:p>
            <a:r>
              <a:rPr lang="de-AT" dirty="0">
                <a:solidFill>
                  <a:srgbClr val="FF0000"/>
                </a:solidFill>
                <a:hlinkClick r:id="rId2"/>
              </a:rPr>
              <a:t>https://portal.tirol.gv.at/moodle/course/view.php?id=7667</a:t>
            </a:r>
            <a:endParaRPr lang="de-AT" dirty="0">
              <a:solidFill>
                <a:srgbClr val="FF0000"/>
              </a:solidFill>
            </a:endParaRPr>
          </a:p>
          <a:p>
            <a:r>
              <a:rPr lang="de-AT" dirty="0" smtClean="0"/>
              <a:t>Austausch von </a:t>
            </a:r>
            <a:r>
              <a:rPr lang="de-AT" dirty="0" err="1" smtClean="0"/>
              <a:t>Moodlekursen</a:t>
            </a:r>
            <a:endParaRPr lang="de-AT" dirty="0" smtClean="0"/>
          </a:p>
          <a:p>
            <a:r>
              <a:rPr lang="de-AT" dirty="0">
                <a:hlinkClick r:id="rId3"/>
              </a:rPr>
              <a:t>http://www.brg-landeck.at/hub</a:t>
            </a:r>
            <a:r>
              <a:rPr lang="de-AT" dirty="0" smtClean="0">
                <a:hlinkClick r:id="rId3"/>
              </a:rPr>
              <a:t>/</a:t>
            </a:r>
            <a:r>
              <a:rPr lang="de-AT" dirty="0" smtClean="0"/>
              <a:t> </a:t>
            </a:r>
            <a:endParaRPr lang="de-AT" dirty="0"/>
          </a:p>
          <a:p>
            <a:r>
              <a:rPr lang="de-AT" dirty="0" smtClean="0"/>
              <a:t>Vorschläge</a:t>
            </a:r>
          </a:p>
          <a:p>
            <a:pPr lvl="1"/>
            <a:r>
              <a:rPr lang="de-AT" dirty="0" smtClean="0"/>
              <a:t>Jede Schule gestaltet Beispiele (Szenarien) aus den 4 verschiedenen Gegenstandsbereichen und testet Szenarien anderer Schulen</a:t>
            </a:r>
          </a:p>
          <a:p>
            <a:pPr lvl="1"/>
            <a:r>
              <a:rPr lang="de-AT" dirty="0" smtClean="0"/>
              <a:t>Erproben von Szenarien (gleichzeitig, </a:t>
            </a:r>
            <a:r>
              <a:rPr lang="de-AT" dirty="0" err="1" smtClean="0"/>
              <a:t>kollaborativ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/>
              <a:t>u</a:t>
            </a:r>
            <a:r>
              <a:rPr lang="de-AT" dirty="0" err="1" smtClean="0"/>
              <a:t>sw</a:t>
            </a:r>
            <a:r>
              <a:rPr lang="de-AT" dirty="0" smtClean="0"/>
              <a:t>????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7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de-AT" dirty="0" smtClean="0"/>
              <a:t>Methodik - Didaktik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0485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45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Methodik-Didaktik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365036"/>
              </p:ext>
            </p:extLst>
          </p:nvPr>
        </p:nvGraphicFramePr>
        <p:xfrm>
          <a:off x="683568" y="1988840"/>
          <a:ext cx="8064896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02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de-DE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Inhalt und </a:t>
                      </a:r>
                      <a:r>
                        <a:rPr lang="de-DE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Curricula</a:t>
                      </a:r>
                      <a:endParaRPr lang="de-DE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 Beurteilung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 Lernpraktiken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 Organisation </a:t>
                      </a:r>
                      <a:endParaRPr lang="de-DE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8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 </a:t>
                      </a:r>
                      <a:r>
                        <a:rPr lang="de-DE" sz="28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Leadership</a:t>
                      </a:r>
                      <a:r>
                        <a:rPr lang="de-DE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und Werte</a:t>
                      </a:r>
                      <a:endParaRPr lang="de-DE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 </a:t>
                      </a:r>
                      <a:r>
                        <a:rPr lang="de-DE" sz="2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Vernetzung</a:t>
                      </a:r>
                      <a:endParaRPr lang="de-DE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 Infrastruktur</a:t>
                      </a:r>
                      <a:endParaRPr lang="de-DE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727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Methodik - Didaktik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453825"/>
              </p:ext>
            </p:extLst>
          </p:nvPr>
        </p:nvGraphicFramePr>
        <p:xfrm>
          <a:off x="539552" y="1700809"/>
          <a:ext cx="8208912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432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 Emotionale Intelligenz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 Vielfältige Denkweisen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 Individuelle Stärken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 Soft Skills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 Soziales Handeln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6 Inklusion und Gleichheit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 Informelles Lernen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8 Qualitätsprüfung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 Innovative Zeiteinteilung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10 ICT Infrastruktur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11 Erneuerung der </a:t>
                      </a:r>
                      <a:r>
                        <a:rPr lang="de-DE" sz="1600" dirty="0" smtClean="0">
                          <a:effectLst/>
                        </a:rPr>
                        <a:t>Services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12 Räume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13 </a:t>
                      </a:r>
                      <a:r>
                        <a:rPr lang="de-DE" sz="1600" dirty="0" smtClean="0">
                          <a:effectLst/>
                        </a:rPr>
                        <a:t>Fächer- </a:t>
                      </a:r>
                      <a:r>
                        <a:rPr lang="de-DE" sz="1600" dirty="0">
                          <a:effectLst/>
                        </a:rPr>
                        <a:t>und </a:t>
                      </a:r>
                      <a:r>
                        <a:rPr lang="de-DE" sz="1600" dirty="0" smtClean="0">
                          <a:effectLst/>
                        </a:rPr>
                        <a:t>klassenübergreifend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14 Forschendes Lernen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15 Kreatives Lernen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16 Spielbasiertes Lernen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17 Vielfältige Lernstiele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18 Selbstreguliertes Lernen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19 Personalisiertes Lernen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 Bedeutungsvolle Aktivitäten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21 Zusammenarbeit in der Gruppe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22 Open Educational </a:t>
                      </a:r>
                      <a:r>
                        <a:rPr lang="de-DE" sz="1600" dirty="0" err="1">
                          <a:effectLst/>
                        </a:rPr>
                        <a:t>Ressources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23( Ein)fordernde Beurteilungsformate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24 Förderliche Bewertung (Rückmeldung)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25 Learning Events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26 Soziale Netzwerke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27 Vernetzung mit der realen Welt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55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Methodik - Didaktik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Nutzung der Geräte zu einem eigenständigen, kreativen Arbeiten – Dokumentation über </a:t>
            </a:r>
            <a:r>
              <a:rPr lang="de-AT" b="1" dirty="0" err="1" smtClean="0"/>
              <a:t>ePortfolios</a:t>
            </a:r>
            <a:r>
              <a:rPr lang="de-AT" dirty="0" smtClean="0"/>
              <a:t> </a:t>
            </a:r>
            <a:r>
              <a:rPr lang="de-AT" dirty="0" err="1" smtClean="0"/>
              <a:t>Mahara</a:t>
            </a:r>
            <a:r>
              <a:rPr lang="de-AT" dirty="0" smtClean="0"/>
              <a:t> oder </a:t>
            </a:r>
            <a:r>
              <a:rPr lang="de-AT" b="1" dirty="0" smtClean="0"/>
              <a:t>Lernplattform</a:t>
            </a:r>
            <a:r>
              <a:rPr lang="de-AT" dirty="0" smtClean="0"/>
              <a:t> Moodle: </a:t>
            </a:r>
          </a:p>
          <a:p>
            <a:r>
              <a:rPr lang="de-AT" dirty="0" smtClean="0"/>
              <a:t>Medienproduktion</a:t>
            </a:r>
          </a:p>
          <a:p>
            <a:pPr lvl="1"/>
            <a:r>
              <a:rPr lang="de-AT" dirty="0" smtClean="0"/>
              <a:t>Fotodokumentation</a:t>
            </a:r>
          </a:p>
          <a:p>
            <a:pPr lvl="1"/>
            <a:r>
              <a:rPr lang="de-AT" dirty="0" smtClean="0"/>
              <a:t>Filmdokumentation</a:t>
            </a:r>
          </a:p>
          <a:p>
            <a:pPr lvl="1"/>
            <a:r>
              <a:rPr lang="de-AT" dirty="0" smtClean="0"/>
              <a:t>Podcasts</a:t>
            </a:r>
          </a:p>
          <a:p>
            <a:r>
              <a:rPr lang="de-AT" dirty="0" smtClean="0"/>
              <a:t>Informationsmanagement</a:t>
            </a:r>
          </a:p>
          <a:p>
            <a:pPr lvl="1"/>
            <a:r>
              <a:rPr lang="de-AT" dirty="0" smtClean="0"/>
              <a:t>Recherchieren</a:t>
            </a:r>
          </a:p>
          <a:p>
            <a:pPr lvl="1"/>
            <a:r>
              <a:rPr lang="de-AT" dirty="0" smtClean="0"/>
              <a:t>Beurteilen der Güte von Informationen</a:t>
            </a:r>
          </a:p>
          <a:p>
            <a:pPr lvl="1"/>
            <a:r>
              <a:rPr lang="de-AT" dirty="0" smtClean="0"/>
              <a:t>Informationsverarbeitung zu eigenen Produkten</a:t>
            </a:r>
          </a:p>
          <a:p>
            <a:pPr lvl="1"/>
            <a:r>
              <a:rPr lang="de-AT" dirty="0" smtClean="0"/>
              <a:t>Dokumentation und Präsentation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5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Methodik-Didaktik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Veranschaulichen von Inhalten</a:t>
            </a:r>
          </a:p>
          <a:p>
            <a:pPr lvl="1"/>
            <a:r>
              <a:rPr lang="de-AT" sz="2000" dirty="0" smtClean="0"/>
              <a:t>Videos</a:t>
            </a:r>
          </a:p>
          <a:p>
            <a:pPr lvl="1"/>
            <a:r>
              <a:rPr lang="de-AT" sz="2000" dirty="0" smtClean="0"/>
              <a:t>Animationen</a:t>
            </a:r>
          </a:p>
          <a:p>
            <a:pPr lvl="1"/>
            <a:r>
              <a:rPr lang="de-AT" sz="2000" dirty="0" smtClean="0"/>
              <a:t>Interaktive </a:t>
            </a:r>
            <a:r>
              <a:rPr lang="de-AT" sz="2000" dirty="0" smtClean="0"/>
              <a:t>Applets</a:t>
            </a:r>
          </a:p>
          <a:p>
            <a:pPr lvl="1"/>
            <a:r>
              <a:rPr lang="de-AT" sz="2000" dirty="0" smtClean="0"/>
              <a:t>…</a:t>
            </a:r>
            <a:endParaRPr lang="de-AT" sz="2000" dirty="0" smtClean="0"/>
          </a:p>
          <a:p>
            <a:endParaRPr lang="de-AT" sz="2400" dirty="0" smtClean="0"/>
          </a:p>
          <a:p>
            <a:r>
              <a:rPr lang="de-AT" sz="2400" dirty="0" smtClean="0"/>
              <a:t>Üben und Festigen</a:t>
            </a:r>
          </a:p>
          <a:p>
            <a:pPr lvl="1"/>
            <a:r>
              <a:rPr lang="de-AT" sz="2000" dirty="0" smtClean="0"/>
              <a:t>Übungen mit Selbstkontrolle</a:t>
            </a:r>
          </a:p>
          <a:p>
            <a:pPr lvl="1"/>
            <a:r>
              <a:rPr lang="de-AT" sz="2000" dirty="0" smtClean="0"/>
              <a:t>Lernspiele</a:t>
            </a:r>
          </a:p>
          <a:p>
            <a:pPr lvl="1"/>
            <a:r>
              <a:rPr lang="de-AT" sz="2000" dirty="0" smtClean="0"/>
              <a:t>…</a:t>
            </a:r>
            <a:endParaRPr lang="de-AT" sz="20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Methodik – Didaktik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err="1" smtClean="0"/>
              <a:t>Kollaboratives</a:t>
            </a:r>
            <a:r>
              <a:rPr lang="de-AT" sz="2400" dirty="0" smtClean="0"/>
              <a:t> Arbeiten</a:t>
            </a:r>
          </a:p>
          <a:p>
            <a:pPr marL="363855" lvl="2" indent="-180975">
              <a:buFont typeface="Arial" panose="020B0604020202020204" pitchFamily="34" charset="0"/>
              <a:buChar char="•"/>
            </a:pPr>
            <a:r>
              <a:rPr lang="de-AT" sz="1800" dirty="0" smtClean="0"/>
              <a:t>Gemeinsam an einem Dokument, einer Präsentation arbeiten (Google Docs)</a:t>
            </a:r>
          </a:p>
          <a:p>
            <a:pPr marL="363855" lvl="2" indent="-180975">
              <a:buFont typeface="Arial" panose="020B0604020202020204" pitchFamily="34" charset="0"/>
              <a:buChar char="•"/>
            </a:pPr>
            <a:r>
              <a:rPr lang="de-AT" sz="1800" dirty="0" smtClean="0"/>
              <a:t>Aufteilung und Zusammenführung von Arbeiten (Wiki)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Fächer- und klassenübergreifendes Arbeiten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Förderliche Bewertung und Rückmeldung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Verschiedene Lernorte, Lernräume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….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4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Workshop in Fächergruppen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Ideenfindung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4 Gruppen: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de-AT" sz="2200" dirty="0" smtClean="0"/>
              <a:t>Sprachen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de-AT" sz="2200" dirty="0" smtClean="0"/>
              <a:t>Naturwissenschaften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de-AT" sz="2200" dirty="0" smtClean="0"/>
              <a:t>Geisteswissenschaften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de-AT" sz="2200" dirty="0" smtClean="0"/>
              <a:t>Kreativfächer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In jeder Gruppe soll mindestens 1 AHS- und </a:t>
            </a:r>
            <a:br>
              <a:rPr lang="de-AT" sz="2400" dirty="0" smtClean="0"/>
            </a:br>
            <a:r>
              <a:rPr lang="de-AT" sz="2400" dirty="0" smtClean="0"/>
              <a:t>1 NMS-Koordinator/in sein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Dokumentation auf Moodle </a:t>
            </a:r>
            <a:r>
              <a:rPr lang="de-AT" sz="2400" dirty="0" smtClean="0"/>
              <a:t>(Wiki)</a:t>
            </a: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Zeit: </a:t>
            </a:r>
            <a:r>
              <a:rPr lang="de-AT" sz="2400" dirty="0" smtClean="0">
                <a:solidFill>
                  <a:srgbClr val="FF0000"/>
                </a:solidFill>
              </a:rPr>
              <a:t>30 Minuten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Gruppensprecher/in</a:t>
            </a:r>
            <a:endParaRPr lang="de-DE" sz="2400" dirty="0"/>
          </a:p>
        </p:txBody>
      </p:sp>
      <p:pic>
        <p:nvPicPr>
          <p:cNvPr id="4" name="Picture 2" descr="http://static.imgriff.com/1361190993/team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138576" cy="21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00386" y="5977467"/>
            <a:ext cx="3196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/>
              <a:t>http://static.imgriff.com/1361190993/teamwork.jpg</a:t>
            </a:r>
          </a:p>
        </p:txBody>
      </p:sp>
    </p:spTree>
    <p:extLst>
      <p:ext uri="{BB962C8B-B14F-4D97-AF65-F5344CB8AC3E}">
        <p14:creationId xmlns:p14="http://schemas.microsoft.com/office/powerpoint/2010/main" val="132138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Fortbildung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SCHILF/SCHÜLF</a:t>
            </a:r>
          </a:p>
          <a:p>
            <a:pPr lvl="1"/>
            <a:r>
              <a:rPr lang="de-AT" dirty="0" smtClean="0"/>
              <a:t>Gruppe 1: BRG Lienz und NMS </a:t>
            </a:r>
            <a:r>
              <a:rPr lang="de-AT" dirty="0" err="1" smtClean="0"/>
              <a:t>Nußdorf</a:t>
            </a:r>
            <a:r>
              <a:rPr lang="de-AT" dirty="0" err="1"/>
              <a:t>-</a:t>
            </a:r>
            <a:r>
              <a:rPr lang="de-AT" dirty="0" err="1" smtClean="0"/>
              <a:t>Debant</a:t>
            </a:r>
            <a:endParaRPr lang="de-AT" dirty="0" smtClean="0"/>
          </a:p>
          <a:p>
            <a:pPr lvl="1"/>
            <a:r>
              <a:rPr lang="de-AT" dirty="0" smtClean="0"/>
              <a:t>Gruppe 2: BRG Landeck, NMS Fließ und NMS St. Anton</a:t>
            </a:r>
          </a:p>
          <a:p>
            <a:pPr lvl="1"/>
            <a:r>
              <a:rPr lang="de-AT" dirty="0" smtClean="0"/>
              <a:t>Gruppe 3: NMS Jenbach 2, NMS Schwaz 2, </a:t>
            </a:r>
            <a:r>
              <a:rPr lang="de-AT" dirty="0"/>
              <a:t>BRG Sillgasse </a:t>
            </a:r>
            <a:endParaRPr lang="de-AT" dirty="0" smtClean="0"/>
          </a:p>
          <a:p>
            <a:pPr lvl="1"/>
            <a:r>
              <a:rPr lang="de-AT" dirty="0" smtClean="0"/>
              <a:t>Gruppe 4: NMS Reichenau, </a:t>
            </a:r>
            <a:r>
              <a:rPr lang="de-AT" dirty="0"/>
              <a:t>BRG </a:t>
            </a:r>
            <a:r>
              <a:rPr lang="de-AT" dirty="0" err="1" smtClean="0"/>
              <a:t>Telfs</a:t>
            </a:r>
            <a:r>
              <a:rPr lang="de-AT" dirty="0" smtClean="0"/>
              <a:t> und Praxis-NMS Innsbruck</a:t>
            </a:r>
          </a:p>
          <a:p>
            <a:r>
              <a:rPr lang="de-AT" dirty="0" smtClean="0"/>
              <a:t>Fachbezogene Workshops</a:t>
            </a:r>
          </a:p>
          <a:p>
            <a:pPr lvl="1"/>
            <a:r>
              <a:rPr lang="de-AT" dirty="0" smtClean="0"/>
              <a:t>NAWI: PH, BU, M</a:t>
            </a:r>
          </a:p>
          <a:p>
            <a:pPr lvl="1"/>
            <a:r>
              <a:rPr lang="de-AT" dirty="0" smtClean="0"/>
              <a:t>Sprachen: D, E</a:t>
            </a:r>
          </a:p>
          <a:p>
            <a:pPr lvl="1"/>
            <a:r>
              <a:rPr lang="de-AT" dirty="0" err="1" smtClean="0"/>
              <a:t>Geistesw</a:t>
            </a:r>
            <a:r>
              <a:rPr lang="de-AT" dirty="0" smtClean="0"/>
              <a:t>. GS, GW</a:t>
            </a:r>
          </a:p>
          <a:p>
            <a:pPr lvl="1"/>
            <a:r>
              <a:rPr lang="de-AT" dirty="0" smtClean="0"/>
              <a:t>Kreativfächer: BE, ME, WE</a:t>
            </a:r>
          </a:p>
          <a:p>
            <a:r>
              <a:rPr lang="de-AT" dirty="0" err="1" smtClean="0"/>
              <a:t>eCoaching</a:t>
            </a:r>
            <a:endParaRPr lang="de-AT" dirty="0" smtClean="0"/>
          </a:p>
          <a:p>
            <a:pPr lvl="1"/>
            <a:r>
              <a:rPr lang="de-AT" dirty="0" err="1" smtClean="0"/>
              <a:t>eBuddy</a:t>
            </a:r>
            <a:r>
              <a:rPr lang="de-AT" dirty="0" smtClean="0"/>
              <a:t> – Virtuelle PH, Thomas </a:t>
            </a:r>
            <a:r>
              <a:rPr lang="de-AT" dirty="0" err="1" smtClean="0"/>
              <a:t>Narosy</a:t>
            </a:r>
            <a:r>
              <a:rPr lang="de-AT" dirty="0"/>
              <a:t> </a:t>
            </a:r>
            <a:r>
              <a:rPr lang="de-AT" dirty="0" smtClean="0"/>
              <a:t>und an der PH OÖ AHS</a:t>
            </a:r>
            <a:endParaRPr lang="de-AT" dirty="0"/>
          </a:p>
          <a:p>
            <a:pPr lvl="1"/>
            <a:r>
              <a:rPr lang="de-AT" dirty="0" err="1" smtClean="0"/>
              <a:t>eTutor</a:t>
            </a:r>
            <a:r>
              <a:rPr lang="de-AT" dirty="0" smtClean="0"/>
              <a:t>??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9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Kommunikation</a:t>
            </a:r>
            <a:endParaRPr lang="de-AT" dirty="0"/>
          </a:p>
        </p:txBody>
      </p:sp>
      <p:sp>
        <p:nvSpPr>
          <p:cNvPr id="4" name="Inhaltsplatzhalt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dirty="0" smtClean="0"/>
              <a:t>Plattform Moodle </a:t>
            </a:r>
            <a:r>
              <a:rPr lang="de-AT" dirty="0" err="1" smtClean="0"/>
              <a:t>eLSA</a:t>
            </a:r>
            <a:r>
              <a:rPr lang="de-AT" dirty="0" smtClean="0"/>
              <a:t>/</a:t>
            </a:r>
            <a:r>
              <a:rPr lang="de-AT" dirty="0" err="1" smtClean="0"/>
              <a:t>KidZ</a:t>
            </a:r>
            <a:r>
              <a:rPr lang="de-AT" dirty="0" smtClean="0"/>
              <a:t>:</a:t>
            </a:r>
            <a:endParaRPr lang="de-DE" dirty="0" smtClean="0">
              <a:hlinkClick r:id="rId2"/>
            </a:endParaRPr>
          </a:p>
          <a:p>
            <a:r>
              <a:rPr lang="de-DE" sz="1900" dirty="0" smtClean="0">
                <a:hlinkClick r:id="rId2"/>
              </a:rPr>
              <a:t>https://portal.tirol.gv.at/moodle/course/view.php?id=7667</a:t>
            </a:r>
            <a:endParaRPr lang="de-DE" sz="2100" dirty="0" smtClean="0"/>
          </a:p>
          <a:p>
            <a:pPr marL="0" indent="0">
              <a:buNone/>
            </a:pPr>
            <a:r>
              <a:rPr lang="de-DE" sz="2600" dirty="0" err="1" smtClean="0"/>
              <a:t>eMeeting</a:t>
            </a:r>
            <a:r>
              <a:rPr lang="de-DE" sz="2600" dirty="0" smtClean="0"/>
              <a:t> </a:t>
            </a:r>
            <a:r>
              <a:rPr lang="de-DE" sz="2600" dirty="0" smtClean="0"/>
              <a:t>via Adobe Connect</a:t>
            </a:r>
          </a:p>
          <a:p>
            <a:r>
              <a:rPr lang="de-AT" sz="2000" dirty="0">
                <a:hlinkClick r:id="rId3"/>
              </a:rPr>
              <a:t>http://virtuelle-ph.adobeconnect.com/kidz_cluster_west</a:t>
            </a:r>
            <a:r>
              <a:rPr lang="de-AT" sz="2000" dirty="0" smtClean="0">
                <a:hlinkClick r:id="rId3"/>
              </a:rPr>
              <a:t>/</a:t>
            </a:r>
            <a:endParaRPr lang="de-AT" sz="2000" dirty="0" smtClean="0"/>
          </a:p>
          <a:p>
            <a:pPr marL="0" indent="0">
              <a:buNone/>
            </a:pPr>
            <a:r>
              <a:rPr lang="de-DE" sz="2600" dirty="0" err="1" smtClean="0"/>
              <a:t>KidZ</a:t>
            </a:r>
            <a:r>
              <a:rPr lang="de-DE" sz="2600" dirty="0" smtClean="0"/>
              <a:t> </a:t>
            </a:r>
            <a:r>
              <a:rPr lang="de-DE" sz="2600" dirty="0" smtClean="0"/>
              <a:t>öffentlich</a:t>
            </a:r>
          </a:p>
          <a:p>
            <a:r>
              <a:rPr lang="de-DE" sz="1900" dirty="0" smtClean="0">
                <a:hlinkClick r:id="rId4"/>
              </a:rPr>
              <a:t>http://elsa20.schule.at/kidz-klassenzimmer-der-zukunft/projektuebersicht/</a:t>
            </a:r>
            <a:endParaRPr lang="de-DE" sz="1900" dirty="0" smtClean="0"/>
          </a:p>
          <a:p>
            <a:pPr marL="0" indent="0">
              <a:buNone/>
            </a:pPr>
            <a:r>
              <a:rPr lang="de-DE" sz="2600" dirty="0" err="1" smtClean="0"/>
              <a:t>KidZ</a:t>
            </a:r>
            <a:r>
              <a:rPr lang="de-DE" sz="2600" dirty="0" smtClean="0"/>
              <a:t> intern</a:t>
            </a:r>
          </a:p>
          <a:p>
            <a:r>
              <a:rPr lang="de-DE" sz="1900" dirty="0" smtClean="0">
                <a:hlinkClick r:id="rId5"/>
              </a:rPr>
              <a:t>http://www.virtuelle-ph.at/course/category.php?id=117</a:t>
            </a:r>
            <a:endParaRPr lang="de-DE" sz="19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80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62500" lnSpcReduction="20000"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Vorstellung des Projekts </a:t>
            </a:r>
            <a:r>
              <a:rPr lang="de-AT" sz="2500" dirty="0" err="1" smtClean="0"/>
              <a:t>KidZ</a:t>
            </a:r>
            <a:r>
              <a:rPr lang="de-AT" sz="2500" dirty="0" smtClean="0"/>
              <a:t> und des Programms der Dienstbesprechung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Vorstellung der Schulen – Vorhandene Erfahrungen, Unterstützungsbedarf, Vorstellungen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err="1" smtClean="0"/>
              <a:t>KidZ</a:t>
            </a:r>
            <a:r>
              <a:rPr lang="de-AT" sz="2500" dirty="0" smtClean="0"/>
              <a:t> Rahmenbedingungen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/>
              <a:t>Anschaffung und Verwendung der </a:t>
            </a:r>
            <a:r>
              <a:rPr lang="de-AT" sz="2500" dirty="0" err="1"/>
              <a:t>Tablets</a:t>
            </a:r>
            <a:endParaRPr lang="de-AT" sz="25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/>
              <a:t>Infrastruktur an der </a:t>
            </a:r>
            <a:r>
              <a:rPr lang="de-AT" sz="2500" dirty="0" smtClean="0"/>
              <a:t>Schule (</a:t>
            </a:r>
            <a:r>
              <a:rPr lang="de-AT" sz="2300" dirty="0" smtClean="0"/>
              <a:t>WLAN, Devices, Apps Webservices)</a:t>
            </a:r>
            <a:endParaRPr lang="de-AT" sz="23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/>
              <a:t>Austausch von Materialien (</a:t>
            </a:r>
            <a:r>
              <a:rPr lang="de-AT" sz="2500" dirty="0" err="1"/>
              <a:t>kollaborative</a:t>
            </a:r>
            <a:r>
              <a:rPr lang="de-AT" sz="2500" dirty="0"/>
              <a:t> Instrumentarien)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Organisation </a:t>
            </a:r>
            <a:r>
              <a:rPr lang="de-AT" sz="2500" dirty="0"/>
              <a:t>an der Schule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Methodisch-didaktisches </a:t>
            </a:r>
            <a:r>
              <a:rPr lang="de-AT" sz="2500" dirty="0" smtClean="0"/>
              <a:t>Konzept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Workshops in Fächergruppen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Fortbildungsmaßnahmen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Termine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500" dirty="0" smtClean="0"/>
              <a:t>Kommunikation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Termine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de-AT" sz="2400" dirty="0" smtClean="0"/>
              <a:t>14. November 2013  </a:t>
            </a:r>
            <a:r>
              <a:rPr lang="de-AT" sz="2400" dirty="0" err="1" smtClean="0"/>
              <a:t>KidZ</a:t>
            </a:r>
            <a:r>
              <a:rPr lang="de-AT" sz="2400" dirty="0" smtClean="0"/>
              <a:t>-Betreuer/innen-Meeting, Wien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de-AT" sz="2400" dirty="0" err="1" smtClean="0"/>
              <a:t>eMeetings</a:t>
            </a:r>
            <a:r>
              <a:rPr lang="de-AT" sz="2400" dirty="0" smtClean="0"/>
              <a:t> mit Adobe Connect (Termine</a:t>
            </a:r>
            <a:r>
              <a:rPr lang="de-AT" sz="2400" dirty="0" smtClean="0"/>
              <a:t>?)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de-AT" sz="2400" dirty="0" smtClean="0"/>
              <a:t>13. – 14. März 2013  österreichweites </a:t>
            </a:r>
            <a:r>
              <a:rPr lang="de-AT" sz="2400" dirty="0" err="1" smtClean="0"/>
              <a:t>KidZ</a:t>
            </a:r>
            <a:r>
              <a:rPr lang="de-AT" sz="2400" dirty="0" smtClean="0"/>
              <a:t>-Treffen, </a:t>
            </a:r>
            <a:br>
              <a:rPr lang="de-AT" sz="2400" dirty="0" smtClean="0"/>
            </a:br>
            <a:r>
              <a:rPr lang="de-AT" sz="2400" dirty="0" smtClean="0"/>
              <a:t>St. </a:t>
            </a:r>
            <a:r>
              <a:rPr lang="de-AT" sz="2400" dirty="0" smtClean="0"/>
              <a:t>Johann i. </a:t>
            </a:r>
            <a:r>
              <a:rPr lang="de-AT" sz="2400" dirty="0" err="1" smtClean="0"/>
              <a:t>Pongau</a:t>
            </a:r>
            <a:endParaRPr lang="de-AT" sz="2400" dirty="0" smtClean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de-AT" sz="2400" dirty="0"/>
              <a:t>10. April </a:t>
            </a:r>
            <a:r>
              <a:rPr lang="de-AT" sz="2400" dirty="0" smtClean="0"/>
              <a:t>2013  eFuture-Day, Innsbruck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de-AT" sz="2400" dirty="0" smtClean="0"/>
              <a:t>SCHILF und SCHÜLF Termine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82" y="4221088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84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5"/>
            <a:ext cx="7495821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Ziele des Projekts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023360"/>
          </a:xfrm>
        </p:spPr>
        <p:txBody>
          <a:bodyPr>
            <a:normAutofit/>
          </a:bodyPr>
          <a:lstStyle/>
          <a:p>
            <a:pPr marL="180000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 smtClean="0"/>
              <a:t>Das Projekt </a:t>
            </a:r>
            <a:r>
              <a:rPr lang="de-AT" sz="2400" dirty="0" err="1" smtClean="0"/>
              <a:t>KidZ</a:t>
            </a:r>
            <a:r>
              <a:rPr lang="de-AT" sz="2400" dirty="0" smtClean="0"/>
              <a:t> will die absehbare Zukunft, die „Normalität des Klassenzimmers“ im Jahr 2020 mit selbstverständlich integrierten und jederzeit verfügbaren digitalen Endgeräten und mit denn damit verbundenen Kommunikations-, Rezeptions- und Interaktionsmöglichkeiten erforschen.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de-AT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b="1" dirty="0" smtClean="0"/>
              <a:t>Kurz</a:t>
            </a:r>
            <a:r>
              <a:rPr lang="de-AT" sz="2400" dirty="0" smtClean="0"/>
              <a:t>:  </a:t>
            </a:r>
            <a:r>
              <a:rPr lang="de-AT" sz="2400" b="1" dirty="0" smtClean="0"/>
              <a:t>Unterrichtalltag der Zukunft bereits heute erproben!</a:t>
            </a:r>
          </a:p>
          <a:p>
            <a:endParaRPr lang="de-AT" dirty="0" smtClean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Zielsetzungen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/>
              <a:t>Gesicherte Vermittlung digitaler Grundkompetenzen (digi.komp8)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/>
              <a:t>Nutzung der OER (Open Educational Resources)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/>
              <a:t>Attraktive Lernangebote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/>
              <a:t>Vernetzungen zw. </a:t>
            </a:r>
            <a:r>
              <a:rPr lang="de-AT" sz="2400" dirty="0"/>
              <a:t>d</a:t>
            </a:r>
            <a:r>
              <a:rPr lang="de-AT" sz="2400" dirty="0"/>
              <a:t>en Schulen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/>
              <a:t>Innovative digitale Lernszenarien entwickeln, erproben und austauschen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/>
              <a:t>Nutzung professioneller Weiterentwicklung des Berufsbildes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400" dirty="0" err="1" smtClean="0"/>
              <a:t>KidZ</a:t>
            </a:r>
            <a:r>
              <a:rPr lang="de-AT" sz="4400" dirty="0" smtClean="0"/>
              <a:t>-Koordination  Cluster West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7704" y="2023965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 smtClean="0"/>
              <a:t>Tirol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AHS: Helmut Hammerl  </a:t>
            </a:r>
            <a:r>
              <a:rPr lang="de-AT" sz="2400" dirty="0" smtClean="0">
                <a:hlinkClick r:id="rId2"/>
              </a:rPr>
              <a:t>h.hammerl@lsr-t.gv.at</a:t>
            </a: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NMS: Andrea Prock  </a:t>
            </a:r>
            <a:r>
              <a:rPr lang="de-AT" sz="2400" dirty="0" smtClean="0">
                <a:hlinkClick r:id="rId3"/>
              </a:rPr>
              <a:t>a.prock@tsn.at</a:t>
            </a:r>
            <a:r>
              <a:rPr lang="de-AT" sz="2400" dirty="0" smtClean="0"/>
              <a:t> 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b="1" dirty="0" smtClean="0"/>
              <a:t>Vorarlberg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AHS: </a:t>
            </a:r>
            <a:r>
              <a:rPr lang="de-AT" sz="2400" dirty="0"/>
              <a:t>Klaus Peter  </a:t>
            </a:r>
            <a:r>
              <a:rPr lang="de-AT" sz="2400" dirty="0" smtClean="0">
                <a:hlinkClick r:id="rId4"/>
              </a:rPr>
              <a:t>peterklaus@mac.com</a:t>
            </a: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sz="2400" dirty="0" smtClean="0"/>
              <a:t>NMS: Gabriela Blaschke  </a:t>
            </a:r>
            <a:r>
              <a:rPr lang="de-AT" sz="2400" dirty="0" smtClean="0">
                <a:hlinkClick r:id="rId5"/>
              </a:rPr>
              <a:t>gabi.plaschke@aon.at</a:t>
            </a:r>
            <a:endParaRPr lang="de-AT" sz="2400" dirty="0" smtClean="0"/>
          </a:p>
          <a:p>
            <a:pPr marL="0" indent="0">
              <a:buNone/>
            </a:pP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endParaRPr lang="de-AT" sz="2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  <p:pic>
        <p:nvPicPr>
          <p:cNvPr id="1026" name="Picture 2" descr="Nutzerbild Klaus Pe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5" y="414908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tzerbild Andrea Pr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9" y="31158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tzerbild Gabriele Plasch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5" y="51823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tzerbild Helmut Hammer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5" y="208022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Wünsche einzelner Schulen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de-AT" dirty="0" smtClean="0"/>
          </a:p>
          <a:p>
            <a:endParaRPr lang="de-AT" dirty="0" smtClean="0"/>
          </a:p>
          <a:p>
            <a:endParaRPr lang="de-DE" dirty="0"/>
          </a:p>
        </p:txBody>
      </p:sp>
      <p:pic>
        <p:nvPicPr>
          <p:cNvPr id="3074" name="Picture 2" descr="http://www.brg-landeck.tsn.at/news/2013/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07" y="1875668"/>
            <a:ext cx="6336704" cy="42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26507" y="5862873"/>
            <a:ext cx="6840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Quelle: http</a:t>
            </a:r>
            <a:r>
              <a:rPr lang="de-AT" sz="1100" dirty="0"/>
              <a:t>://www.brg-landeck.tsn.at/news/2013/smart.jpg</a:t>
            </a:r>
          </a:p>
        </p:txBody>
      </p:sp>
    </p:spTree>
    <p:extLst>
      <p:ext uri="{BB962C8B-B14F-4D97-AF65-F5344CB8AC3E}">
        <p14:creationId xmlns:p14="http://schemas.microsoft.com/office/powerpoint/2010/main" val="19600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Vorstellung der </a:t>
            </a:r>
            <a:r>
              <a:rPr lang="de-AT" dirty="0" err="1" smtClean="0"/>
              <a:t>KoordinatorInnen</a:t>
            </a:r>
            <a:r>
              <a:rPr lang="de-AT" dirty="0" smtClean="0"/>
              <a:t>/Schulen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Wo steht die Schule bezüglich </a:t>
            </a:r>
            <a:r>
              <a:rPr lang="de-AT" dirty="0" err="1" smtClean="0"/>
              <a:t>KidZ</a:t>
            </a:r>
            <a:r>
              <a:rPr lang="de-AT" dirty="0" smtClean="0"/>
              <a:t>?</a:t>
            </a:r>
          </a:p>
          <a:p>
            <a:r>
              <a:rPr lang="de-AT" dirty="0" smtClean="0"/>
              <a:t>Welche Fragen gibt es zum </a:t>
            </a:r>
            <a:r>
              <a:rPr lang="de-AT" dirty="0" err="1" smtClean="0"/>
              <a:t>KidZ</a:t>
            </a:r>
            <a:r>
              <a:rPr lang="de-AT" dirty="0"/>
              <a:t>-</a:t>
            </a:r>
            <a:r>
              <a:rPr lang="de-AT" dirty="0" smtClean="0"/>
              <a:t>Projekt</a:t>
            </a:r>
            <a:r>
              <a:rPr lang="de-AT" dirty="0" smtClean="0"/>
              <a:t>?</a:t>
            </a:r>
          </a:p>
          <a:p>
            <a:r>
              <a:rPr lang="de-AT" dirty="0" smtClean="0"/>
              <a:t>Wo liegen die Stärken der Schule?</a:t>
            </a:r>
          </a:p>
          <a:p>
            <a:r>
              <a:rPr lang="de-AT" dirty="0" smtClean="0"/>
              <a:t>Was kann die Schule für andere beitragen?</a:t>
            </a:r>
          </a:p>
          <a:p>
            <a:r>
              <a:rPr lang="de-AT" dirty="0" smtClean="0"/>
              <a:t>Wo liegen die Defizite?</a:t>
            </a:r>
          </a:p>
          <a:p>
            <a:r>
              <a:rPr lang="de-AT" dirty="0" smtClean="0"/>
              <a:t>Welche Unterstützung braucht die Schule/die </a:t>
            </a:r>
            <a:r>
              <a:rPr lang="de-AT" dirty="0" err="1" smtClean="0"/>
              <a:t>LehrerInnen</a:t>
            </a:r>
            <a:r>
              <a:rPr lang="de-AT" dirty="0" smtClean="0"/>
              <a:t>?</a:t>
            </a:r>
          </a:p>
          <a:p>
            <a:r>
              <a:rPr lang="de-AT" dirty="0" smtClean="0"/>
              <a:t>Welche Hürden werden vermutet? </a:t>
            </a:r>
          </a:p>
          <a:p>
            <a:r>
              <a:rPr lang="de-AT" dirty="0" smtClean="0"/>
              <a:t>Welche Herausforderungen werden gesehen?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983842"/>
            <a:ext cx="2500759" cy="18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KidZ</a:t>
            </a:r>
            <a:r>
              <a:rPr lang="de-AT" dirty="0" smtClean="0"/>
              <a:t>-Rahmenbedingungen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400" dirty="0" smtClean="0"/>
          </a:p>
          <a:p>
            <a:r>
              <a:rPr lang="de-AT" sz="2400" dirty="0" err="1" smtClean="0"/>
              <a:t>KidZ</a:t>
            </a:r>
            <a:r>
              <a:rPr lang="de-AT" sz="2400" dirty="0" smtClean="0"/>
              <a:t> ist ein Entwicklungsprojekt – Erfahrungen müssen erst eingebracht und gesammelt werden</a:t>
            </a:r>
          </a:p>
          <a:p>
            <a:endParaRPr lang="de-AT" sz="2400" dirty="0" smtClean="0"/>
          </a:p>
          <a:p>
            <a:r>
              <a:rPr lang="de-AT" sz="3200" b="1" dirty="0" smtClean="0"/>
              <a:t>Es besteht kein Zeit- und Leistungsdruck – </a:t>
            </a:r>
            <a:br>
              <a:rPr lang="de-AT" sz="3200" b="1" dirty="0" smtClean="0"/>
            </a:br>
            <a:r>
              <a:rPr lang="de-AT" sz="3200" b="1" dirty="0" smtClean="0"/>
              <a:t>jede/r wie er/sie kann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0"/>
            <a:ext cx="1866900" cy="12477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812" y="4493455"/>
            <a:ext cx="1336948" cy="14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1004</Words>
  <Application>Microsoft Office PowerPoint</Application>
  <PresentationFormat>Bildschirmpräsentation (4:3)</PresentationFormat>
  <Paragraphs>254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Rückblick</vt:lpstr>
      <vt:lpstr>KidZ-Auftakt  Klassenzimmer der Zukunft</vt:lpstr>
      <vt:lpstr>PowerPoint-Präsentation</vt:lpstr>
      <vt:lpstr>Themen</vt:lpstr>
      <vt:lpstr>Ziele des Projekts</vt:lpstr>
      <vt:lpstr>Zielsetzungen</vt:lpstr>
      <vt:lpstr>KidZ-Koordination  Cluster West</vt:lpstr>
      <vt:lpstr>Wünsche einzelner Schulen</vt:lpstr>
      <vt:lpstr>Vorstellung der KoordinatorInnen/Schulen</vt:lpstr>
      <vt:lpstr>KidZ-Rahmenbedingungen</vt:lpstr>
      <vt:lpstr>KidZ - Rahmenbedingungen</vt:lpstr>
      <vt:lpstr>KidZ Rahmenbedingungen</vt:lpstr>
      <vt:lpstr>Geräte</vt:lpstr>
      <vt:lpstr>Geräte</vt:lpstr>
      <vt:lpstr>Geräte</vt:lpstr>
      <vt:lpstr>Begleitende Infrastruktur</vt:lpstr>
      <vt:lpstr>Apps - Webservices</vt:lpstr>
      <vt:lpstr>Internetadressen</vt:lpstr>
      <vt:lpstr>Organisation an der Schule</vt:lpstr>
      <vt:lpstr>PowerPoint-Präsentation</vt:lpstr>
      <vt:lpstr>Austausch von Materialien – Unterrichtsszenarien - Kollaboration</vt:lpstr>
      <vt:lpstr>Methodik - Didaktik</vt:lpstr>
      <vt:lpstr>Methodik-Didaktik</vt:lpstr>
      <vt:lpstr>Methodik - Didaktik</vt:lpstr>
      <vt:lpstr>Methodik - Didaktik</vt:lpstr>
      <vt:lpstr>Methodik-Didaktik</vt:lpstr>
      <vt:lpstr>Methodik – Didaktik</vt:lpstr>
      <vt:lpstr>Workshop in Fächergruppen</vt:lpstr>
      <vt:lpstr>Fortbildung</vt:lpstr>
      <vt:lpstr>Kommunikation</vt:lpstr>
      <vt:lpstr>Termine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KidZ –  Tablets und Mobiles in der Schule</dc:title>
  <dc:creator>g</dc:creator>
  <cp:lastModifiedBy>Andrea Prock</cp:lastModifiedBy>
  <cp:revision>123</cp:revision>
  <dcterms:created xsi:type="dcterms:W3CDTF">2013-09-22T18:47:17Z</dcterms:created>
  <dcterms:modified xsi:type="dcterms:W3CDTF">2013-10-07T16:47:49Z</dcterms:modified>
</cp:coreProperties>
</file>