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2"/>
  </p:notesMasterIdLst>
  <p:sldIdLst>
    <p:sldId id="256" r:id="rId2"/>
    <p:sldId id="281" r:id="rId3"/>
    <p:sldId id="257" r:id="rId4"/>
    <p:sldId id="282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3" r:id="rId15"/>
    <p:sldId id="274" r:id="rId16"/>
    <p:sldId id="275" r:id="rId17"/>
    <p:sldId id="285" r:id="rId18"/>
    <p:sldId id="284" r:id="rId19"/>
    <p:sldId id="283" r:id="rId20"/>
    <p:sldId id="280" r:id="rId21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8923" autoAdjust="0"/>
  </p:normalViewPr>
  <p:slideViewPr>
    <p:cSldViewPr>
      <p:cViewPr varScale="1">
        <p:scale>
          <a:sx n="100" d="100"/>
          <a:sy n="100" d="100"/>
        </p:scale>
        <p:origin x="145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71516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9246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FFCAB10-798F-4BEA-B0F1-AEA634056BFD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1271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290C25F-5520-4722-AC92-6D54FFC84802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9665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8798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71486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3712F5D1-8190-4D30-9B53-525B3552B41B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774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535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5605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3415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2604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8BC10CE-FDB2-40E3-B0DA-4AE86D9F2B02}" type="slidenum">
              <a:rPr lang="en-GB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12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0452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7B5162-71B6-4944-B06B-BAE7A775AC77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5399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93755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E6DA3B6-DB55-4D2F-A694-2543B6BE72BB}" type="slidenum">
              <a:rPr lang="en-GB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0069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user\Desktop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1984">
            <a:off x="5549690" y="2661868"/>
            <a:ext cx="2338745" cy="17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255646" y="330664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 smtClean="0"/>
              <a:t>Hardware</a:t>
            </a:r>
          </a:p>
        </p:txBody>
      </p:sp>
      <p:pic>
        <p:nvPicPr>
          <p:cNvPr id="12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46237"/>
            <a:ext cx="1223962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:\Users\user\Desktop\monito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6710" y="2780928"/>
            <a:ext cx="2410215" cy="27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239" y="3068960"/>
            <a:ext cx="2917858" cy="2757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31" y="5573802"/>
            <a:ext cx="962764" cy="7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1" y="5635537"/>
            <a:ext cx="676140" cy="4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942920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10525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CD/DVD/Blue-ray</a:t>
            </a:r>
            <a:r>
              <a:rPr lang="ar-SA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‏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F5F6CE55-1563-4EFF-97AA-868D388117BB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099050" y="5773738"/>
            <a:ext cx="3505200" cy="5873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CD, DVD und Blue-ray Disks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sind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rgbClr val="FF3300"/>
                </a:solidFill>
              </a:rPr>
              <a:t>optische</a:t>
            </a:r>
            <a:r>
              <a:rPr lang="en-GB" sz="1600" b="1" dirty="0" smtClean="0">
                <a:solidFill>
                  <a:srgbClr val="FF3300"/>
                </a:solidFill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Speichermedien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259388" y="1752600"/>
            <a:ext cx="3200400" cy="1220788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CD-R: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einmal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CD-RW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oft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</p:txBody>
      </p:sp>
      <p:pic>
        <p:nvPicPr>
          <p:cNvPr id="13321" name="Picture 9" descr="C:\Users\user\Desktop\cdromdv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1115">
            <a:off x="5081588" y="3105150"/>
            <a:ext cx="3705225" cy="2305050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user\Dropbox\Easy4me\_FTP_Easy4Me_Neu\workfiles\images\cd-laufwe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4949825" cy="3559175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188" y="5186363"/>
            <a:ext cx="3889375" cy="34131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Laufwerk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optische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Speichermedien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Externe</a:t>
            </a:r>
            <a:r>
              <a:rPr lang="en-GB" dirty="0" smtClean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732588" y="5516563"/>
            <a:ext cx="1800225" cy="31115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223000" y="3224213"/>
            <a:ext cx="1800225" cy="30956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771775" y="5395913"/>
            <a:ext cx="2428875" cy="30956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Externe Festplatte 2,5 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Erweiterungskarten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0453961-E845-4711-A980-AE92CDA33D4F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137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Zusatzkarten erweitern die Fähigkeiten des Computers!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Sie werden in die Steckplätze auf der Hauptplatine eingesetzt.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936701" y="5926162"/>
            <a:ext cx="30972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Grafikkarte für anspruchsvolle Spiele</a:t>
            </a:r>
          </a:p>
        </p:txBody>
      </p:sp>
      <p:grpSp>
        <p:nvGrpSpPr>
          <p:cNvPr id="17415" name="Gruppieren 2"/>
          <p:cNvGrpSpPr>
            <a:grpSpLocks/>
          </p:cNvGrpSpPr>
          <p:nvPr/>
        </p:nvGrpSpPr>
        <p:grpSpPr bwMode="auto">
          <a:xfrm>
            <a:off x="1930300" y="2182539"/>
            <a:ext cx="5233988" cy="3527425"/>
            <a:chOff x="3779911" y="2708920"/>
            <a:chExt cx="5233695" cy="3528392"/>
          </a:xfrm>
        </p:grpSpPr>
        <p:pic>
          <p:nvPicPr>
            <p:cNvPr id="15370" name="Picture 10" descr="C:\Users\user\Desktop\grafikkart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9911" y="2708920"/>
              <a:ext cx="5233695" cy="3528392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588042" y="5444933"/>
              <a:ext cx="936573" cy="220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900" dirty="0">
                  <a:solidFill>
                    <a:schemeClr val="tx2">
                      <a:lumMod val="50000"/>
                    </a:schemeClr>
                  </a:solidFill>
                </a:rPr>
                <a:t>© Thiago Silva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Netzteil</a:t>
            </a: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77B0048-2599-4CD8-AE48-C13A6DFDD86C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403350" y="1268413"/>
            <a:ext cx="61214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bg2">
                    <a:lumMod val="50000"/>
                  </a:schemeClr>
                </a:solidFill>
              </a:rPr>
              <a:t>dient zur Stromversorgung des Computers</a:t>
            </a:r>
          </a:p>
        </p:txBody>
      </p:sp>
      <p:pic>
        <p:nvPicPr>
          <p:cNvPr id="16390" name="Picture 6" descr="C:\Users\user\Dropbox\Easy4me\_FTP_Easy4Me_Neu\workfiles\images\netzte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989138"/>
            <a:ext cx="5695950" cy="4138612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446213" y="5949950"/>
            <a:ext cx="190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>
                <a:solidFill>
                  <a:srgbClr val="002060"/>
                </a:solidFill>
              </a:rPr>
              <a:t>Nadeldrucker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</a:t>
            </a:r>
            <a:r>
              <a:rPr lang="de-AT" sz="1200" dirty="0">
                <a:solidFill>
                  <a:srgbClr val="002060"/>
                </a:solidFill>
              </a:rPr>
              <a:t>veraltet</a:t>
            </a:r>
            <a:r>
              <a:rPr lang="en-GB" sz="1200" dirty="0">
                <a:solidFill>
                  <a:srgbClr val="002060"/>
                </a:solidFill>
              </a:rPr>
              <a:t>)</a:t>
            </a:r>
            <a:r>
              <a:rPr lang="ar-SA" sz="1600" dirty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5285053" y="6096000"/>
            <a:ext cx="237146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sz="1400" dirty="0">
                <a:solidFill>
                  <a:srgbClr val="002060"/>
                </a:solidFill>
              </a:rPr>
              <a:t>Plotter </a:t>
            </a:r>
            <a:r>
              <a:rPr lang="de-AT" sz="1200" dirty="0">
                <a:solidFill>
                  <a:srgbClr val="002060"/>
                </a:solidFill>
              </a:rPr>
              <a:t>sind Großformatdrucker</a:t>
            </a:r>
            <a:endParaRPr lang="de-AT" sz="1400" dirty="0">
              <a:solidFill>
                <a:srgbClr val="002060"/>
              </a:solidFill>
            </a:endParaRP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25" y="3762375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90503" y="3223925"/>
            <a:ext cx="122531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 smtClean="0">
                <a:solidFill>
                  <a:srgbClr val="002060"/>
                </a:solidFill>
              </a:rPr>
              <a:t>Laserdrucker</a:t>
            </a:r>
            <a:r>
              <a:rPr lang="ar-SA" sz="1600" dirty="0" smtClean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860032" y="909067"/>
            <a:ext cx="2796481" cy="2624708"/>
            <a:chOff x="4860032" y="909067"/>
            <a:chExt cx="2796481" cy="2624708"/>
          </a:xfrm>
        </p:grpSpPr>
        <p:grpSp>
          <p:nvGrpSpPr>
            <p:cNvPr id="20487" name="Gruppieren 14"/>
            <p:cNvGrpSpPr>
              <a:grpSpLocks/>
            </p:cNvGrpSpPr>
            <p:nvPr/>
          </p:nvGrpSpPr>
          <p:grpSpPr bwMode="auto">
            <a:xfrm>
              <a:off x="4916488" y="981075"/>
              <a:ext cx="2740025" cy="2552700"/>
              <a:chOff x="703880" y="3717032"/>
              <a:chExt cx="2139928" cy="2060784"/>
            </a:xfrm>
          </p:grpSpPr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765175" y="5527675"/>
                <a:ext cx="1333084" cy="250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24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Lucida Sans Unicode" charset="0"/>
                    <a:cs typeface="Lucida Sans Unicode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GB" sz="1400">
                    <a:solidFill>
                      <a:srgbClr val="002060"/>
                    </a:solidFill>
                  </a:rPr>
                  <a:t>Tintenstrahldrucker</a:t>
                </a:r>
              </a:p>
            </p:txBody>
          </p:sp>
          <p:pic>
            <p:nvPicPr>
              <p:cNvPr id="17" name="Picture 17" descr="C:\Users\user\Desktop\images\tintendrucker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880" y="3717032"/>
                <a:ext cx="2139928" cy="1723728"/>
              </a:xfrm>
              <a:prstGeom prst="rect">
                <a:avLst/>
              </a:prstGeom>
              <a:noFill/>
              <a:effectLst>
                <a:outerShdw blurRad="228600" dist="165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Ellipse 1"/>
            <p:cNvSpPr/>
            <p:nvPr/>
          </p:nvSpPr>
          <p:spPr>
            <a:xfrm>
              <a:off x="4860032" y="1268760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555869" y="909067"/>
              <a:ext cx="134940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15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65066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1560" y="5507908"/>
            <a:ext cx="278130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 digitalisieren 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414942" y="4935789"/>
            <a:ext cx="190147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b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2310"/>
            <a:ext cx="8229600" cy="8064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Tastatur</a:t>
            </a:r>
          </a:p>
        </p:txBody>
      </p:sp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C2CE38B-F70C-41F2-81CE-4490866A02A9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9250" y="1641177"/>
            <a:ext cx="5761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zur Eingabe von Zeichen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 descr="C:\Users\user\Dropbox\Easy4me\_FTP_Easy4Me_Neu\workfiles\images\tastatu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50100" cy="316835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892" y="620688"/>
            <a:ext cx="8229600" cy="979512"/>
          </a:xfrm>
        </p:spPr>
        <p:txBody>
          <a:bodyPr/>
          <a:lstStyle/>
          <a:p>
            <a:r>
              <a:rPr lang="de-AT" dirty="0" smtClean="0"/>
              <a:t>NAS </a:t>
            </a:r>
            <a:r>
              <a:rPr lang="de-AT" sz="3600" dirty="0" smtClean="0"/>
              <a:t>(Network </a:t>
            </a:r>
            <a:r>
              <a:rPr lang="de-AT" sz="3600" dirty="0" err="1" smtClean="0"/>
              <a:t>Attached</a:t>
            </a:r>
            <a:r>
              <a:rPr lang="de-AT" sz="3600" dirty="0" smtClean="0"/>
              <a:t> Storage)</a:t>
            </a:r>
            <a:br>
              <a:rPr lang="de-AT" sz="3600" dirty="0" smtClean="0"/>
            </a:br>
            <a:r>
              <a:rPr lang="de-AT" sz="2400" dirty="0" smtClean="0"/>
              <a:t>stellt Speicher im Netzwerk zur Verfügung</a:t>
            </a:r>
            <a:endParaRPr lang="de-AT" sz="2400" dirty="0"/>
          </a:p>
        </p:txBody>
      </p:sp>
      <p:pic>
        <p:nvPicPr>
          <p:cNvPr id="5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26" y="4145658"/>
            <a:ext cx="1159673" cy="1167404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97" y="50896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891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H="1">
            <a:off x="1487056" y="3284984"/>
            <a:ext cx="1981817" cy="566151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12" idx="1"/>
          </p:cNvCxnSpPr>
          <p:nvPr/>
        </p:nvCxnSpPr>
        <p:spPr>
          <a:xfrm>
            <a:off x="5076056" y="3413161"/>
            <a:ext cx="2232248" cy="513969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932040" y="3676072"/>
            <a:ext cx="1252779" cy="83304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4008" y="3851135"/>
            <a:ext cx="563090" cy="116141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419029" y="3938982"/>
            <a:ext cx="34658" cy="121619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468873" y="3851135"/>
            <a:ext cx="527063" cy="119997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2555776" y="3676072"/>
            <a:ext cx="1080121" cy="87100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995936" y="5965801"/>
            <a:ext cx="981579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Clients</a:t>
            </a:r>
            <a:endParaRPr lang="de-A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52" y="2196456"/>
            <a:ext cx="1371603" cy="1371603"/>
          </a:xfrm>
          <a:prstGeom prst="rect">
            <a:avLst/>
          </a:prstGeom>
        </p:spPr>
      </p:pic>
      <p:pic>
        <p:nvPicPr>
          <p:cNvPr id="21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617" y="4995758"/>
            <a:ext cx="1589980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37" y="3997332"/>
            <a:ext cx="1379390" cy="111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6519151" y="4353286"/>
            <a:ext cx="706365" cy="12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26479" y="5048917"/>
            <a:ext cx="1463899" cy="158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43890"/>
              </p:ext>
            </p:extLst>
          </p:nvPr>
        </p:nvGraphicFramePr>
        <p:xfrm>
          <a:off x="457200" y="2132856"/>
          <a:ext cx="8229600" cy="3816424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/>
                <a:gridCol w="2057400"/>
                <a:gridCol w="1368152"/>
                <a:gridCol w="2746648"/>
              </a:tblGrid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1024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 1024 Kilobyte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20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1. Mill.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Megabyte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30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Mrd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=1024 Gigabyte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=2</a:t>
                      </a:r>
                      <a:r>
                        <a:rPr lang="en-GB" sz="20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40 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1. Bill.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 smtClean="0">
                <a:solidFill>
                  <a:srgbClr val="FF3300"/>
                </a:solidFill>
              </a:rPr>
              <a:t>Bit</a:t>
            </a:r>
            <a:r>
              <a:rPr lang="de-AT" dirty="0" smtClean="0">
                <a:solidFill>
                  <a:srgbClr val="000000"/>
                </a:solidFill>
              </a:rPr>
              <a:t>.      </a:t>
            </a:r>
            <a:r>
              <a:rPr lang="de-AT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 smtClean="0">
                <a:solidFill>
                  <a:srgbClr val="FF3300"/>
                </a:solidFill>
              </a:rPr>
              <a:t>Byte</a:t>
            </a:r>
            <a:r>
              <a:rPr lang="de-AT" dirty="0" smtClean="0">
                <a:solidFill>
                  <a:srgbClr val="000000"/>
                </a:solidFill>
              </a:rPr>
              <a:t>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Was passt darauf</a:t>
            </a:r>
            <a:r>
              <a:rPr lang="en-GB" dirty="0" smtClean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615796"/>
              </p:ext>
            </p:extLst>
          </p:nvPr>
        </p:nvGraphicFramePr>
        <p:xfrm>
          <a:off x="899592" y="1900908"/>
          <a:ext cx="7704856" cy="3616324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5256584"/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Ca. 700 MB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ca. 8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100 GB bis mehrere TB </a:t>
                      </a:r>
                      <a:r>
                        <a:rPr lang="de-AT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(Terabyte)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Mehrere GB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 smtClean="0"/>
              <a:t>Computertypen und Mobilgeräte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592138" y="3476625"/>
            <a:ext cx="23764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068230" y="3148012"/>
            <a:ext cx="1763713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grpSp>
        <p:nvGrpSpPr>
          <p:cNvPr id="5129" name="Gruppieren 1"/>
          <p:cNvGrpSpPr>
            <a:grpSpLocks/>
          </p:cNvGrpSpPr>
          <p:nvPr/>
        </p:nvGrpSpPr>
        <p:grpSpPr bwMode="auto">
          <a:xfrm>
            <a:off x="1369641" y="4723606"/>
            <a:ext cx="2554287" cy="1398587"/>
            <a:chOff x="4398114" y="1583330"/>
            <a:chExt cx="2376488" cy="1174043"/>
          </a:xfrm>
        </p:grpSpPr>
        <p:pic>
          <p:nvPicPr>
            <p:cNvPr id="5138" name="Picture 16" descr="C:\Users\user\Desktop\desktop-pc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969" y="1583330"/>
              <a:ext cx="2214778" cy="738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Rectangle 13"/>
            <p:cNvSpPr>
              <a:spLocks noChangeArrowheads="1"/>
            </p:cNvSpPr>
            <p:nvPr/>
          </p:nvSpPr>
          <p:spPr bwMode="auto">
            <a:xfrm>
              <a:off x="4398114" y="2368032"/>
              <a:ext cx="2376488" cy="38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PC </a:t>
              </a:r>
              <a:r>
                <a:rPr lang="de-AT" sz="1100" dirty="0">
                  <a:solidFill>
                    <a:schemeClr val="accent1">
                      <a:lumMod val="75000"/>
                    </a:schemeClr>
                  </a:solidFill>
                </a:rPr>
                <a:t>- Personal Computer</a:t>
              </a: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de-AT" sz="1200" dirty="0">
                  <a:solidFill>
                    <a:schemeClr val="accent1">
                      <a:lumMod val="75000"/>
                    </a:schemeClr>
                  </a:solidFill>
                </a:rPr>
                <a:t>Desktop Gehäuse</a:t>
              </a:r>
            </a:p>
          </p:txBody>
        </p:sp>
      </p:grp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516216" y="2996682"/>
            <a:ext cx="13239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64099" y="6035266"/>
            <a:ext cx="2682875" cy="44132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eventuell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751262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463675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7171530" y="1424897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Wie viel Platz braucht ...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20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43244"/>
              </p:ext>
            </p:extLst>
          </p:nvPr>
        </p:nvGraphicFramePr>
        <p:xfrm>
          <a:off x="827584" y="2060848"/>
          <a:ext cx="7704856" cy="4032448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64296"/>
                <a:gridCol w="5040560"/>
              </a:tblGrid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50 KB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63295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Bis einige Megabyte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114486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Je nach Anzahl der Bilder: </a:t>
                      </a: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de-AT" sz="2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mehrere Megabyte</a:t>
                      </a:r>
                      <a:endParaRPr lang="de-AT" sz="2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</a:tr>
              <a:tr h="859947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de-AT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Je nach Komprimierung</a:t>
                      </a:r>
                      <a: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und Länge: </a:t>
                      </a:r>
                      <a:br>
                        <a:rPr lang="de-AT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Einige Megabyte bis mehrere Gigabyte</a:t>
                      </a:r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Peripheriegeräte</a:t>
            </a: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01663" y="4725144"/>
            <a:ext cx="885825" cy="1224806"/>
            <a:chOff x="601663" y="4725144"/>
            <a:chExt cx="885825" cy="1224806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601663" y="5638800"/>
              <a:ext cx="8858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Webcam</a:t>
              </a:r>
            </a:p>
          </p:txBody>
        </p:sp>
        <p:pic>
          <p:nvPicPr>
            <p:cNvPr id="4123" name="Picture 27" descr="C:\Users\user\Desktop\webcam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85" y="4725144"/>
              <a:ext cx="581179" cy="775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pieren 1"/>
          <p:cNvGrpSpPr/>
          <p:nvPr/>
        </p:nvGrpSpPr>
        <p:grpSpPr>
          <a:xfrm>
            <a:off x="5923677" y="4247545"/>
            <a:ext cx="2824787" cy="1730742"/>
            <a:chOff x="384174" y="1282881"/>
            <a:chExt cx="3355560" cy="1936569"/>
          </a:xfrm>
        </p:grpSpPr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>
              <a:off x="2141392" y="2818405"/>
              <a:ext cx="817562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Tastatur</a:t>
              </a:r>
            </a:p>
          </p:txBody>
        </p:sp>
        <p:pic>
          <p:nvPicPr>
            <p:cNvPr id="4124" name="Picture 28" descr="C:\Users\user\Desktop\tastatur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74" y="1282881"/>
              <a:ext cx="3355560" cy="19365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/>
        </p:nvGrpSpPr>
        <p:grpSpPr>
          <a:xfrm>
            <a:off x="4408438" y="1178772"/>
            <a:ext cx="2069493" cy="2130541"/>
            <a:chOff x="2053767" y="4339189"/>
            <a:chExt cx="2069493" cy="2130541"/>
          </a:xfrm>
        </p:grpSpPr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2664650" y="6158580"/>
              <a:ext cx="847725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Scanner</a:t>
              </a:r>
            </a:p>
          </p:txBody>
        </p:sp>
        <p:pic>
          <p:nvPicPr>
            <p:cNvPr id="32" name="Picture 8" descr="C:\Users\user\Dropbox\Easy4me\_FTP_Easy4Me_Neu\workfiles\images\scanner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767" y="4339189"/>
              <a:ext cx="2069493" cy="1764222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4408438" y="5533246"/>
            <a:ext cx="1210044" cy="416704"/>
            <a:chOff x="3252075" y="2340387"/>
            <a:chExt cx="1210044" cy="416704"/>
          </a:xfrm>
        </p:grpSpPr>
        <p:sp>
          <p:nvSpPr>
            <p:cNvPr id="4109" name="Rectangle 12"/>
            <p:cNvSpPr>
              <a:spLocks noChangeArrowheads="1"/>
            </p:cNvSpPr>
            <p:nvPr/>
          </p:nvSpPr>
          <p:spPr bwMode="auto">
            <a:xfrm>
              <a:off x="3252075" y="2426494"/>
              <a:ext cx="619125" cy="309563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Maus</a:t>
              </a:r>
            </a:p>
          </p:txBody>
        </p:sp>
        <p:pic>
          <p:nvPicPr>
            <p:cNvPr id="22" name="Picture 2" descr="C:\Users\user\Dropbox\Easy4me\_FTP_Easy4Me_Neu\workfiles\images\asus_maus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200" y="2340387"/>
              <a:ext cx="590919" cy="416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1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2339752" y="4365104"/>
            <a:ext cx="1408819" cy="1584846"/>
            <a:chOff x="5991155" y="4365104"/>
            <a:chExt cx="1408819" cy="1584846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6092825" y="5638800"/>
              <a:ext cx="1277938" cy="311150"/>
            </a:xfrm>
            <a:prstGeom prst="rect">
              <a:avLst/>
            </a:prstGeom>
            <a:noFill/>
            <a:ln w="324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Digitalkamera</a:t>
              </a:r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155" y="4365104"/>
              <a:ext cx="1408819" cy="10988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4" name="Foliennummernplatzhalter 4"/>
          <p:cNvSpPr txBox="1">
            <a:spLocks/>
          </p:cNvSpPr>
          <p:nvPr/>
        </p:nvSpPr>
        <p:spPr bwMode="auto">
          <a:xfrm>
            <a:off x="8543925" y="6356350"/>
            <a:ext cx="5619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7432" tIns="45720" rIns="4572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algn="l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1200"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5" name="Gruppieren 3"/>
          <p:cNvGrpSpPr>
            <a:grpSpLocks/>
          </p:cNvGrpSpPr>
          <p:nvPr/>
        </p:nvGrpSpPr>
        <p:grpSpPr bwMode="auto">
          <a:xfrm>
            <a:off x="2419795" y="1760536"/>
            <a:ext cx="1920217" cy="1548777"/>
            <a:chOff x="703880" y="3920094"/>
            <a:chExt cx="2579081" cy="2148594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72991" y="5638688"/>
              <a:ext cx="2409970" cy="43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Tintenstrahldrucker</a:t>
              </a:r>
              <a:endParaRPr lang="de-AT" sz="1400" dirty="0">
                <a:solidFill>
                  <a:srgbClr val="002060"/>
                </a:solidFill>
              </a:endParaRPr>
            </a:p>
          </p:txBody>
        </p:sp>
        <p:pic>
          <p:nvPicPr>
            <p:cNvPr id="27" name="Picture 17" descr="C:\Users\user\Desktop\images\tintendrucker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80" y="3920094"/>
              <a:ext cx="1887819" cy="15205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uppieren 27"/>
          <p:cNvGrpSpPr/>
          <p:nvPr/>
        </p:nvGrpSpPr>
        <p:grpSpPr>
          <a:xfrm>
            <a:off x="477790" y="1674925"/>
            <a:ext cx="1530262" cy="1625237"/>
            <a:chOff x="692520" y="4806208"/>
            <a:chExt cx="1530262" cy="1625237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844995" y="6121487"/>
              <a:ext cx="1225313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de-AT" sz="1400" dirty="0" smtClean="0">
                  <a:solidFill>
                    <a:srgbClr val="002060"/>
                  </a:solidFill>
                </a:rPr>
                <a:t>Laserdrucker</a:t>
              </a:r>
              <a:endParaRPr lang="de-AT" sz="1600" dirty="0">
                <a:solidFill>
                  <a:srgbClr val="002060"/>
                </a:solidFill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57608">
              <a:off x="692520" y="4806208"/>
              <a:ext cx="1530262" cy="1328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pieren 30"/>
          <p:cNvGrpSpPr/>
          <p:nvPr/>
        </p:nvGrpSpPr>
        <p:grpSpPr>
          <a:xfrm>
            <a:off x="6801502" y="1196752"/>
            <a:ext cx="2021716" cy="2143775"/>
            <a:chOff x="6084168" y="3068959"/>
            <a:chExt cx="2021716" cy="2143775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6705988" y="4902775"/>
              <a:ext cx="778075" cy="309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24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charset="0"/>
                  <a:ea typeface="Lucida Sans Unicode" charset="0"/>
                  <a:cs typeface="Lucida Sans Unicode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GB" sz="1400" dirty="0">
                  <a:solidFill>
                    <a:srgbClr val="002060"/>
                  </a:solidFill>
                </a:rPr>
                <a:t>Monitor</a:t>
              </a:r>
              <a:endParaRPr lang="en-GB" sz="1600" dirty="0">
                <a:solidFill>
                  <a:srgbClr val="002060"/>
                </a:solidFill>
              </a:endParaRPr>
            </a:p>
          </p:txBody>
        </p:sp>
        <p:pic>
          <p:nvPicPr>
            <p:cNvPr id="34" name="Picture 4" descr="C:\Users\user\Dropbox\Easy4me\_FTP_Easy4Me_Neu\x_images\asus_tf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068959"/>
              <a:ext cx="2021716" cy="1722933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7" y="287732"/>
            <a:ext cx="2304505" cy="96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sz="2800" dirty="0"/>
              <a:t>Schnittstellen</a:t>
            </a:r>
            <a:r>
              <a:rPr lang="de-DE" dirty="0"/>
              <a:t/>
            </a:r>
            <a:br>
              <a:rPr lang="de-DE" dirty="0"/>
            </a:br>
            <a:r>
              <a:rPr lang="de-AT" b="0" dirty="0"/>
              <a:t>verbinden Computer mit Peripheriegeräten! </a:t>
            </a:r>
            <a:endParaRPr lang="de-DE" b="0" dirty="0"/>
          </a:p>
        </p:txBody>
      </p:sp>
      <p:pic>
        <p:nvPicPr>
          <p:cNvPr id="1027" name="Picture 3" descr="C:\Users\user\Dropbox\Easy4me\_FTP_Easy4Me_Neu\workfiles\images\anschlues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" y="2550377"/>
            <a:ext cx="7361237" cy="2314575"/>
          </a:xfrm>
          <a:prstGeom prst="rect">
            <a:avLst/>
          </a:prstGeom>
          <a:noFill/>
          <a:effectLst>
            <a:outerShdw blurRad="266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2 2"/>
          <p:cNvSpPr/>
          <p:nvPr/>
        </p:nvSpPr>
        <p:spPr>
          <a:xfrm>
            <a:off x="7237446" y="1803553"/>
            <a:ext cx="1711771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3455"/>
              <a:gd name="adj5" fmla="val 249412"/>
              <a:gd name="adj6" fmla="val -12399"/>
            </a:avLst>
          </a:prstGeom>
          <a:solidFill>
            <a:schemeClr val="bg1">
              <a:lumMod val="95000"/>
            </a:schemeClr>
          </a:solidFill>
          <a:ln w="22225">
            <a:solidFill>
              <a:srgbClr val="00B0F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Audio Anschlüsse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Mikrofone, Kopfhörer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16990" y="3047810"/>
            <a:ext cx="1080120" cy="152395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5116790" y="2977494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Legende mit Linie 2 14"/>
          <p:cNvSpPr/>
          <p:nvPr/>
        </p:nvSpPr>
        <p:spPr>
          <a:xfrm>
            <a:off x="3448121" y="908720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65738"/>
              <a:gd name="adj6" fmla="val 119587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USB-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Schnittstelle:</a:t>
            </a:r>
            <a:b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Drucker, Scanner, 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Legende mit Linie 2 15"/>
          <p:cNvSpPr/>
          <p:nvPr/>
        </p:nvSpPr>
        <p:spPr>
          <a:xfrm>
            <a:off x="2129397" y="1774812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02113"/>
              <a:gd name="adj6" fmla="val 118629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VGA-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Monitore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532978" y="3990537"/>
            <a:ext cx="1440160" cy="674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Legende mit Linie 2 18"/>
          <p:cNvSpPr/>
          <p:nvPr/>
        </p:nvSpPr>
        <p:spPr>
          <a:xfrm>
            <a:off x="3196826" y="5363855"/>
            <a:ext cx="1512168" cy="561537"/>
          </a:xfrm>
          <a:prstGeom prst="borderCallout2">
            <a:avLst>
              <a:gd name="adj1" fmla="val -1888"/>
              <a:gd name="adj2" fmla="val 49563"/>
              <a:gd name="adj3" fmla="val -95216"/>
              <a:gd name="adj4" fmla="val 50276"/>
              <a:gd name="adj5" fmla="val -125573"/>
              <a:gd name="adj6" fmla="val 4997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rgbClr val="C00000"/>
                </a:solidFill>
                <a:latin typeface="Calibri" pitchFamily="34" charset="0"/>
              </a:rPr>
              <a:t>DVI-</a:t>
            </a: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für Monitore</a:t>
            </a:r>
            <a:endParaRPr lang="de-AT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262348" y="4206561"/>
            <a:ext cx="982233" cy="4195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Legende mit Linie 2 20"/>
          <p:cNvSpPr/>
          <p:nvPr/>
        </p:nvSpPr>
        <p:spPr>
          <a:xfrm>
            <a:off x="323528" y="5363856"/>
            <a:ext cx="2462763" cy="561537"/>
          </a:xfrm>
          <a:prstGeom prst="borderCallout2">
            <a:avLst>
              <a:gd name="adj1" fmla="val 47621"/>
              <a:gd name="adj2" fmla="val 100837"/>
              <a:gd name="adj3" fmla="val 10165"/>
              <a:gd name="adj4" fmla="val 109289"/>
              <a:gd name="adj5" fmla="val -136676"/>
              <a:gd name="adj6" fmla="val 109586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HDMI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-Schnittstelle für Monitore: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überträgt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Video-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 und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Audiosignale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207248" y="4165158"/>
            <a:ext cx="603642" cy="422688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Legende mit Linie 2 22"/>
          <p:cNvSpPr/>
          <p:nvPr/>
        </p:nvSpPr>
        <p:spPr>
          <a:xfrm>
            <a:off x="5116790" y="5352805"/>
            <a:ext cx="1716440" cy="531282"/>
          </a:xfrm>
          <a:prstGeom prst="borderCallout2">
            <a:avLst>
              <a:gd name="adj1" fmla="val -3586"/>
              <a:gd name="adj2" fmla="val 49904"/>
              <a:gd name="adj3" fmla="val -27374"/>
              <a:gd name="adj4" fmla="val 29879"/>
              <a:gd name="adj5" fmla="val -137850"/>
              <a:gd name="adj6" fmla="val 28941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SATA-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</a:t>
            </a: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externe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Festplatten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439822" y="3846521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Legende mit Linie 2 26"/>
          <p:cNvSpPr/>
          <p:nvPr/>
        </p:nvSpPr>
        <p:spPr>
          <a:xfrm>
            <a:off x="364262" y="1803553"/>
            <a:ext cx="1552402" cy="561537"/>
          </a:xfrm>
          <a:prstGeom prst="borderCallout2">
            <a:avLst>
              <a:gd name="adj1" fmla="val 98051"/>
              <a:gd name="adj2" fmla="val 49417"/>
              <a:gd name="adj3" fmla="val 165877"/>
              <a:gd name="adj4" fmla="val 52116"/>
              <a:gd name="adj5" fmla="val 306288"/>
              <a:gd name="adj6" fmla="val 91947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PS2-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Tastatur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466549" y="4231160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17" y="3128087"/>
            <a:ext cx="787704" cy="13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9"/>
          <p:cNvSpPr/>
          <p:nvPr/>
        </p:nvSpPr>
        <p:spPr>
          <a:xfrm>
            <a:off x="6083962" y="3101555"/>
            <a:ext cx="725434" cy="741325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6137417" y="4152668"/>
            <a:ext cx="67197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endParaRPr lang="de-AT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6098723" y="3884796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2 10"/>
          <p:cNvSpPr/>
          <p:nvPr/>
        </p:nvSpPr>
        <p:spPr>
          <a:xfrm>
            <a:off x="6588224" y="908720"/>
            <a:ext cx="2408348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1306"/>
              <a:gd name="adj5" fmla="val 429226"/>
              <a:gd name="adj6" fmla="val -11929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Netzwerk-Schnittstelle</a:t>
            </a:r>
            <a:b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Mbit/s oder  schneller: 1 Gbit/s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30" grpId="0"/>
      <p:bldP spid="10" grpId="0" animBg="1"/>
      <p:bldP spid="13" grpId="0"/>
      <p:bldP spid="2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ristian\Documents\My Dropbox\Easy4me (1)\_FTP_Easy4Me_Neu\workfiles\images\pc_in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1460499"/>
            <a:ext cx="437197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Computer / Zentraleinheit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C7D3B69-AB3A-48D2-B369-0D04490064DD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3132138" y="3068638"/>
            <a:ext cx="719137" cy="7207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3924300" y="3357563"/>
            <a:ext cx="431800" cy="1079500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4427538" y="2205038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4427538" y="3357563"/>
            <a:ext cx="1800225" cy="504825"/>
          </a:xfrm>
          <a:prstGeom prst="rect">
            <a:avLst/>
          </a:prstGeom>
          <a:noFill/>
          <a:ln w="507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77674" y="5707569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Datenkabel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 flipV="1">
            <a:off x="5004050" y="4818691"/>
            <a:ext cx="1872206" cy="112675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977673" y="4733219"/>
            <a:ext cx="1842799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 flipV="1">
            <a:off x="4160476" y="4232701"/>
            <a:ext cx="2715780" cy="73839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6993339" y="3756957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4892972" y="3509207"/>
            <a:ext cx="1983284" cy="47285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6986689" y="2345389"/>
            <a:ext cx="1511945" cy="733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CD, DVD-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Laufwerk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 flipV="1">
            <a:off x="5045372" y="2380780"/>
            <a:ext cx="1983284" cy="38540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>
            <a:off x="1048389" y="1884342"/>
            <a:ext cx="100266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Netzteil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2137951" y="2205038"/>
            <a:ext cx="705857" cy="98903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251520" y="3013701"/>
            <a:ext cx="1799529" cy="991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Lüfter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und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Kühler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2137951" y="3459755"/>
            <a:ext cx="1065897" cy="4945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169949" y="4733219"/>
            <a:ext cx="188177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Steckkartenplätze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2051049" y="5013176"/>
            <a:ext cx="1152799" cy="1957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  <a:effectLst>
            <a:outerShdw blurRad="63500" dist="50800" dir="5400000" algn="ctr" rotWithShape="0">
              <a:schemeClr val="bg1">
                <a:alpha val="5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Christian\Documents\My Dropbox\Easy4me (1)\_FTP_Easy4Me_Neu\workfiles\images\cpu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813" y="3013701"/>
            <a:ext cx="438124" cy="4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31339">
            <a:off x="7375839" y="4876098"/>
            <a:ext cx="1597279" cy="40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Easy4me\_FTP_Easy4Me_Neu\x_images\mainboard_M5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05" y="1984841"/>
            <a:ext cx="7921328" cy="4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1"/>
            <a:ext cx="8785671" cy="79022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Hauptplatine</a:t>
            </a:r>
            <a:r>
              <a:rPr lang="en-GB" sz="3600" dirty="0" smtClean="0"/>
              <a:t> / Mainboard / Motherboard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0D644C0-326E-4E8B-823B-6E294869C963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2483768" y="1268760"/>
            <a:ext cx="1788448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15744"/>
              <a:gd name="adj6" fmla="val 11869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Arbeitsspeicher </a:t>
            </a: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663925" y="2001486"/>
            <a:ext cx="1788448" cy="389823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71300"/>
              <a:gd name="adj6" fmla="val 15143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Steckplatz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egende mit Linie 2 12"/>
          <p:cNvSpPr/>
          <p:nvPr/>
        </p:nvSpPr>
        <p:spPr>
          <a:xfrm>
            <a:off x="1259632" y="5733256"/>
            <a:ext cx="2004472" cy="389823"/>
          </a:xfrm>
          <a:prstGeom prst="borderCallout2">
            <a:avLst>
              <a:gd name="adj1" fmla="val 52122"/>
              <a:gd name="adj2" fmla="val 101775"/>
              <a:gd name="adj3" fmla="val 58766"/>
              <a:gd name="adj4" fmla="val 122778"/>
              <a:gd name="adj5" fmla="val -221292"/>
              <a:gd name="adj6" fmla="val 14902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z.B. Grafikkarte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Legende mit Linie 2 13"/>
          <p:cNvSpPr/>
          <p:nvPr/>
        </p:nvSpPr>
        <p:spPr>
          <a:xfrm>
            <a:off x="245782" y="5127409"/>
            <a:ext cx="2004472" cy="389823"/>
          </a:xfrm>
          <a:prstGeom prst="borderCallout2">
            <a:avLst>
              <a:gd name="adj1" fmla="val 2001"/>
              <a:gd name="adj2" fmla="val 50698"/>
              <a:gd name="adj3" fmla="val -95608"/>
              <a:gd name="adj4" fmla="val 50647"/>
              <a:gd name="adj5" fmla="val -131074"/>
              <a:gd name="adj6" fmla="val 5896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Schnittstellen (USB, Video…)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ropbox\Easy4me\_FTP_Easy4Me_Neu\workfiles\images\corei7-unt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30175">
            <a:off x="2774193" y="3328377"/>
            <a:ext cx="1631662" cy="169463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 smtClean="0"/>
              <a:t>Prozessor</a:t>
            </a:r>
            <a:r>
              <a:rPr lang="en-GB" dirty="0" smtClean="0"/>
              <a:t> (CPU)</a:t>
            </a:r>
            <a:r>
              <a:rPr lang="ar-SA" dirty="0" smtClean="0"/>
              <a:t>‏</a:t>
            </a:r>
            <a:endParaRPr lang="en-GB" dirty="0" smtClean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802" y="2747367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14571" y="2833273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724128" y="52330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pic>
        <p:nvPicPr>
          <p:cNvPr id="9" name="Picture 3" descr="C:\Users\user\Dropbox\Easy4me\_FTP_Easy4Me_Neu\workfiles\images\core7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063">
            <a:off x="899822" y="3813154"/>
            <a:ext cx="2124548" cy="1807021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332655"/>
            <a:ext cx="8229600" cy="157393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/>
              <a:t>Hauptspeicher – RAM Arbeitsspeicher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CC9B7D2-6787-4D3A-B35A-9D08964E066A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24000" y="2060848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Clr>
                <a:srgbClr val="FF3300"/>
              </a:buClr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>
                <a:solidFill>
                  <a:srgbClr val="000000"/>
                </a:solidFill>
              </a:rPr>
              <a:t>andom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ccess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emory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11560" y="4354661"/>
            <a:ext cx="7992888" cy="16077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Der Hauptspeicher wird in Gigabyte angegeben – aktuell: ab 4 GB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Auf RAM können Daten gelesen und gespeichert werden.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Wird die Stromversorgung unterbrochen, geht der Inhalt des Hauptspeichers verloren!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12505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408553" y="1840885"/>
            <a:ext cx="2861469" cy="692150"/>
          </a:xfrm>
          <a:prstGeom prst="callout1">
            <a:avLst>
              <a:gd name="adj1" fmla="val 91469"/>
              <a:gd name="adj2" fmla="val 95846"/>
              <a:gd name="adj3" fmla="val 185266"/>
              <a:gd name="adj4" fmla="val 101744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5436096" y="1582085"/>
            <a:ext cx="1224136" cy="404118"/>
          </a:xfrm>
          <a:prstGeom prst="callout1">
            <a:avLst>
              <a:gd name="adj1" fmla="val 72005"/>
              <a:gd name="adj2" fmla="val 84601"/>
              <a:gd name="adj3" fmla="val 409104"/>
              <a:gd name="adj4" fmla="val 176829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435</Words>
  <Application>Microsoft Office PowerPoint</Application>
  <PresentationFormat>Bildschirmpräsentation (4:3)</PresentationFormat>
  <Paragraphs>153</Paragraphs>
  <Slides>20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Courier New</vt:lpstr>
      <vt:lpstr>Lucida Sans Unicode</vt:lpstr>
      <vt:lpstr>Palatino Linotype</vt:lpstr>
      <vt:lpstr>Tahoma</vt:lpstr>
      <vt:lpstr>Times New Roman</vt:lpstr>
      <vt:lpstr>Wingdings</vt:lpstr>
      <vt:lpstr>Executive</vt:lpstr>
      <vt:lpstr>Hardware</vt:lpstr>
      <vt:lpstr>Computertypen und Mobilgeräte</vt:lpstr>
      <vt:lpstr>Peripheriegeräte</vt:lpstr>
      <vt:lpstr>PowerPoint-Präsentation</vt:lpstr>
      <vt:lpstr>Computer / Zentraleinheit</vt:lpstr>
      <vt:lpstr>Hauptplatine / Mainboard / Motherboard</vt:lpstr>
      <vt:lpstr>Prozessor (CPU)‏</vt:lpstr>
      <vt:lpstr>Hauptspeicher – RAM Arbeitsspeicher</vt:lpstr>
      <vt:lpstr>Festplatte</vt:lpstr>
      <vt:lpstr>CD/DVD/Blue-ray‏</vt:lpstr>
      <vt:lpstr>Externe Speichermedien</vt:lpstr>
      <vt:lpstr>Erweiterungskarten</vt:lpstr>
      <vt:lpstr>Netzteil</vt:lpstr>
      <vt:lpstr>Drucker</vt:lpstr>
      <vt:lpstr>Scanner</vt:lpstr>
      <vt:lpstr>Tastatur</vt:lpstr>
      <vt:lpstr>NAS (Network Attached Storage) stellt Speicher im Netzwerk zur Verfügung</vt:lpstr>
      <vt:lpstr>Speichergrößen</vt:lpstr>
      <vt:lpstr>Was passt darauf?</vt:lpstr>
      <vt:lpstr>Wie viel Platz braucht 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Andrea Prock</cp:lastModifiedBy>
  <cp:revision>120</cp:revision>
  <dcterms:modified xsi:type="dcterms:W3CDTF">2013-10-13T17:37:05Z</dcterms:modified>
</cp:coreProperties>
</file>