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3" r:id="rId6"/>
    <p:sldId id="264" r:id="rId7"/>
    <p:sldId id="259" r:id="rId8"/>
    <p:sldId id="265" r:id="rId9"/>
    <p:sldId id="266" r:id="rId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15" name="Date Placeholder 14"/>
          <p:cNvSpPr>
            <a:spLocks noGrp="1"/>
          </p:cNvSpPr>
          <p:nvPr>
            <p:ph type="dt" sz="half" idx="10"/>
          </p:nvPr>
        </p:nvSpPr>
        <p:spPr/>
        <p:txBody>
          <a:bodyPr/>
          <a:lstStyle/>
          <a:p>
            <a:fld id="{A1CD3EBF-5848-4136-936D-5ABBA6D9DA6C}" type="datetimeFigureOut">
              <a:rPr lang="de-AT" smtClean="0"/>
              <a:t>11.04.2014</a:t>
            </a:fld>
            <a:endParaRPr lang="de-AT"/>
          </a:p>
        </p:txBody>
      </p:sp>
      <p:sp>
        <p:nvSpPr>
          <p:cNvPr id="16" name="Slide Number Placeholder 15"/>
          <p:cNvSpPr>
            <a:spLocks noGrp="1"/>
          </p:cNvSpPr>
          <p:nvPr>
            <p:ph type="sldNum" sz="quarter" idx="11"/>
          </p:nvPr>
        </p:nvSpPr>
        <p:spPr/>
        <p:txBody>
          <a:bodyPr/>
          <a:lstStyle/>
          <a:p>
            <a:fld id="{1433F3AA-2CE8-48F7-94B0-CC6F4DF23D12}" type="slidenum">
              <a:rPr lang="de-AT" smtClean="0"/>
              <a:t>‹Nr.›</a:t>
            </a:fld>
            <a:endParaRPr lang="de-AT"/>
          </a:p>
        </p:txBody>
      </p:sp>
      <p:sp>
        <p:nvSpPr>
          <p:cNvPr id="17" name="Footer Placeholder 16"/>
          <p:cNvSpPr>
            <a:spLocks noGrp="1"/>
          </p:cNvSpPr>
          <p:nvPr>
            <p:ph type="ftr" sz="quarter" idx="12"/>
          </p:nvPr>
        </p:nvSpPr>
        <p:spPr/>
        <p:txBody>
          <a:bodyPr/>
          <a:lstStyle/>
          <a:p>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A1CD3EBF-5848-4136-936D-5ABBA6D9DA6C}" type="datetimeFigureOut">
              <a:rPr lang="de-AT" smtClean="0"/>
              <a:t>11.04.2014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1433F3AA-2CE8-48F7-94B0-CC6F4DF23D12}" type="slidenum">
              <a:rPr lang="de-AT" smtClean="0"/>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1CD3EBF-5848-4136-936D-5ABBA6D9DA6C}" type="datetimeFigureOut">
              <a:rPr lang="de-AT" smtClean="0"/>
              <a:t>11.04.2014</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1433F3AA-2CE8-48F7-94B0-CC6F4DF23D12}" type="slidenum">
              <a:rPr lang="de-AT" smtClean="0"/>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3" name="Title 12"/>
          <p:cNvSpPr>
            <a:spLocks noGrp="1"/>
          </p:cNvSpPr>
          <p:nvPr>
            <p:ph type="title"/>
          </p:nvPr>
        </p:nvSpPr>
        <p:spPr/>
        <p:txBody>
          <a:bodyPr/>
          <a:lstStyle/>
          <a:p>
            <a:r>
              <a:rPr lang="de-DE" smtClean="0"/>
              <a:t>Titelmasterformat durch Klicken bearbeiten</a:t>
            </a:r>
            <a:endParaRPr lang="en-US"/>
          </a:p>
        </p:txBody>
      </p:sp>
      <p:sp>
        <p:nvSpPr>
          <p:cNvPr id="14" name="Date Placeholder 13"/>
          <p:cNvSpPr>
            <a:spLocks noGrp="1"/>
          </p:cNvSpPr>
          <p:nvPr>
            <p:ph type="dt" sz="half" idx="10"/>
          </p:nvPr>
        </p:nvSpPr>
        <p:spPr/>
        <p:txBody>
          <a:bodyPr/>
          <a:lstStyle/>
          <a:p>
            <a:fld id="{A1CD3EBF-5848-4136-936D-5ABBA6D9DA6C}" type="datetimeFigureOut">
              <a:rPr lang="de-AT" smtClean="0"/>
              <a:t>11.04.2014</a:t>
            </a:fld>
            <a:endParaRPr lang="de-AT"/>
          </a:p>
        </p:txBody>
      </p:sp>
      <p:sp>
        <p:nvSpPr>
          <p:cNvPr id="15" name="Slide Number Placeholder 14"/>
          <p:cNvSpPr>
            <a:spLocks noGrp="1"/>
          </p:cNvSpPr>
          <p:nvPr>
            <p:ph type="sldNum" sz="quarter" idx="11"/>
          </p:nvPr>
        </p:nvSpPr>
        <p:spPr/>
        <p:txBody>
          <a:bodyPr/>
          <a:lstStyle/>
          <a:p>
            <a:fld id="{1433F3AA-2CE8-48F7-94B0-CC6F4DF23D12}" type="slidenum">
              <a:rPr lang="de-AT" smtClean="0"/>
              <a:t>‹Nr.›</a:t>
            </a:fld>
            <a:endParaRPr lang="de-AT"/>
          </a:p>
        </p:txBody>
      </p:sp>
      <p:sp>
        <p:nvSpPr>
          <p:cNvPr id="16" name="Footer Placeholder 15"/>
          <p:cNvSpPr>
            <a:spLocks noGrp="1"/>
          </p:cNvSpPr>
          <p:nvPr>
            <p:ph type="ftr" sz="quarter" idx="12"/>
          </p:nvPr>
        </p:nvSpPr>
        <p:spPr/>
        <p:txBody>
          <a:bodyPr/>
          <a:lstStyle/>
          <a:p>
            <a:endParaRPr lang="de-A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12" name="Date Placeholder 11"/>
          <p:cNvSpPr>
            <a:spLocks noGrp="1"/>
          </p:cNvSpPr>
          <p:nvPr>
            <p:ph type="dt" sz="half" idx="10"/>
          </p:nvPr>
        </p:nvSpPr>
        <p:spPr/>
        <p:txBody>
          <a:bodyPr/>
          <a:lstStyle/>
          <a:p>
            <a:fld id="{A1CD3EBF-5848-4136-936D-5ABBA6D9DA6C}" type="datetimeFigureOut">
              <a:rPr lang="de-AT" smtClean="0"/>
              <a:t>11.04.2014</a:t>
            </a:fld>
            <a:endParaRPr lang="de-AT"/>
          </a:p>
        </p:txBody>
      </p:sp>
      <p:sp>
        <p:nvSpPr>
          <p:cNvPr id="13" name="Slide Number Placeholder 12"/>
          <p:cNvSpPr>
            <a:spLocks noGrp="1"/>
          </p:cNvSpPr>
          <p:nvPr>
            <p:ph type="sldNum" sz="quarter" idx="11"/>
          </p:nvPr>
        </p:nvSpPr>
        <p:spPr/>
        <p:txBody>
          <a:bodyPr/>
          <a:lstStyle/>
          <a:p>
            <a:fld id="{1433F3AA-2CE8-48F7-94B0-CC6F4DF23D12}" type="slidenum">
              <a:rPr lang="de-AT" smtClean="0"/>
              <a:t>‹Nr.›</a:t>
            </a:fld>
            <a:endParaRPr lang="de-AT"/>
          </a:p>
        </p:txBody>
      </p:sp>
      <p:sp>
        <p:nvSpPr>
          <p:cNvPr id="14" name="Footer Placeholder 13"/>
          <p:cNvSpPr>
            <a:spLocks noGrp="1"/>
          </p:cNvSpPr>
          <p:nvPr>
            <p:ph type="ftr" sz="quarter" idx="12"/>
          </p:nvPr>
        </p:nvSpPr>
        <p:spPr/>
        <p:txBody>
          <a:bodyPr/>
          <a:lstStyle/>
          <a:p>
            <a:endParaRPr lang="de-AT"/>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de-DE" smtClean="0"/>
              <a:t>Titelmasterformat durch Klicken bearbeiten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1CD3EBF-5848-4136-936D-5ABBA6D9DA6C}" type="datetimeFigureOut">
              <a:rPr lang="de-AT" smtClean="0"/>
              <a:t>11.04.2014</a:t>
            </a:fld>
            <a:endParaRPr lang="de-AT"/>
          </a:p>
        </p:txBody>
      </p:sp>
      <p:sp>
        <p:nvSpPr>
          <p:cNvPr id="9" name="Slide Number Placeholder 8"/>
          <p:cNvSpPr>
            <a:spLocks noGrp="1"/>
          </p:cNvSpPr>
          <p:nvPr>
            <p:ph type="sldNum" sz="quarter" idx="11"/>
          </p:nvPr>
        </p:nvSpPr>
        <p:spPr/>
        <p:txBody>
          <a:bodyPr/>
          <a:lstStyle/>
          <a:p>
            <a:fld id="{1433F3AA-2CE8-48F7-94B0-CC6F4DF23D12}" type="slidenum">
              <a:rPr lang="de-AT" smtClean="0"/>
              <a:t>‹Nr.›</a:t>
            </a:fld>
            <a:endParaRPr lang="de-AT"/>
          </a:p>
        </p:txBody>
      </p:sp>
      <p:sp>
        <p:nvSpPr>
          <p:cNvPr id="10" name="Footer Placeholder 9"/>
          <p:cNvSpPr>
            <a:spLocks noGrp="1"/>
          </p:cNvSpPr>
          <p:nvPr>
            <p:ph type="ftr" sz="quarter" idx="12"/>
          </p:nvPr>
        </p:nvSpPr>
        <p:spPr/>
        <p:txBody>
          <a:bodyPr/>
          <a:lstStyle/>
          <a:p>
            <a:endParaRPr lang="de-AT"/>
          </a:p>
        </p:txBody>
      </p:sp>
      <p:sp>
        <p:nvSpPr>
          <p:cNvPr id="11" name="Title 10"/>
          <p:cNvSpPr>
            <a:spLocks noGrp="1"/>
          </p:cNvSpPr>
          <p:nvPr>
            <p:ph type="title"/>
          </p:nvPr>
        </p:nvSpPr>
        <p:spPr/>
        <p:txBody>
          <a:bodyPr/>
          <a:lstStyle/>
          <a:p>
            <a:r>
              <a:rPr lang="de-DE" smtClean="0"/>
              <a:t>Titelmasterformat durch Klicken bearbeiten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de-DE" smtClean="0"/>
              <a:t>Titelmasterformat durch Klicken bearbeiten</a:t>
            </a:r>
            <a:endParaRPr lang="en-US" dirty="0"/>
          </a:p>
        </p:txBody>
      </p:sp>
      <p:sp>
        <p:nvSpPr>
          <p:cNvPr id="14" name="Date Placeholder 13"/>
          <p:cNvSpPr>
            <a:spLocks noGrp="1"/>
          </p:cNvSpPr>
          <p:nvPr>
            <p:ph type="dt" sz="half" idx="10"/>
          </p:nvPr>
        </p:nvSpPr>
        <p:spPr/>
        <p:txBody>
          <a:bodyPr/>
          <a:lstStyle/>
          <a:p>
            <a:fld id="{A1CD3EBF-5848-4136-936D-5ABBA6D9DA6C}" type="datetimeFigureOut">
              <a:rPr lang="de-AT" smtClean="0"/>
              <a:t>11.04.2014</a:t>
            </a:fld>
            <a:endParaRPr lang="de-AT"/>
          </a:p>
        </p:txBody>
      </p:sp>
      <p:sp>
        <p:nvSpPr>
          <p:cNvPr id="15" name="Slide Number Placeholder 14"/>
          <p:cNvSpPr>
            <a:spLocks noGrp="1"/>
          </p:cNvSpPr>
          <p:nvPr>
            <p:ph type="sldNum" sz="quarter" idx="11"/>
          </p:nvPr>
        </p:nvSpPr>
        <p:spPr/>
        <p:txBody>
          <a:bodyPr/>
          <a:lstStyle/>
          <a:p>
            <a:fld id="{1433F3AA-2CE8-48F7-94B0-CC6F4DF23D12}" type="slidenum">
              <a:rPr lang="de-AT" smtClean="0"/>
              <a:t>‹Nr.›</a:t>
            </a:fld>
            <a:endParaRPr lang="de-AT"/>
          </a:p>
        </p:txBody>
      </p:sp>
      <p:sp>
        <p:nvSpPr>
          <p:cNvPr id="16" name="Footer Placeholder 15"/>
          <p:cNvSpPr>
            <a:spLocks noGrp="1"/>
          </p:cNvSpPr>
          <p:nvPr>
            <p:ph type="ftr" sz="quarter" idx="12"/>
          </p:nvPr>
        </p:nvSpPr>
        <p:spPr/>
        <p:txBody>
          <a:bodyPr/>
          <a:lstStyle/>
          <a:p>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mtClean="0"/>
              <a:t>Titelmasterformat durch Klicken bearbeiten</a:t>
            </a:r>
            <a:endParaRPr lang="en-US"/>
          </a:p>
        </p:txBody>
      </p:sp>
      <p:sp>
        <p:nvSpPr>
          <p:cNvPr id="7" name="Date Placeholder 6"/>
          <p:cNvSpPr>
            <a:spLocks noGrp="1"/>
          </p:cNvSpPr>
          <p:nvPr>
            <p:ph type="dt" sz="half" idx="10"/>
          </p:nvPr>
        </p:nvSpPr>
        <p:spPr/>
        <p:txBody>
          <a:bodyPr/>
          <a:lstStyle/>
          <a:p>
            <a:fld id="{A1CD3EBF-5848-4136-936D-5ABBA6D9DA6C}" type="datetimeFigureOut">
              <a:rPr lang="de-AT" smtClean="0"/>
              <a:t>11.04.2014</a:t>
            </a:fld>
            <a:endParaRPr lang="de-AT"/>
          </a:p>
        </p:txBody>
      </p:sp>
      <p:sp>
        <p:nvSpPr>
          <p:cNvPr id="8" name="Slide Number Placeholder 7"/>
          <p:cNvSpPr>
            <a:spLocks noGrp="1"/>
          </p:cNvSpPr>
          <p:nvPr>
            <p:ph type="sldNum" sz="quarter" idx="11"/>
          </p:nvPr>
        </p:nvSpPr>
        <p:spPr/>
        <p:txBody>
          <a:bodyPr/>
          <a:lstStyle/>
          <a:p>
            <a:fld id="{1433F3AA-2CE8-48F7-94B0-CC6F4DF23D12}" type="slidenum">
              <a:rPr lang="de-AT" smtClean="0"/>
              <a:t>‹Nr.›</a:t>
            </a:fld>
            <a:endParaRPr lang="de-AT"/>
          </a:p>
        </p:txBody>
      </p:sp>
      <p:sp>
        <p:nvSpPr>
          <p:cNvPr id="9" name="Footer Placeholder 8"/>
          <p:cNvSpPr>
            <a:spLocks noGrp="1"/>
          </p:cNvSpPr>
          <p:nvPr>
            <p:ph type="ftr" sz="quarter" idx="12"/>
          </p:nvPr>
        </p:nvSpPr>
        <p:spPr/>
        <p:txBody>
          <a:bodyPr/>
          <a:lstStyle/>
          <a:p>
            <a:endParaRPr lang="de-A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CD3EBF-5848-4136-936D-5ABBA6D9DA6C}" type="datetimeFigureOut">
              <a:rPr lang="de-AT" smtClean="0"/>
              <a:t>11.04.2014</a:t>
            </a:fld>
            <a:endParaRPr lang="de-AT"/>
          </a:p>
        </p:txBody>
      </p:sp>
      <p:sp>
        <p:nvSpPr>
          <p:cNvPr id="6" name="Slide Number Placeholder 5"/>
          <p:cNvSpPr>
            <a:spLocks noGrp="1"/>
          </p:cNvSpPr>
          <p:nvPr>
            <p:ph type="sldNum" sz="quarter" idx="11"/>
          </p:nvPr>
        </p:nvSpPr>
        <p:spPr/>
        <p:txBody>
          <a:bodyPr/>
          <a:lstStyle/>
          <a:p>
            <a:fld id="{1433F3AA-2CE8-48F7-94B0-CC6F4DF23D12}" type="slidenum">
              <a:rPr lang="de-AT" smtClean="0"/>
              <a:t>‹Nr.›</a:t>
            </a:fld>
            <a:endParaRPr lang="de-AT"/>
          </a:p>
        </p:txBody>
      </p:sp>
      <p:sp>
        <p:nvSpPr>
          <p:cNvPr id="7" name="Footer Placeholder 6"/>
          <p:cNvSpPr>
            <a:spLocks noGrp="1"/>
          </p:cNvSpPr>
          <p:nvPr>
            <p:ph type="ftr" sz="quarter" idx="12"/>
          </p:nvPr>
        </p:nvSpPr>
        <p:spPr/>
        <p:txBody>
          <a:bodyPr/>
          <a:lstStyle/>
          <a:p>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5" name="Date Placeholder 14"/>
          <p:cNvSpPr>
            <a:spLocks noGrp="1"/>
          </p:cNvSpPr>
          <p:nvPr>
            <p:ph type="dt" sz="half" idx="10"/>
          </p:nvPr>
        </p:nvSpPr>
        <p:spPr/>
        <p:txBody>
          <a:bodyPr/>
          <a:lstStyle/>
          <a:p>
            <a:fld id="{A1CD3EBF-5848-4136-936D-5ABBA6D9DA6C}" type="datetimeFigureOut">
              <a:rPr lang="de-AT" smtClean="0"/>
              <a:t>11.04.2014</a:t>
            </a:fld>
            <a:endParaRPr lang="de-AT"/>
          </a:p>
        </p:txBody>
      </p:sp>
      <p:sp>
        <p:nvSpPr>
          <p:cNvPr id="16" name="Slide Number Placeholder 15"/>
          <p:cNvSpPr>
            <a:spLocks noGrp="1"/>
          </p:cNvSpPr>
          <p:nvPr>
            <p:ph type="sldNum" sz="quarter" idx="11"/>
          </p:nvPr>
        </p:nvSpPr>
        <p:spPr/>
        <p:txBody>
          <a:bodyPr/>
          <a:lstStyle/>
          <a:p>
            <a:fld id="{1433F3AA-2CE8-48F7-94B0-CC6F4DF23D12}" type="slidenum">
              <a:rPr lang="de-AT" smtClean="0"/>
              <a:t>‹Nr.›</a:t>
            </a:fld>
            <a:endParaRPr lang="de-AT"/>
          </a:p>
        </p:txBody>
      </p:sp>
      <p:sp>
        <p:nvSpPr>
          <p:cNvPr id="17" name="Footer Placeholder 16"/>
          <p:cNvSpPr>
            <a:spLocks noGrp="1"/>
          </p:cNvSpPr>
          <p:nvPr>
            <p:ph type="ftr" sz="quarter" idx="12"/>
          </p:nvPr>
        </p:nvSpPr>
        <p:spPr/>
        <p:txBody>
          <a:bodyPr/>
          <a:lstStyle/>
          <a:p>
            <a:endParaRPr lang="de-AT"/>
          </a:p>
        </p:txBody>
      </p:sp>
      <p:sp>
        <p:nvSpPr>
          <p:cNvPr id="18" name="Title 17"/>
          <p:cNvSpPr>
            <a:spLocks noGrp="1"/>
          </p:cNvSpPr>
          <p:nvPr>
            <p:ph type="title"/>
          </p:nvPr>
        </p:nvSpPr>
        <p:spPr/>
        <p:txBody>
          <a:bodyPr/>
          <a:lstStyle/>
          <a:p>
            <a:r>
              <a:rPr lang="de-DE" smtClean="0"/>
              <a:t>Titelmasterformat durch Klicken bearbeiten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de-DE" smtClean="0"/>
              <a:t>Titelmasterformat durch Klicken bearbeiten</a:t>
            </a:r>
            <a:endParaRPr lang="en-US"/>
          </a:p>
        </p:txBody>
      </p:sp>
      <p:sp>
        <p:nvSpPr>
          <p:cNvPr id="13" name="Date Placeholder 12"/>
          <p:cNvSpPr>
            <a:spLocks noGrp="1"/>
          </p:cNvSpPr>
          <p:nvPr>
            <p:ph type="dt" sz="half" idx="10"/>
          </p:nvPr>
        </p:nvSpPr>
        <p:spPr/>
        <p:txBody>
          <a:bodyPr/>
          <a:lstStyle/>
          <a:p>
            <a:fld id="{A1CD3EBF-5848-4136-936D-5ABBA6D9DA6C}" type="datetimeFigureOut">
              <a:rPr lang="de-AT" smtClean="0"/>
              <a:t>11.04.2014</a:t>
            </a:fld>
            <a:endParaRPr lang="de-AT"/>
          </a:p>
        </p:txBody>
      </p:sp>
      <p:sp>
        <p:nvSpPr>
          <p:cNvPr id="14" name="Slide Number Placeholder 13"/>
          <p:cNvSpPr>
            <a:spLocks noGrp="1"/>
          </p:cNvSpPr>
          <p:nvPr>
            <p:ph type="sldNum" sz="quarter" idx="11"/>
          </p:nvPr>
        </p:nvSpPr>
        <p:spPr/>
        <p:txBody>
          <a:bodyPr/>
          <a:lstStyle/>
          <a:p>
            <a:fld id="{1433F3AA-2CE8-48F7-94B0-CC6F4DF23D12}" type="slidenum">
              <a:rPr lang="de-AT" smtClean="0"/>
              <a:t>‹Nr.›</a:t>
            </a:fld>
            <a:endParaRPr lang="de-AT"/>
          </a:p>
        </p:txBody>
      </p:sp>
      <p:sp>
        <p:nvSpPr>
          <p:cNvPr id="15" name="Footer Placeholder 14"/>
          <p:cNvSpPr>
            <a:spLocks noGrp="1"/>
          </p:cNvSpPr>
          <p:nvPr>
            <p:ph type="ftr" sz="quarter" idx="12"/>
          </p:nvPr>
        </p:nvSpPr>
        <p:spPr/>
        <p:txBody>
          <a:bodyPr/>
          <a:lstStyle/>
          <a:p>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t" anchorCtr="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1CD3EBF-5848-4136-936D-5ABBA6D9DA6C}" type="datetimeFigureOut">
              <a:rPr lang="de-AT" smtClean="0"/>
              <a:t>11.04.2014</a:t>
            </a:fld>
            <a:endParaRPr lang="de-AT"/>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de-AT"/>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433F3AA-2CE8-48F7-94B0-CC6F4DF23D12}" type="slidenum">
              <a:rPr lang="de-AT" smtClean="0"/>
              <a:t>‹Nr.›</a:t>
            </a:fld>
            <a:endParaRPr lang="de-AT"/>
          </a:p>
        </p:txBody>
      </p:sp>
      <p:sp>
        <p:nvSpPr>
          <p:cNvPr id="11" name="Textfeld 10"/>
          <p:cNvSpPr txBox="1"/>
          <p:nvPr userDrawn="1"/>
        </p:nvSpPr>
        <p:spPr>
          <a:xfrm>
            <a:off x="21392" y="6596390"/>
            <a:ext cx="688009" cy="215444"/>
          </a:xfrm>
          <a:prstGeom prst="rect">
            <a:avLst/>
          </a:prstGeom>
          <a:noFill/>
        </p:spPr>
        <p:txBody>
          <a:bodyPr wrap="none" rtlCol="0">
            <a:spAutoFit/>
          </a:bodyPr>
          <a:lstStyle/>
          <a:p>
            <a:r>
              <a:rPr lang="de-AT" sz="800" dirty="0" smtClean="0"/>
              <a:t>cc | </a:t>
            </a:r>
            <a:r>
              <a:rPr lang="de-AT" sz="800" dirty="0" err="1" smtClean="0"/>
              <a:t>by</a:t>
            </a:r>
            <a:r>
              <a:rPr lang="de-AT" sz="800" dirty="0" smtClean="0"/>
              <a:t> | </a:t>
            </a:r>
            <a:r>
              <a:rPr lang="de-AT" sz="800" dirty="0" err="1" smtClean="0"/>
              <a:t>sa</a:t>
            </a:r>
            <a:endParaRPr lang="de-AT" sz="800"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narosy@edugroup.a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Digital_map_of_the_world_in_hemispheres_by_thomas_kitchin_(1777).jpg?uselang=de"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hyperlink" Target="http://youtu.be/sSPA641oc5Q"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hyperlink" Target="http://commons.wikimedia.org/wiki/File:Johannes_Chrysostomos_Manuskript.jpg?uselang=de" TargetMode="External"/><Relationship Id="rId5" Type="http://schemas.openxmlformats.org/officeDocument/2006/relationships/hyperlink" Target="http://commons.wikimedia.org/wiki/File:Schlagwortkatalog.jpg"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hyperlink" Target="http://www.virtuelle-ph.at/digikomp" TargetMode="External"/><Relationship Id="rId4" Type="http://schemas.openxmlformats.org/officeDocument/2006/relationships/hyperlink" Target="http://www.digikomp.a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b="1" dirty="0" smtClean="0"/>
              <a:t>Lernen </a:t>
            </a:r>
            <a:br>
              <a:rPr lang="de-AT" b="1" dirty="0" smtClean="0"/>
            </a:br>
            <a:r>
              <a:rPr lang="de-AT" b="1" dirty="0" smtClean="0"/>
              <a:t>digital-inklusiv</a:t>
            </a:r>
            <a:endParaRPr lang="de-AT" dirty="0"/>
          </a:p>
        </p:txBody>
      </p:sp>
      <p:sp>
        <p:nvSpPr>
          <p:cNvPr id="3" name="Untertitel 2"/>
          <p:cNvSpPr>
            <a:spLocks noGrp="1"/>
          </p:cNvSpPr>
          <p:nvPr>
            <p:ph type="subTitle" idx="1"/>
          </p:nvPr>
        </p:nvSpPr>
        <p:spPr>
          <a:xfrm>
            <a:off x="2133600" y="3375491"/>
            <a:ext cx="6172200" cy="2789813"/>
          </a:xfrm>
        </p:spPr>
        <p:txBody>
          <a:bodyPr>
            <a:noAutofit/>
          </a:bodyPr>
          <a:lstStyle/>
          <a:p>
            <a:r>
              <a:rPr lang="de-AT" sz="1400" dirty="0" smtClean="0"/>
              <a:t>Thomas Narosy MBA  MAS </a:t>
            </a:r>
          </a:p>
          <a:p>
            <a:r>
              <a:rPr lang="de-AT" sz="1400" u="sng" dirty="0" smtClean="0">
                <a:hlinkClick r:id="rId2"/>
              </a:rPr>
              <a:t>t.narosy@edugroup.at</a:t>
            </a:r>
            <a:endParaRPr lang="de-AT" sz="1400" b="0" dirty="0" smtClean="0">
              <a:effectLst/>
            </a:endParaRPr>
          </a:p>
          <a:p>
            <a:r>
              <a:rPr lang="de-AT" sz="1400" b="0" dirty="0" smtClean="0">
                <a:effectLst/>
              </a:rPr>
              <a:t/>
            </a:r>
            <a:br>
              <a:rPr lang="de-AT" sz="1400" b="0" dirty="0" smtClean="0">
                <a:effectLst/>
              </a:rPr>
            </a:br>
            <a:r>
              <a:rPr lang="de-AT" sz="1400" b="1" dirty="0" smtClean="0"/>
              <a:t>Kurzbeschreibung des Workshops:</a:t>
            </a:r>
            <a:endParaRPr lang="de-AT" sz="1400" b="0" dirty="0" smtClean="0">
              <a:effectLst/>
            </a:endParaRPr>
          </a:p>
          <a:p>
            <a:r>
              <a:rPr lang="de-AT" sz="1400" dirty="0"/>
              <a:t>Die „Schule der Zukunft“ wird „das Digitale“ genauso selbstverständlich und unaufgeregt verwenden, wie das in der Vergangenheit mit Tafel, Kreide und Schulbüchern (ja, die waren auch einmal revolutionär!) der Fall gewesen ist. Im Workshop werden – von der pädagogischen und didaktischen Seite kommend – Möglichkeiten vorgestellt, digitale Medien, Werkzeuge und „Räume“ in Lehr-Lernprozesse systematisch zu inkludieren.</a:t>
            </a:r>
          </a:p>
        </p:txBody>
      </p:sp>
    </p:spTree>
    <p:extLst>
      <p:ext uri="{BB962C8B-B14F-4D97-AF65-F5344CB8AC3E}">
        <p14:creationId xmlns:p14="http://schemas.microsoft.com/office/powerpoint/2010/main" val="3341671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winkliges Dreieck 3"/>
          <p:cNvSpPr/>
          <p:nvPr/>
        </p:nvSpPr>
        <p:spPr>
          <a:xfrm flipH="1">
            <a:off x="1763688" y="825252"/>
            <a:ext cx="6696744" cy="2520280"/>
          </a:xfrm>
          <a:prstGeom prst="rtTriangle">
            <a:avLst/>
          </a:prstGeom>
          <a:pattFill prst="ltVert">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Inhaltsplatzhalter 1"/>
          <p:cNvSpPr>
            <a:spLocks noGrp="1"/>
          </p:cNvSpPr>
          <p:nvPr>
            <p:ph idx="1"/>
          </p:nvPr>
        </p:nvSpPr>
        <p:spPr/>
        <p:txBody>
          <a:bodyPr/>
          <a:lstStyle/>
          <a:p>
            <a:pPr marL="18288" indent="0">
              <a:buNone/>
            </a:pPr>
            <a:r>
              <a:rPr lang="de-AT" b="1" dirty="0" smtClean="0"/>
              <a:t>Das digitale Klassenzimmer …</a:t>
            </a:r>
          </a:p>
          <a:p>
            <a:pPr>
              <a:buFontTx/>
              <a:buChar char="-"/>
            </a:pPr>
            <a:r>
              <a:rPr lang="de-AT" dirty="0" smtClean="0"/>
              <a:t>… erweitert seine Möglichkeiten </a:t>
            </a:r>
            <a:r>
              <a:rPr lang="de-AT" u="sng" dirty="0" smtClean="0"/>
              <a:t>systematisch</a:t>
            </a:r>
            <a:r>
              <a:rPr lang="de-AT" dirty="0" smtClean="0"/>
              <a:t> mit dem zunehmenden Vorhandensein von digitalen Werkzeugen und Medien;</a:t>
            </a:r>
          </a:p>
          <a:p>
            <a:pPr>
              <a:buFontTx/>
              <a:buChar char="-"/>
            </a:pPr>
            <a:r>
              <a:rPr lang="de-AT" dirty="0" smtClean="0"/>
              <a:t>… ist immer schon da;</a:t>
            </a:r>
          </a:p>
          <a:p>
            <a:pPr>
              <a:buFontTx/>
              <a:buChar char="-"/>
            </a:pPr>
            <a:r>
              <a:rPr lang="de-AT" dirty="0" smtClean="0"/>
              <a:t>… ist Teil einer ANALOGEN Welt.</a:t>
            </a:r>
          </a:p>
          <a:p>
            <a:pPr>
              <a:buFontTx/>
              <a:buChar char="-"/>
            </a:pPr>
            <a:endParaRPr lang="de-AT" dirty="0"/>
          </a:p>
        </p:txBody>
      </p:sp>
      <p:sp>
        <p:nvSpPr>
          <p:cNvPr id="3" name="Titel 2"/>
          <p:cNvSpPr>
            <a:spLocks noGrp="1"/>
          </p:cNvSpPr>
          <p:nvPr>
            <p:ph type="title"/>
          </p:nvPr>
        </p:nvSpPr>
        <p:spPr/>
        <p:txBody>
          <a:bodyPr/>
          <a:lstStyle/>
          <a:p>
            <a:r>
              <a:rPr lang="de-AT" dirty="0" smtClean="0"/>
              <a:t>Was Sie erwartet …</a:t>
            </a:r>
            <a:endParaRPr lang="de-AT" dirty="0"/>
          </a:p>
        </p:txBody>
      </p:sp>
      <p:pic>
        <p:nvPicPr>
          <p:cNvPr id="1026" name="Picture 2" descr="File:Digital map of the world in hemispheres by thomas kitchin (17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7" y="2919262"/>
            <a:ext cx="4011556" cy="2131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echteck 4"/>
          <p:cNvSpPr/>
          <p:nvPr/>
        </p:nvSpPr>
        <p:spPr>
          <a:xfrm rot="16200000">
            <a:off x="7025098" y="2988539"/>
            <a:ext cx="3747562" cy="461665"/>
          </a:xfrm>
          <a:prstGeom prst="rect">
            <a:avLst/>
          </a:prstGeom>
        </p:spPr>
        <p:txBody>
          <a:bodyPr wrap="square">
            <a:spAutoFit/>
          </a:bodyPr>
          <a:lstStyle/>
          <a:p>
            <a:r>
              <a:rPr lang="de-AT" sz="800" dirty="0">
                <a:hlinkClick r:id="rId3"/>
              </a:rPr>
              <a:t>http://commons.wikimedia.org/wiki/File:Digital_map_of_the_world_in_hemispheres_by_thomas_kitchin_(1777).</a:t>
            </a:r>
            <a:r>
              <a:rPr lang="de-AT" sz="800" dirty="0" smtClean="0">
                <a:hlinkClick r:id="rId3"/>
              </a:rPr>
              <a:t>jpg?uselang=de</a:t>
            </a:r>
            <a:endParaRPr lang="de-AT" sz="800" dirty="0" smtClean="0"/>
          </a:p>
          <a:p>
            <a:endParaRPr lang="de-AT" sz="800" dirty="0"/>
          </a:p>
        </p:txBody>
      </p:sp>
    </p:spTree>
    <p:extLst>
      <p:ext uri="{BB962C8B-B14F-4D97-AF65-F5344CB8AC3E}">
        <p14:creationId xmlns:p14="http://schemas.microsoft.com/office/powerpoint/2010/main" val="17057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fltVal val="0"/>
                                          </p:val>
                                        </p:tav>
                                        <p:tav tm="100000">
                                          <p:val>
                                            <p:strVal val="#ppt_h"/>
                                          </p:val>
                                        </p:tav>
                                      </p:tavLst>
                                    </p:anim>
                                    <p:animEffect transition="in" filter="fade">
                                      <p:cBhvr>
                                        <p:cTn id="30" dur="500"/>
                                        <p:tgtEl>
                                          <p:spTgt spid="1026"/>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Return of the First Avenger (2014)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44" y="1124745"/>
            <a:ext cx="2038350" cy="3019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Her (2013)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559" y="1124744"/>
            <a:ext cx="2038350" cy="3019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Grafik 6"/>
          <p:cNvPicPr/>
          <p:nvPr/>
        </p:nvPicPr>
        <p:blipFill rotWithShape="1">
          <a:blip r:embed="rId4"/>
          <a:srcRect l="9094" t="5058" r="32110" b="4527"/>
          <a:stretch/>
        </p:blipFill>
        <p:spPr>
          <a:xfrm>
            <a:off x="4932040" y="1169550"/>
            <a:ext cx="3387012" cy="2929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el 1"/>
          <p:cNvSpPr>
            <a:spLocks noGrp="1"/>
          </p:cNvSpPr>
          <p:nvPr>
            <p:ph type="title"/>
          </p:nvPr>
        </p:nvSpPr>
        <p:spPr/>
        <p:txBody>
          <a:bodyPr/>
          <a:lstStyle/>
          <a:p>
            <a:r>
              <a:rPr lang="de-AT" dirty="0" smtClean="0"/>
              <a:t>Was zu denken gibt …</a:t>
            </a:r>
            <a:endParaRPr lang="de-AT" dirty="0"/>
          </a:p>
        </p:txBody>
      </p:sp>
      <p:sp>
        <p:nvSpPr>
          <p:cNvPr id="3" name="Inhaltsplatzhalter 2"/>
          <p:cNvSpPr>
            <a:spLocks noGrp="1"/>
          </p:cNvSpPr>
          <p:nvPr>
            <p:ph sz="quarter" idx="13"/>
          </p:nvPr>
        </p:nvSpPr>
        <p:spPr/>
        <p:txBody>
          <a:bodyPr/>
          <a:lstStyle/>
          <a:p>
            <a:r>
              <a:rPr lang="de-AT" dirty="0" smtClean="0"/>
              <a:t>Hollywood</a:t>
            </a:r>
            <a:endParaRPr lang="de-AT" dirty="0"/>
          </a:p>
        </p:txBody>
      </p:sp>
      <p:sp>
        <p:nvSpPr>
          <p:cNvPr id="4" name="Inhaltsplatzhalter 3"/>
          <p:cNvSpPr>
            <a:spLocks noGrp="1"/>
          </p:cNvSpPr>
          <p:nvPr>
            <p:ph sz="quarter" idx="14"/>
          </p:nvPr>
        </p:nvSpPr>
        <p:spPr/>
        <p:txBody>
          <a:bodyPr/>
          <a:lstStyle/>
          <a:p>
            <a:r>
              <a:rPr lang="de-AT" dirty="0" smtClean="0"/>
              <a:t>Bill Rankin</a:t>
            </a:r>
            <a:endParaRPr lang="de-AT" dirty="0"/>
          </a:p>
        </p:txBody>
      </p:sp>
      <p:sp>
        <p:nvSpPr>
          <p:cNvPr id="8" name="Rechteck 7"/>
          <p:cNvSpPr/>
          <p:nvPr/>
        </p:nvSpPr>
        <p:spPr>
          <a:xfrm rot="16200000">
            <a:off x="6409939" y="1909573"/>
            <a:ext cx="4068452" cy="338554"/>
          </a:xfrm>
          <a:prstGeom prst="rect">
            <a:avLst/>
          </a:prstGeom>
        </p:spPr>
        <p:txBody>
          <a:bodyPr wrap="square">
            <a:spAutoFit/>
          </a:bodyPr>
          <a:lstStyle/>
          <a:p>
            <a:r>
              <a:rPr lang="en-US" sz="800" dirty="0"/>
              <a:t>Next-wave mobility &amp; </a:t>
            </a:r>
            <a:r>
              <a:rPr lang="en-US" sz="800" dirty="0" smtClean="0"/>
              <a:t>the </a:t>
            </a:r>
            <a:r>
              <a:rPr lang="en-US" sz="800" dirty="0"/>
              <a:t>3 ages of information </a:t>
            </a:r>
            <a:r>
              <a:rPr lang="de-AT" sz="800" u="sng" dirty="0">
                <a:hlinkClick r:id="rId5"/>
              </a:rPr>
              <a:t>http://youtu.be/sSPA641oc5Q</a:t>
            </a:r>
            <a:endParaRPr lang="de-AT" sz="800" dirty="0"/>
          </a:p>
          <a:p>
            <a:endParaRPr lang="de-AT" sz="800" dirty="0"/>
          </a:p>
        </p:txBody>
      </p:sp>
    </p:spTree>
    <p:extLst>
      <p:ext uri="{BB962C8B-B14F-4D97-AF65-F5344CB8AC3E}">
        <p14:creationId xmlns:p14="http://schemas.microsoft.com/office/powerpoint/2010/main" val="352393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1344168" y="658368"/>
            <a:ext cx="1800000" cy="3429000"/>
          </a:xfrm>
        </p:spPr>
        <p:txBody>
          <a:bodyPr/>
          <a:lstStyle/>
          <a:p>
            <a:r>
              <a:rPr lang="de-AT" dirty="0" smtClean="0"/>
              <a:t>Problem: Zugang?</a:t>
            </a:r>
            <a:endParaRPr lang="de-AT" dirty="0"/>
          </a:p>
        </p:txBody>
      </p:sp>
      <p:sp>
        <p:nvSpPr>
          <p:cNvPr id="6" name="Inhaltsplatzhalter 2"/>
          <p:cNvSpPr>
            <a:spLocks noGrp="1"/>
          </p:cNvSpPr>
          <p:nvPr>
            <p:ph sz="quarter" idx="13"/>
          </p:nvPr>
        </p:nvSpPr>
        <p:spPr>
          <a:xfrm>
            <a:off x="3714168" y="658368"/>
            <a:ext cx="1800000" cy="3429000"/>
          </a:xfrm>
        </p:spPr>
        <p:txBody>
          <a:bodyPr/>
          <a:lstStyle/>
          <a:p>
            <a:r>
              <a:rPr lang="de-AT" dirty="0" smtClean="0"/>
              <a:t>Problem: Finden?</a:t>
            </a:r>
            <a:endParaRPr lang="de-AT" dirty="0"/>
          </a:p>
        </p:txBody>
      </p:sp>
      <p:sp>
        <p:nvSpPr>
          <p:cNvPr id="7" name="Inhaltsplatzhalter 2"/>
          <p:cNvSpPr>
            <a:spLocks noGrp="1"/>
          </p:cNvSpPr>
          <p:nvPr>
            <p:ph sz="quarter" idx="13"/>
          </p:nvPr>
        </p:nvSpPr>
        <p:spPr>
          <a:xfrm>
            <a:off x="6084168" y="658368"/>
            <a:ext cx="1800000" cy="3429000"/>
          </a:xfrm>
        </p:spPr>
        <p:txBody>
          <a:bodyPr/>
          <a:lstStyle/>
          <a:p>
            <a:r>
              <a:rPr lang="de-AT" dirty="0" smtClean="0"/>
              <a:t>Problem:</a:t>
            </a:r>
            <a:br>
              <a:rPr lang="de-AT" dirty="0" smtClean="0"/>
            </a:br>
            <a:r>
              <a:rPr lang="de-AT" dirty="0" smtClean="0"/>
              <a:t>Urteilen?</a:t>
            </a:r>
            <a:endParaRPr lang="de-AT" dirty="0"/>
          </a:p>
        </p:txBody>
      </p:sp>
      <p:pic>
        <p:nvPicPr>
          <p:cNvPr id="8" name="Picture 2" descr="http://images4.alphacoders.com/270/270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3" y="2664296"/>
            <a:ext cx="2939819" cy="2204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2" descr="File:Johannes Chrysostomos Manuskri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50" y="1936642"/>
            <a:ext cx="2160000" cy="2932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4" descr="File:Schlagwortkatalo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3041233"/>
            <a:ext cx="2160000" cy="1827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Rechteck 10"/>
          <p:cNvSpPr/>
          <p:nvPr/>
        </p:nvSpPr>
        <p:spPr>
          <a:xfrm rot="16200000">
            <a:off x="4024478" y="3115707"/>
            <a:ext cx="3168352" cy="338554"/>
          </a:xfrm>
          <a:prstGeom prst="rect">
            <a:avLst/>
          </a:prstGeom>
        </p:spPr>
        <p:txBody>
          <a:bodyPr wrap="square">
            <a:spAutoFit/>
          </a:bodyPr>
          <a:lstStyle/>
          <a:p>
            <a:r>
              <a:rPr lang="de-AT" sz="800" dirty="0">
                <a:hlinkClick r:id="rId5"/>
              </a:rPr>
              <a:t>http://</a:t>
            </a:r>
            <a:r>
              <a:rPr lang="de-AT" sz="800" dirty="0" smtClean="0">
                <a:hlinkClick r:id="rId5"/>
              </a:rPr>
              <a:t>commons.wikimedia.org/wiki/File:Schlagwortkatalog.jpg</a:t>
            </a:r>
            <a:endParaRPr lang="de-AT" sz="800" dirty="0" smtClean="0"/>
          </a:p>
          <a:p>
            <a:endParaRPr lang="de-AT" sz="800" dirty="0"/>
          </a:p>
        </p:txBody>
      </p:sp>
      <p:sp>
        <p:nvSpPr>
          <p:cNvPr id="12" name="Rechteck 11"/>
          <p:cNvSpPr/>
          <p:nvPr/>
        </p:nvSpPr>
        <p:spPr>
          <a:xfrm rot="16200000">
            <a:off x="1466495" y="3131808"/>
            <a:ext cx="3013040" cy="461665"/>
          </a:xfrm>
          <a:prstGeom prst="rect">
            <a:avLst/>
          </a:prstGeom>
        </p:spPr>
        <p:txBody>
          <a:bodyPr wrap="square">
            <a:spAutoFit/>
          </a:bodyPr>
          <a:lstStyle/>
          <a:p>
            <a:r>
              <a:rPr lang="de-AT" sz="800" dirty="0">
                <a:hlinkClick r:id="rId6"/>
              </a:rPr>
              <a:t>http://</a:t>
            </a:r>
            <a:r>
              <a:rPr lang="de-AT" sz="800" dirty="0" smtClean="0">
                <a:hlinkClick r:id="rId6"/>
              </a:rPr>
              <a:t>commons.wikimedia.org/wiki/File:Johannes_Chrysostomos_Manuskript.jpg?uselang=de</a:t>
            </a:r>
            <a:endParaRPr lang="de-AT" sz="800" dirty="0" smtClean="0"/>
          </a:p>
          <a:p>
            <a:endParaRPr lang="de-AT" sz="800" dirty="0"/>
          </a:p>
        </p:txBody>
      </p:sp>
      <p:sp>
        <p:nvSpPr>
          <p:cNvPr id="2" name="Titel 1"/>
          <p:cNvSpPr>
            <a:spLocks noGrp="1"/>
          </p:cNvSpPr>
          <p:nvPr>
            <p:ph type="title"/>
          </p:nvPr>
        </p:nvSpPr>
        <p:spPr/>
        <p:txBody>
          <a:bodyPr/>
          <a:lstStyle/>
          <a:p>
            <a:r>
              <a:rPr lang="de-AT" dirty="0" smtClean="0"/>
              <a:t>Was das Problem ist …</a:t>
            </a:r>
            <a:endParaRPr lang="de-AT" dirty="0"/>
          </a:p>
        </p:txBody>
      </p:sp>
    </p:spTree>
    <p:extLst>
      <p:ext uri="{BB962C8B-B14F-4D97-AF65-F5344CB8AC3E}">
        <p14:creationId xmlns:p14="http://schemas.microsoft.com/office/powerpoint/2010/main" val="25826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build="p"/>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Was Digitalisierung </a:t>
            </a:r>
            <a:r>
              <a:rPr lang="de-AT" dirty="0" smtClean="0">
                <a:solidFill>
                  <a:srgbClr val="FF0000"/>
                </a:solidFill>
              </a:rPr>
              <a:t>(NICHT) </a:t>
            </a:r>
            <a:r>
              <a:rPr lang="de-AT" dirty="0" smtClean="0"/>
              <a:t>ist …</a:t>
            </a:r>
            <a:endParaRPr lang="de-AT" dirty="0"/>
          </a:p>
        </p:txBody>
      </p:sp>
      <p:sp>
        <p:nvSpPr>
          <p:cNvPr id="3" name="Inhaltsplatzhalter 2"/>
          <p:cNvSpPr>
            <a:spLocks noGrp="1"/>
          </p:cNvSpPr>
          <p:nvPr>
            <p:ph sz="quarter" idx="13"/>
          </p:nvPr>
        </p:nvSpPr>
        <p:spPr/>
        <p:txBody>
          <a:bodyPr/>
          <a:lstStyle/>
          <a:p>
            <a:r>
              <a:rPr lang="de-AT" dirty="0" smtClean="0">
                <a:solidFill>
                  <a:srgbClr val="FF0000"/>
                </a:solidFill>
              </a:rPr>
              <a:t>Wissen vermehrt sich NICHT exponentiell</a:t>
            </a:r>
          </a:p>
          <a:p>
            <a:r>
              <a:rPr lang="de-AT" dirty="0" smtClean="0">
                <a:solidFill>
                  <a:srgbClr val="FF0000"/>
                </a:solidFill>
              </a:rPr>
              <a:t>Die Welt dreht sich NICHT immer schneller</a:t>
            </a:r>
          </a:p>
        </p:txBody>
      </p:sp>
      <p:sp>
        <p:nvSpPr>
          <p:cNvPr id="4" name="Inhaltsplatzhalter 3"/>
          <p:cNvSpPr>
            <a:spLocks noGrp="1"/>
          </p:cNvSpPr>
          <p:nvPr>
            <p:ph sz="quarter" idx="14"/>
          </p:nvPr>
        </p:nvSpPr>
        <p:spPr>
          <a:xfrm>
            <a:off x="5029200" y="658368"/>
            <a:ext cx="3575248" cy="3922760"/>
          </a:xfrm>
        </p:spPr>
        <p:txBody>
          <a:bodyPr>
            <a:normAutofit/>
          </a:bodyPr>
          <a:lstStyle/>
          <a:p>
            <a:r>
              <a:rPr lang="de-AT" dirty="0" smtClean="0"/>
              <a:t>Rasant steigende Verfügbarkeit von Daten</a:t>
            </a:r>
          </a:p>
          <a:p>
            <a:r>
              <a:rPr lang="de-AT" dirty="0" smtClean="0"/>
              <a:t>Vernetzung, Filterung, Erschließung insb. durch Algorithmen</a:t>
            </a:r>
          </a:p>
          <a:p>
            <a:r>
              <a:rPr lang="de-AT" dirty="0"/>
              <a:t>Neue Gefahren</a:t>
            </a:r>
          </a:p>
          <a:p>
            <a:r>
              <a:rPr lang="de-AT" dirty="0"/>
              <a:t>Neue Machtverhältnisse</a:t>
            </a:r>
          </a:p>
          <a:p>
            <a:r>
              <a:rPr lang="de-AT" dirty="0" smtClean="0"/>
              <a:t>Neue Möglichkeiten</a:t>
            </a:r>
          </a:p>
        </p:txBody>
      </p:sp>
      <p:sp>
        <p:nvSpPr>
          <p:cNvPr id="5" name="Wolkenförmige Legende 4"/>
          <p:cNvSpPr/>
          <p:nvPr/>
        </p:nvSpPr>
        <p:spPr>
          <a:xfrm>
            <a:off x="2195736" y="2996952"/>
            <a:ext cx="1800200" cy="1008112"/>
          </a:xfrm>
          <a:prstGeom prst="cloudCallout">
            <a:avLst>
              <a:gd name="adj1" fmla="val 69210"/>
              <a:gd name="adj2" fmla="val -11689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AT" dirty="0" smtClean="0"/>
              <a:t>Think!</a:t>
            </a:r>
            <a:endParaRPr lang="de-AT" dirty="0"/>
          </a:p>
        </p:txBody>
      </p:sp>
    </p:spTree>
    <p:extLst>
      <p:ext uri="{BB962C8B-B14F-4D97-AF65-F5344CB8AC3E}">
        <p14:creationId xmlns:p14="http://schemas.microsoft.com/office/powerpoint/2010/main" val="263528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48060">
            <a:off x="2232862" y="70602"/>
            <a:ext cx="5420184" cy="7662437"/>
          </a:xfrm>
          <a:prstGeom prst="rect">
            <a:avLst/>
          </a:prstGeom>
          <a:noFill/>
          <a:ln>
            <a:noFill/>
          </a:ln>
          <a:effectLst>
            <a:outerShdw blurRad="50800" dist="38100" dir="5400000" algn="t" rotWithShape="0">
              <a:prstClr val="black">
                <a:alpha val="40000"/>
              </a:prstClr>
            </a:outerShdw>
          </a:effectLst>
          <a:scene3d>
            <a:camera prst="perspectiveHeroicExtremeRightFacing"/>
            <a:lightRig rig="threePt" dir="t"/>
          </a:scene3d>
          <a:sp3d z="38100"/>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2"/>
          <p:cNvSpPr>
            <a:spLocks noGrp="1"/>
          </p:cNvSpPr>
          <p:nvPr>
            <p:ph type="title"/>
          </p:nvPr>
        </p:nvSpPr>
        <p:spPr/>
        <p:txBody>
          <a:bodyPr/>
          <a:lstStyle/>
          <a:p>
            <a:r>
              <a:rPr lang="de-AT" dirty="0" smtClean="0"/>
              <a:t>Wie </a:t>
            </a:r>
            <a:r>
              <a:rPr lang="de-AT" i="1" dirty="0" smtClean="0"/>
              <a:t>das Digitale </a:t>
            </a:r>
            <a:r>
              <a:rPr lang="de-AT" dirty="0" smtClean="0"/>
              <a:t>wirkt …</a:t>
            </a:r>
            <a:endParaRPr lang="de-AT" dirty="0"/>
          </a:p>
        </p:txBody>
      </p:sp>
      <p:grpSp>
        <p:nvGrpSpPr>
          <p:cNvPr id="6" name="Gruppieren 5"/>
          <p:cNvGrpSpPr/>
          <p:nvPr/>
        </p:nvGrpSpPr>
        <p:grpSpPr>
          <a:xfrm>
            <a:off x="2483768" y="218316"/>
            <a:ext cx="6430540" cy="6688766"/>
            <a:chOff x="2483768" y="218316"/>
            <a:chExt cx="6430540" cy="6688766"/>
          </a:xfrm>
        </p:grpSpPr>
        <p:sp>
          <p:nvSpPr>
            <p:cNvPr id="4" name="Rechteck 3"/>
            <p:cNvSpPr/>
            <p:nvPr/>
          </p:nvSpPr>
          <p:spPr>
            <a:xfrm>
              <a:off x="2483768" y="260648"/>
              <a:ext cx="6430540" cy="6646434"/>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052"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9123" y="218316"/>
              <a:ext cx="6395185" cy="663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hteck 7"/>
          <p:cNvSpPr/>
          <p:nvPr/>
        </p:nvSpPr>
        <p:spPr>
          <a:xfrm rot="16200000">
            <a:off x="-2055167" y="4341168"/>
            <a:ext cx="4572000" cy="461665"/>
          </a:xfrm>
          <a:prstGeom prst="rect">
            <a:avLst/>
          </a:prstGeom>
        </p:spPr>
        <p:txBody>
          <a:bodyPr>
            <a:spAutoFit/>
          </a:bodyPr>
          <a:lstStyle/>
          <a:p>
            <a:r>
              <a:rPr lang="de-AT" sz="800" dirty="0"/>
              <a:t>Markus Appel; Constanze Schreiner: Digitale Demenz? Mythen und wissenschaftliche Befundlage zur Auswirkung von Internetnutzung. Johannes Kepler Universität Linz, Österreich 2014 (Zur Veröffentlichung angenommen in der Zeitschrift Psychologische Rundschau)</a:t>
            </a:r>
          </a:p>
        </p:txBody>
      </p:sp>
      <p:sp>
        <p:nvSpPr>
          <p:cNvPr id="12" name="Wolkenförmige Legende 11"/>
          <p:cNvSpPr/>
          <p:nvPr/>
        </p:nvSpPr>
        <p:spPr>
          <a:xfrm>
            <a:off x="493322" y="2921543"/>
            <a:ext cx="1788944" cy="2091633"/>
          </a:xfrm>
          <a:prstGeom prst="cloudCallout">
            <a:avLst>
              <a:gd name="adj1" fmla="val 91614"/>
              <a:gd name="adj2" fmla="val 761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AT" dirty="0" smtClean="0"/>
              <a:t>Und vieles wissen wir noch nicht!</a:t>
            </a:r>
            <a:endParaRPr lang="de-AT" dirty="0"/>
          </a:p>
        </p:txBody>
      </p:sp>
    </p:spTree>
    <p:extLst>
      <p:ext uri="{BB962C8B-B14F-4D97-AF65-F5344CB8AC3E}">
        <p14:creationId xmlns:p14="http://schemas.microsoft.com/office/powerpoint/2010/main" val="271872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smtClean="0"/>
              <a:t>Worauf es ankommt …</a:t>
            </a:r>
            <a:endParaRPr lang="de-AT" dirty="0"/>
          </a:p>
        </p:txBody>
      </p:sp>
      <p:sp>
        <p:nvSpPr>
          <p:cNvPr id="6" name="Richtungspfeil 5"/>
          <p:cNvSpPr/>
          <p:nvPr/>
        </p:nvSpPr>
        <p:spPr>
          <a:xfrm>
            <a:off x="611560" y="3467260"/>
            <a:ext cx="3869770" cy="825836"/>
          </a:xfrm>
          <a:prstGeom prst="homePlate">
            <a:avLst/>
          </a:prstGeom>
          <a:gradFill>
            <a:gsLst>
              <a:gs pos="0">
                <a:srgbClr val="818A8F"/>
              </a:gs>
              <a:gs pos="80000">
                <a:srgbClr val="818A8F">
                  <a:alpha val="80000"/>
                </a:srgbClr>
              </a:gs>
              <a:gs pos="100000">
                <a:srgbClr val="818A8F">
                  <a:alpha val="50000"/>
                </a:srgbClr>
              </a:gs>
            </a:gsLst>
          </a:gradFill>
          <a:scene3d>
            <a:camera prst="isometricOffAxis1Top">
              <a:rot lat="18719332" lon="19704966" rev="2409446"/>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b"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AT" dirty="0" smtClean="0"/>
              <a:t>Unterstützungsprozess</a:t>
            </a:r>
          </a:p>
          <a:p>
            <a:r>
              <a:rPr lang="de-AT" b="1" dirty="0" smtClean="0"/>
              <a:t>Systemsteuerung</a:t>
            </a:r>
            <a:endParaRPr lang="de-AT" b="1" dirty="0"/>
          </a:p>
        </p:txBody>
      </p:sp>
      <p:grpSp>
        <p:nvGrpSpPr>
          <p:cNvPr id="7" name="Gruppieren 6"/>
          <p:cNvGrpSpPr/>
          <p:nvPr/>
        </p:nvGrpSpPr>
        <p:grpSpPr>
          <a:xfrm>
            <a:off x="611560" y="2419948"/>
            <a:ext cx="3869770" cy="1734264"/>
            <a:chOff x="3059832" y="2853096"/>
            <a:chExt cx="3600000" cy="1512008"/>
          </a:xfrm>
          <a:scene3d>
            <a:camera prst="isometricOffAxis1Top">
              <a:rot lat="18719332" lon="19704966" rev="2409446"/>
            </a:camera>
            <a:lightRig rig="threePt" dir="t"/>
          </a:scene3d>
        </p:grpSpPr>
        <p:sp>
          <p:nvSpPr>
            <p:cNvPr id="8" name="Richtungspfeil 7"/>
            <p:cNvSpPr/>
            <p:nvPr/>
          </p:nvSpPr>
          <p:spPr>
            <a:xfrm>
              <a:off x="3059832" y="2853096"/>
              <a:ext cx="3600000" cy="720000"/>
            </a:xfrm>
            <a:prstGeom prst="homePlate">
              <a:avLst/>
            </a:prstGeom>
            <a:gradFill>
              <a:gsLst>
                <a:gs pos="0">
                  <a:srgbClr val="818A8F"/>
                </a:gs>
                <a:gs pos="80000">
                  <a:srgbClr val="818A8F">
                    <a:alpha val="80000"/>
                  </a:srgbClr>
                </a:gs>
                <a:gs pos="100000">
                  <a:srgbClr val="818A8F">
                    <a:alpha val="50000"/>
                  </a:srgbClr>
                </a:gs>
              </a:gsLst>
            </a:gradFill>
          </p:spPr>
          <p:style>
            <a:lnRef idx="0">
              <a:schemeClr val="accent1"/>
            </a:lnRef>
            <a:fillRef idx="3">
              <a:schemeClr val="accent1"/>
            </a:fillRef>
            <a:effectRef idx="3">
              <a:schemeClr val="accent1"/>
            </a:effectRef>
            <a:fontRef idx="minor">
              <a:schemeClr val="lt1"/>
            </a:fontRef>
          </p:style>
          <p:txBody>
            <a:bodyPr rtlCol="0" anchor="b"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AT" dirty="0" smtClean="0"/>
                <a:t>Unterstützungsprozess</a:t>
              </a:r>
            </a:p>
            <a:p>
              <a:r>
                <a:rPr lang="de-AT" b="1" dirty="0" smtClean="0"/>
                <a:t>Schulaufsicht</a:t>
              </a:r>
              <a:endParaRPr lang="de-AT" b="1" dirty="0"/>
            </a:p>
          </p:txBody>
        </p:sp>
        <p:sp>
          <p:nvSpPr>
            <p:cNvPr id="9" name="Richtungspfeil 8"/>
            <p:cNvSpPr/>
            <p:nvPr/>
          </p:nvSpPr>
          <p:spPr>
            <a:xfrm>
              <a:off x="3059832" y="3645104"/>
              <a:ext cx="3600000" cy="720000"/>
            </a:xfrm>
            <a:prstGeom prst="homePlate">
              <a:avLst/>
            </a:prstGeom>
            <a:gradFill>
              <a:gsLst>
                <a:gs pos="0">
                  <a:srgbClr val="818A8F"/>
                </a:gs>
                <a:gs pos="80000">
                  <a:srgbClr val="818A8F">
                    <a:alpha val="80000"/>
                  </a:srgbClr>
                </a:gs>
                <a:gs pos="100000">
                  <a:srgbClr val="818A8F">
                    <a:alpha val="50000"/>
                  </a:srgbClr>
                </a:gs>
              </a:gsLst>
            </a:gradFill>
          </p:spPr>
          <p:style>
            <a:lnRef idx="0">
              <a:schemeClr val="accent1"/>
            </a:lnRef>
            <a:fillRef idx="3">
              <a:schemeClr val="accent1"/>
            </a:fillRef>
            <a:effectRef idx="3">
              <a:schemeClr val="accent1"/>
            </a:effectRef>
            <a:fontRef idx="minor">
              <a:schemeClr val="lt1"/>
            </a:fontRef>
          </p:style>
          <p:txBody>
            <a:bodyPr rtlCol="0" anchor="b"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AT" dirty="0" smtClean="0"/>
                <a:t>Unterstützungsprozess</a:t>
              </a:r>
            </a:p>
            <a:p>
              <a:r>
                <a:rPr lang="de-AT" b="1" dirty="0" smtClean="0"/>
                <a:t>Lehrer/</a:t>
              </a:r>
              <a:r>
                <a:rPr lang="de-AT" b="1" dirty="0" err="1" smtClean="0"/>
                <a:t>innenbildung</a:t>
              </a:r>
              <a:endParaRPr lang="de-AT" b="1" dirty="0"/>
            </a:p>
          </p:txBody>
        </p:sp>
      </p:grpSp>
      <p:sp>
        <p:nvSpPr>
          <p:cNvPr id="10" name="Richtungspfeil 9"/>
          <p:cNvSpPr/>
          <p:nvPr/>
        </p:nvSpPr>
        <p:spPr>
          <a:xfrm>
            <a:off x="611560" y="2334142"/>
            <a:ext cx="3869770" cy="825836"/>
          </a:xfrm>
          <a:prstGeom prst="homePlate">
            <a:avLst/>
          </a:prstGeom>
          <a:gradFill>
            <a:gsLst>
              <a:gs pos="0">
                <a:srgbClr val="818A8F"/>
              </a:gs>
              <a:gs pos="80000">
                <a:srgbClr val="818A8F">
                  <a:alpha val="80000"/>
                </a:srgbClr>
              </a:gs>
              <a:gs pos="100000">
                <a:srgbClr val="818A8F">
                  <a:alpha val="50000"/>
                </a:srgbClr>
              </a:gs>
            </a:gsLst>
          </a:gradFill>
          <a:scene3d>
            <a:camera prst="isometricOffAxis1Top">
              <a:rot lat="18719332" lon="19704966" rev="2409446"/>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b"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AT" dirty="0" smtClean="0"/>
              <a:t>Unterstützungsprozess</a:t>
            </a:r>
          </a:p>
          <a:p>
            <a:r>
              <a:rPr lang="de-AT" b="1" dirty="0" smtClean="0"/>
              <a:t>Schulmanagement</a:t>
            </a:r>
            <a:endParaRPr lang="de-AT" b="1" dirty="0"/>
          </a:p>
        </p:txBody>
      </p:sp>
      <p:sp>
        <p:nvSpPr>
          <p:cNvPr id="11" name="Richtungspfeil 10"/>
          <p:cNvSpPr/>
          <p:nvPr/>
        </p:nvSpPr>
        <p:spPr>
          <a:xfrm>
            <a:off x="611560" y="1897662"/>
            <a:ext cx="3869770" cy="825836"/>
          </a:xfrm>
          <a:prstGeom prst="homePlate">
            <a:avLst/>
          </a:prstGeom>
          <a:gradFill>
            <a:gsLst>
              <a:gs pos="0">
                <a:srgbClr val="818A8F"/>
              </a:gs>
              <a:gs pos="80000">
                <a:srgbClr val="818A8F">
                  <a:alpha val="80000"/>
                </a:srgbClr>
              </a:gs>
              <a:gs pos="100000">
                <a:srgbClr val="818A8F">
                  <a:alpha val="50000"/>
                </a:srgbClr>
              </a:gs>
            </a:gsLst>
          </a:gradFill>
          <a:scene3d>
            <a:camera prst="isometricOffAxis1Top">
              <a:rot lat="18719332" lon="19704966" rev="2409446"/>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b"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AT" dirty="0" smtClean="0"/>
              <a:t>Unterstützungsprozess</a:t>
            </a:r>
          </a:p>
          <a:p>
            <a:r>
              <a:rPr lang="de-AT" b="1" dirty="0" smtClean="0"/>
              <a:t>Unterrichten</a:t>
            </a:r>
            <a:endParaRPr lang="de-AT" b="1" dirty="0"/>
          </a:p>
        </p:txBody>
      </p:sp>
      <p:sp>
        <p:nvSpPr>
          <p:cNvPr id="12" name="Richtungspfeil 11"/>
          <p:cNvSpPr/>
          <p:nvPr/>
        </p:nvSpPr>
        <p:spPr>
          <a:xfrm>
            <a:off x="630222" y="836712"/>
            <a:ext cx="3869770" cy="1651672"/>
          </a:xfrm>
          <a:prstGeom prst="homePlate">
            <a:avLst/>
          </a:prstGeom>
          <a:gradFill>
            <a:gsLst>
              <a:gs pos="0">
                <a:srgbClr val="92AF2F"/>
              </a:gs>
              <a:gs pos="80000">
                <a:srgbClr val="92AF2F">
                  <a:alpha val="80000"/>
                </a:srgbClr>
              </a:gs>
              <a:gs pos="100000">
                <a:srgbClr val="92AF2F">
                  <a:alpha val="49804"/>
                </a:srgbClr>
              </a:gs>
            </a:gsLst>
          </a:gradFill>
          <a:scene3d>
            <a:camera prst="isometricOffAxis1Top">
              <a:rot lat="18719332" lon="19704966" rev="2409446"/>
            </a:camera>
            <a:lightRig rig="threePt" dir="t"/>
          </a:scene3d>
          <a:sp3d>
            <a:bevelT w="63500" h="25400"/>
          </a:sp3d>
        </p:spPr>
        <p:style>
          <a:lnRef idx="0">
            <a:schemeClr val="accent1"/>
          </a:lnRef>
          <a:fillRef idx="3">
            <a:schemeClr val="accent1"/>
          </a:fillRef>
          <a:effectRef idx="3">
            <a:schemeClr val="accent1"/>
          </a:effectRef>
          <a:fontRef idx="minor">
            <a:schemeClr val="lt1"/>
          </a:fontRef>
        </p:style>
        <p:txBody>
          <a:bodyPr rtlCol="0" anchor="b" anchorCtr="0"/>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e-AT" sz="2000" dirty="0" smtClean="0"/>
              <a:t>Kernprozess</a:t>
            </a:r>
          </a:p>
          <a:p>
            <a:r>
              <a:rPr lang="de-AT" sz="3600" b="1" dirty="0" smtClean="0"/>
              <a:t>Lernen &amp; </a:t>
            </a:r>
            <a:br>
              <a:rPr lang="de-AT" sz="3600" b="1" dirty="0" smtClean="0"/>
            </a:br>
            <a:r>
              <a:rPr lang="de-AT" sz="3600" b="1" dirty="0" smtClean="0"/>
              <a:t>sich bilden</a:t>
            </a:r>
            <a:endParaRPr lang="de-AT" sz="1400" b="1" dirty="0"/>
          </a:p>
        </p:txBody>
      </p:sp>
      <p:sp>
        <p:nvSpPr>
          <p:cNvPr id="13" name="Wolkenförmige Legende 12"/>
          <p:cNvSpPr/>
          <p:nvPr/>
        </p:nvSpPr>
        <p:spPr>
          <a:xfrm>
            <a:off x="4860032" y="404664"/>
            <a:ext cx="3960440" cy="4320480"/>
          </a:xfrm>
          <a:prstGeom prst="cloudCallout">
            <a:avLst>
              <a:gd name="adj1" fmla="val -84970"/>
              <a:gd name="adj2" fmla="val 12073"/>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de-AT" i="1" dirty="0" smtClean="0"/>
              <a:t>„… digitale </a:t>
            </a:r>
            <a:r>
              <a:rPr lang="de-AT" i="1" dirty="0"/>
              <a:t>Medien, Werkzeuge und „Räume“ in Lehr-Lernprozesse systematisch zu inkludieren</a:t>
            </a:r>
            <a:r>
              <a:rPr lang="de-AT" i="1" dirty="0" smtClean="0"/>
              <a:t>.“</a:t>
            </a:r>
          </a:p>
          <a:p>
            <a:pPr algn="ctr"/>
            <a:endParaRPr lang="de-AT" dirty="0" smtClean="0"/>
          </a:p>
          <a:p>
            <a:pPr algn="ctr"/>
            <a:r>
              <a:rPr lang="de-AT" dirty="0" smtClean="0"/>
              <a:t>Erfolgskriterium ist NICHT die Erhöhung des Stromverbrauchs! ;-)</a:t>
            </a:r>
            <a:endParaRPr lang="de-AT" dirty="0"/>
          </a:p>
        </p:txBody>
      </p:sp>
    </p:spTree>
    <p:extLst>
      <p:ext uri="{BB962C8B-B14F-4D97-AF65-F5344CB8AC3E}">
        <p14:creationId xmlns:p14="http://schemas.microsoft.com/office/powerpoint/2010/main" val="7719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 </a:t>
            </a:r>
            <a:r>
              <a:rPr lang="de-AT" i="1" dirty="0" smtClean="0"/>
              <a:t>systematisch</a:t>
            </a:r>
            <a:r>
              <a:rPr lang="de-AT" dirty="0" smtClean="0"/>
              <a:t> …</a:t>
            </a:r>
            <a:endParaRPr lang="de-AT" dirty="0"/>
          </a:p>
        </p:txBody>
      </p:sp>
      <p:pic>
        <p:nvPicPr>
          <p:cNvPr id="3074" name="Picture 2" descr="C:\Users\nat.IST\Dropbox\01_NMSEPICTVPH\NMS\20140410_eFuture-Day_Innsbruck\lernseiti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48977"/>
            <a:ext cx="8640960" cy="7355954"/>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7288" y="0"/>
            <a:ext cx="9144000" cy="6858000"/>
          </a:xfrm>
          <a:prstGeom prst="rect">
            <a:avLst/>
          </a:prstGeom>
          <a:solidFill>
            <a:schemeClr val="tx2">
              <a:lumMod val="10000"/>
              <a:alpha val="8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pic>
        <p:nvPicPr>
          <p:cNvPr id="3075" name="Picture 3" descr="C:\Users\nat.IST\Dropbox\Projekt_ digi.komp\20130823_digikomp_Logos\digiko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0638" y="2844800"/>
            <a:ext cx="4022725" cy="1166813"/>
          </a:xfrm>
          <a:prstGeom prst="rect">
            <a:avLst/>
          </a:prstGeom>
          <a:noFill/>
          <a:extLst>
            <a:ext uri="{909E8E84-426E-40DD-AFC4-6F175D3DCCD1}">
              <a14:hiddenFill xmlns:a14="http://schemas.microsoft.com/office/drawing/2010/main">
                <a:solidFill>
                  <a:srgbClr val="FFFFFF"/>
                </a:solidFill>
              </a14:hiddenFill>
            </a:ext>
          </a:extLst>
        </p:spPr>
      </p:pic>
      <p:sp>
        <p:nvSpPr>
          <p:cNvPr id="4" name="Legende mit Linie 3 3"/>
          <p:cNvSpPr/>
          <p:nvPr/>
        </p:nvSpPr>
        <p:spPr>
          <a:xfrm>
            <a:off x="2332464" y="548680"/>
            <a:ext cx="6264696" cy="2160240"/>
          </a:xfrm>
          <a:prstGeom prst="borderCallout3">
            <a:avLst>
              <a:gd name="adj1" fmla="val 18750"/>
              <a:gd name="adj2" fmla="val -8333"/>
              <a:gd name="adj3" fmla="val 18750"/>
              <a:gd name="adj4" fmla="val -16667"/>
              <a:gd name="adj5" fmla="val 100000"/>
              <a:gd name="adj6" fmla="val -16667"/>
              <a:gd name="adj7" fmla="val 123780"/>
              <a:gd name="adj8" fmla="val -583"/>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de-AT" dirty="0" smtClean="0">
                <a:solidFill>
                  <a:schemeClr val="tx1"/>
                </a:solidFill>
                <a:hlinkClick r:id="rId4"/>
              </a:rPr>
              <a:t>www.digikomp.at</a:t>
            </a:r>
            <a:endParaRPr lang="de-AT" dirty="0" smtClean="0">
              <a:solidFill>
                <a:schemeClr val="tx1"/>
              </a:solidFill>
            </a:endParaRPr>
          </a:p>
          <a:p>
            <a:pPr marL="285750" indent="-285750">
              <a:buFontTx/>
              <a:buChar char="-"/>
            </a:pPr>
            <a:r>
              <a:rPr lang="de-AT" dirty="0" smtClean="0">
                <a:solidFill>
                  <a:schemeClr val="tx1"/>
                </a:solidFill>
              </a:rPr>
              <a:t>Es ist schon viel da!</a:t>
            </a:r>
          </a:p>
          <a:p>
            <a:pPr marL="285750" indent="-285750">
              <a:buFontTx/>
              <a:buChar char="-"/>
            </a:pPr>
            <a:r>
              <a:rPr lang="de-AT" dirty="0" smtClean="0">
                <a:solidFill>
                  <a:schemeClr val="tx1"/>
                </a:solidFill>
              </a:rPr>
              <a:t>Safer Internet.</a:t>
            </a:r>
          </a:p>
          <a:p>
            <a:pPr marL="285750" indent="-285750">
              <a:buFontTx/>
              <a:buChar char="-"/>
            </a:pPr>
            <a:r>
              <a:rPr lang="de-AT" dirty="0" smtClean="0">
                <a:solidFill>
                  <a:schemeClr val="tx1"/>
                </a:solidFill>
              </a:rPr>
              <a:t>digi.komp4/8/12 Kompetenzmodell.</a:t>
            </a:r>
          </a:p>
          <a:p>
            <a:pPr marL="285750" indent="-285750">
              <a:buFontTx/>
              <a:buChar char="-"/>
            </a:pPr>
            <a:r>
              <a:rPr lang="de-AT" dirty="0" smtClean="0">
                <a:solidFill>
                  <a:schemeClr val="tx1"/>
                </a:solidFill>
              </a:rPr>
              <a:t>Praxis. Regelmäßig. digi.komp4/8/12-Beisp.</a:t>
            </a:r>
          </a:p>
          <a:p>
            <a:pPr marL="285750" indent="-285750">
              <a:buFontTx/>
              <a:buChar char="-"/>
            </a:pPr>
            <a:r>
              <a:rPr lang="de-AT" dirty="0" smtClean="0">
                <a:solidFill>
                  <a:schemeClr val="tx1"/>
                </a:solidFill>
              </a:rPr>
              <a:t>Lernplattform als virtuelle Vergrößerung des Lernraums.</a:t>
            </a:r>
          </a:p>
          <a:p>
            <a:pPr marL="285750" indent="-285750">
              <a:buFontTx/>
              <a:buChar char="-"/>
            </a:pPr>
            <a:r>
              <a:rPr lang="de-AT" dirty="0" smtClean="0">
                <a:solidFill>
                  <a:schemeClr val="tx1"/>
                </a:solidFill>
              </a:rPr>
              <a:t>Und es kommt laufend etwas dazu!</a:t>
            </a:r>
          </a:p>
        </p:txBody>
      </p:sp>
      <p:sp>
        <p:nvSpPr>
          <p:cNvPr id="7" name="Legende mit Linie 3 6"/>
          <p:cNvSpPr/>
          <p:nvPr/>
        </p:nvSpPr>
        <p:spPr>
          <a:xfrm>
            <a:off x="2339752" y="4221088"/>
            <a:ext cx="6264696" cy="2376264"/>
          </a:xfrm>
          <a:prstGeom prst="borderCallout3">
            <a:avLst>
              <a:gd name="adj1" fmla="val 18750"/>
              <a:gd name="adj2" fmla="val -8333"/>
              <a:gd name="adj3" fmla="val 18750"/>
              <a:gd name="adj4" fmla="val -16667"/>
              <a:gd name="adj5" fmla="val -10525"/>
              <a:gd name="adj6" fmla="val -16667"/>
              <a:gd name="adj7" fmla="val -38480"/>
              <a:gd name="adj8" fmla="val -980"/>
            </a:avLst>
          </a:prstGeom>
          <a:noFill/>
        </p:spPr>
        <p:style>
          <a:lnRef idx="2">
            <a:schemeClr val="accent2"/>
          </a:lnRef>
          <a:fillRef idx="1">
            <a:schemeClr val="lt1"/>
          </a:fillRef>
          <a:effectRef idx="0">
            <a:schemeClr val="accent2"/>
          </a:effectRef>
          <a:fontRef idx="minor">
            <a:schemeClr val="dk1"/>
          </a:fontRef>
        </p:style>
        <p:txBody>
          <a:bodyPr rtlCol="0" anchor="ctr"/>
          <a:lstStyle/>
          <a:p>
            <a:r>
              <a:rPr lang="de-AT" dirty="0">
                <a:solidFill>
                  <a:schemeClr val="tx1"/>
                </a:solidFill>
                <a:hlinkClick r:id="rId5"/>
              </a:rPr>
              <a:t>www.virtuelle-ph.at/digikomp</a:t>
            </a:r>
            <a:r>
              <a:rPr lang="de-AT" dirty="0">
                <a:solidFill>
                  <a:schemeClr val="tx1"/>
                </a:solidFill>
              </a:rPr>
              <a:t> </a:t>
            </a:r>
          </a:p>
          <a:p>
            <a:pPr marL="285750" indent="-285750">
              <a:buFontTx/>
              <a:buChar char="-"/>
            </a:pPr>
            <a:r>
              <a:rPr lang="de-AT" dirty="0" smtClean="0">
                <a:solidFill>
                  <a:schemeClr val="tx1"/>
                </a:solidFill>
              </a:rPr>
              <a:t>Es ist schon viel da!</a:t>
            </a:r>
          </a:p>
          <a:p>
            <a:pPr marL="285750" indent="-285750">
              <a:buFontTx/>
              <a:buChar char="-"/>
            </a:pPr>
            <a:r>
              <a:rPr lang="de-AT" dirty="0" smtClean="0">
                <a:solidFill>
                  <a:schemeClr val="tx1"/>
                </a:solidFill>
              </a:rPr>
              <a:t>Fangen Sie klein an. Bleiben Sie wesentlich &amp; neugierig.</a:t>
            </a:r>
          </a:p>
          <a:p>
            <a:pPr marL="285750" indent="-285750">
              <a:buFontTx/>
              <a:buChar char="-"/>
            </a:pPr>
            <a:r>
              <a:rPr lang="de-AT" dirty="0" err="1" smtClean="0">
                <a:solidFill>
                  <a:schemeClr val="tx1"/>
                </a:solidFill>
              </a:rPr>
              <a:t>DIGIcheck</a:t>
            </a:r>
            <a:r>
              <a:rPr lang="de-AT" dirty="0" smtClean="0">
                <a:solidFill>
                  <a:schemeClr val="tx1"/>
                </a:solidFill>
              </a:rPr>
              <a:t>. E-Learning 1x1.</a:t>
            </a:r>
          </a:p>
          <a:p>
            <a:pPr marL="285750" indent="-285750">
              <a:buFontTx/>
              <a:buChar char="-"/>
            </a:pPr>
            <a:r>
              <a:rPr lang="de-AT" dirty="0" smtClean="0">
                <a:solidFill>
                  <a:schemeClr val="tx1"/>
                </a:solidFill>
              </a:rPr>
              <a:t>Praxis</a:t>
            </a:r>
            <a:r>
              <a:rPr lang="de-AT" dirty="0">
                <a:solidFill>
                  <a:schemeClr val="tx1"/>
                </a:solidFill>
              </a:rPr>
              <a:t>. Regelmäßig</a:t>
            </a:r>
            <a:r>
              <a:rPr lang="de-AT" dirty="0" smtClean="0">
                <a:solidFill>
                  <a:schemeClr val="tx1"/>
                </a:solidFill>
              </a:rPr>
              <a:t>. digi.komp4/8/12/P.</a:t>
            </a:r>
          </a:p>
          <a:p>
            <a:pPr marL="285750" indent="-285750">
              <a:buFontTx/>
              <a:buChar char="-"/>
            </a:pPr>
            <a:r>
              <a:rPr lang="de-AT" dirty="0" smtClean="0">
                <a:solidFill>
                  <a:schemeClr val="tx1"/>
                </a:solidFill>
              </a:rPr>
              <a:t>EPICT. Individualisieren lernen. Lerndesign.</a:t>
            </a:r>
          </a:p>
          <a:p>
            <a:pPr marL="285750" indent="-285750">
              <a:buFontTx/>
              <a:buChar char="-"/>
            </a:pPr>
            <a:r>
              <a:rPr lang="de-AT" dirty="0" smtClean="0">
                <a:solidFill>
                  <a:schemeClr val="tx1"/>
                </a:solidFill>
              </a:rPr>
              <a:t>Orientierungshilfe E-Learning: digi.komp8</a:t>
            </a:r>
          </a:p>
          <a:p>
            <a:pPr marL="285750" indent="-285750">
              <a:buFontTx/>
              <a:buChar char="-"/>
            </a:pPr>
            <a:r>
              <a:rPr lang="de-AT" dirty="0" smtClean="0">
                <a:solidFill>
                  <a:schemeClr val="tx1"/>
                </a:solidFill>
              </a:rPr>
              <a:t>Und lernen Sie voneinander! VPH. KidZ.</a:t>
            </a:r>
          </a:p>
        </p:txBody>
      </p:sp>
    </p:spTree>
    <p:extLst>
      <p:ext uri="{BB962C8B-B14F-4D97-AF65-F5344CB8AC3E}">
        <p14:creationId xmlns:p14="http://schemas.microsoft.com/office/powerpoint/2010/main" val="67508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randombar(horizontal)">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Danke </a:t>
            </a:r>
            <a:r>
              <a:rPr lang="de-AT" dirty="0" smtClean="0">
                <a:sym typeface="Wingdings" panose="05000000000000000000" pitchFamily="2" charset="2"/>
              </a:rPr>
              <a:t></a:t>
            </a:r>
            <a:endParaRPr lang="de-AT" dirty="0"/>
          </a:p>
        </p:txBody>
      </p:sp>
    </p:spTree>
    <p:extLst>
      <p:ext uri="{BB962C8B-B14F-4D97-AF65-F5344CB8AC3E}">
        <p14:creationId xmlns:p14="http://schemas.microsoft.com/office/powerpoint/2010/main" val="18718863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
  <a:themeElements>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0</TotalTime>
  <Words>305</Words>
  <Application>Microsoft Office PowerPoint</Application>
  <PresentationFormat>Bildschirmpräsentation (4:3)</PresentationFormat>
  <Paragraphs>66</Paragraphs>
  <Slides>9</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9</vt:i4>
      </vt:variant>
    </vt:vector>
  </HeadingPairs>
  <TitlesOfParts>
    <vt:vector size="12" baseType="lpstr">
      <vt:lpstr>Palatino Linotype</vt:lpstr>
      <vt:lpstr>Wingdings</vt:lpstr>
      <vt:lpstr>Elementar</vt:lpstr>
      <vt:lpstr>Lernen  digital-inklusiv</vt:lpstr>
      <vt:lpstr>Was Sie erwartet …</vt:lpstr>
      <vt:lpstr>Was zu denken gibt …</vt:lpstr>
      <vt:lpstr>Was das Problem ist …</vt:lpstr>
      <vt:lpstr>Was Digitalisierung (NICHT) ist …</vt:lpstr>
      <vt:lpstr>Wie das Digitale wirkt …</vt:lpstr>
      <vt:lpstr>Worauf es ankommt …</vt:lpstr>
      <vt:lpstr>… systematisch …</vt:lpstr>
      <vt:lpstr>Danke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Lernen digital-inklusiv</dc:title>
  <dc:creator>Thomas Nárosy</dc:creator>
  <cp:lastModifiedBy>Andrea Prock</cp:lastModifiedBy>
  <cp:revision>34</cp:revision>
  <dcterms:created xsi:type="dcterms:W3CDTF">2014-04-09T10:49:09Z</dcterms:created>
  <dcterms:modified xsi:type="dcterms:W3CDTF">2014-04-11T13:24:29Z</dcterms:modified>
</cp:coreProperties>
</file>