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86" r:id="rId3"/>
    <p:sldId id="284" r:id="rId4"/>
    <p:sldId id="258" r:id="rId5"/>
    <p:sldId id="287" r:id="rId6"/>
    <p:sldId id="285" r:id="rId7"/>
    <p:sldId id="273" r:id="rId8"/>
    <p:sldId id="271" r:id="rId9"/>
    <p:sldId id="292" r:id="rId10"/>
    <p:sldId id="288" r:id="rId11"/>
    <p:sldId id="272" r:id="rId12"/>
    <p:sldId id="261" r:id="rId13"/>
    <p:sldId id="274" r:id="rId14"/>
    <p:sldId id="293" r:id="rId15"/>
    <p:sldId id="275" r:id="rId16"/>
    <p:sldId id="276" r:id="rId17"/>
    <p:sldId id="277" r:id="rId18"/>
    <p:sldId id="278" r:id="rId19"/>
    <p:sldId id="279" r:id="rId20"/>
    <p:sldId id="280" r:id="rId21"/>
    <p:sldId id="291" r:id="rId22"/>
    <p:sldId id="290" r:id="rId23"/>
    <p:sldId id="281" r:id="rId24"/>
    <p:sldId id="295" r:id="rId25"/>
    <p:sldId id="294" r:id="rId26"/>
    <p:sldId id="296" r:id="rId27"/>
    <p:sldId id="297" r:id="rId28"/>
    <p:sldId id="298" r:id="rId29"/>
    <p:sldId id="299" r:id="rId30"/>
    <p:sldId id="300" r:id="rId31"/>
    <p:sldId id="283" r:id="rId32"/>
    <p:sldId id="282" r:id="rId33"/>
    <p:sldId id="263" r:id="rId34"/>
    <p:sldId id="289" r:id="rId35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F2F"/>
    <a:srgbClr val="93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10" autoAdjust="0"/>
  </p:normalViewPr>
  <p:slideViewPr>
    <p:cSldViewPr>
      <p:cViewPr varScale="1">
        <p:scale>
          <a:sx n="125" d="100"/>
          <a:sy n="125" d="100"/>
        </p:scale>
        <p:origin x="111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6E55E-613D-4A75-9754-3D5407AF3822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1A8C3B40-99C9-426F-BE2F-6D3A9CAD169A}">
      <dgm:prSet phldrT="[Text]"/>
      <dgm:spPr>
        <a:solidFill>
          <a:srgbClr val="007C52">
            <a:alpha val="50000"/>
          </a:srgbClr>
        </a:solidFill>
      </dgm:spPr>
      <dgm:t>
        <a:bodyPr/>
        <a:lstStyle/>
        <a:p>
          <a:r>
            <a:rPr lang="de-AT"/>
            <a:t>Jahr 1</a:t>
          </a:r>
          <a:br>
            <a:rPr lang="de-AT"/>
          </a:br>
          <a:r>
            <a:rPr lang="de-AT"/>
            <a:t>KidZ (er)findet sich</a:t>
          </a:r>
        </a:p>
      </dgm:t>
    </dgm:pt>
    <dgm:pt modelId="{66A4FE6B-9B02-49DA-974E-5B17723511A6}" type="parTrans" cxnId="{5DE1E268-6ACC-4E76-8CE3-619FD97AEE4D}">
      <dgm:prSet/>
      <dgm:spPr/>
      <dgm:t>
        <a:bodyPr/>
        <a:lstStyle/>
        <a:p>
          <a:endParaRPr lang="de-AT"/>
        </a:p>
      </dgm:t>
    </dgm:pt>
    <dgm:pt modelId="{76A7D8FA-CC93-4700-9E3F-FD9B1103D579}" type="sibTrans" cxnId="{5DE1E268-6ACC-4E76-8CE3-619FD97AEE4D}">
      <dgm:prSet/>
      <dgm:spPr/>
      <dgm:t>
        <a:bodyPr/>
        <a:lstStyle/>
        <a:p>
          <a:endParaRPr lang="de-AT"/>
        </a:p>
      </dgm:t>
    </dgm:pt>
    <dgm:pt modelId="{6B763A4A-CB29-4FBA-A0C4-D8A2BB3D2454}">
      <dgm:prSet phldrT="[Text]" custT="1"/>
      <dgm:spPr>
        <a:solidFill>
          <a:srgbClr val="F7B320"/>
        </a:solidFill>
      </dgm:spPr>
      <dgm:t>
        <a:bodyPr/>
        <a:lstStyle/>
        <a:p>
          <a:r>
            <a:rPr lang="de-AT" sz="1800" b="1" dirty="0"/>
            <a:t>Jahr 2</a:t>
          </a:r>
        </a:p>
        <a:p>
          <a:r>
            <a:rPr lang="de-AT" sz="2400" b="1" dirty="0"/>
            <a:t>KidZ </a:t>
          </a:r>
          <a:r>
            <a:rPr lang="de-AT" sz="2400" b="1" dirty="0" smtClean="0"/>
            <a:t>wird sichtbar</a:t>
          </a:r>
          <a:endParaRPr lang="de-AT" sz="2400" b="1" dirty="0"/>
        </a:p>
      </dgm:t>
    </dgm:pt>
    <dgm:pt modelId="{6471F14B-9BEB-44CB-83D2-4378DE63D447}" type="parTrans" cxnId="{E1EF5CFB-157D-456F-9DA6-00ECCFF596DF}">
      <dgm:prSet/>
      <dgm:spPr/>
      <dgm:t>
        <a:bodyPr/>
        <a:lstStyle/>
        <a:p>
          <a:endParaRPr lang="de-AT"/>
        </a:p>
      </dgm:t>
    </dgm:pt>
    <dgm:pt modelId="{54A9E6B7-1E5B-4102-B9C6-39A0BAB0C13D}" type="sibTrans" cxnId="{E1EF5CFB-157D-456F-9DA6-00ECCFF596DF}">
      <dgm:prSet/>
      <dgm:spPr/>
      <dgm:t>
        <a:bodyPr/>
        <a:lstStyle/>
        <a:p>
          <a:endParaRPr lang="de-AT"/>
        </a:p>
      </dgm:t>
    </dgm:pt>
    <dgm:pt modelId="{40AC2D67-87F9-4949-B3BF-6F550DD0E46D}">
      <dgm:prSet phldrT="[Text]"/>
      <dgm:spPr>
        <a:solidFill>
          <a:srgbClr val="007C52">
            <a:alpha val="50000"/>
          </a:srgbClr>
        </a:solidFill>
      </dgm:spPr>
      <dgm:t>
        <a:bodyPr/>
        <a:lstStyle/>
        <a:p>
          <a:r>
            <a:rPr lang="de-AT"/>
            <a:t>Jahr 3</a:t>
          </a:r>
        </a:p>
        <a:p>
          <a:r>
            <a:rPr lang="de-AT"/>
            <a:t>KidZ macht Schule</a:t>
          </a:r>
        </a:p>
      </dgm:t>
    </dgm:pt>
    <dgm:pt modelId="{CA7A2F5A-B370-4E7C-8088-9FDCA98293AD}" type="parTrans" cxnId="{1F368DD3-CC53-4702-A658-99B92A8A6408}">
      <dgm:prSet/>
      <dgm:spPr/>
      <dgm:t>
        <a:bodyPr/>
        <a:lstStyle/>
        <a:p>
          <a:endParaRPr lang="de-AT"/>
        </a:p>
      </dgm:t>
    </dgm:pt>
    <dgm:pt modelId="{1DDA89A5-2D09-45F8-A078-680E2252EE85}" type="sibTrans" cxnId="{1F368DD3-CC53-4702-A658-99B92A8A6408}">
      <dgm:prSet/>
      <dgm:spPr/>
      <dgm:t>
        <a:bodyPr/>
        <a:lstStyle/>
        <a:p>
          <a:endParaRPr lang="de-AT"/>
        </a:p>
      </dgm:t>
    </dgm:pt>
    <dgm:pt modelId="{9E4158E5-12D7-4946-9911-F4B3D7896F22}">
      <dgm:prSet phldrT="[Text]"/>
      <dgm:spPr>
        <a:solidFill>
          <a:srgbClr val="007C52">
            <a:alpha val="50000"/>
          </a:srgbClr>
        </a:solidFill>
      </dgm:spPr>
      <dgm:t>
        <a:bodyPr/>
        <a:lstStyle/>
        <a:p>
          <a:r>
            <a:rPr lang="de-AT"/>
            <a:t>Jahr 4</a:t>
          </a:r>
          <a:br>
            <a:rPr lang="de-AT"/>
          </a:br>
          <a:r>
            <a:rPr lang="de-AT"/>
            <a:t>KidZ wirkt weiter</a:t>
          </a:r>
        </a:p>
      </dgm:t>
    </dgm:pt>
    <dgm:pt modelId="{AC6ED181-A6EF-4506-8CE6-0C34812AF85A}" type="parTrans" cxnId="{C8FA7E4C-01BF-4635-87CC-9F9A119C853C}">
      <dgm:prSet/>
      <dgm:spPr/>
      <dgm:t>
        <a:bodyPr/>
        <a:lstStyle/>
        <a:p>
          <a:endParaRPr lang="de-AT"/>
        </a:p>
      </dgm:t>
    </dgm:pt>
    <dgm:pt modelId="{527C41CF-B475-4A04-AFC1-CD9A8AFD9188}" type="sibTrans" cxnId="{C8FA7E4C-01BF-4635-87CC-9F9A119C853C}">
      <dgm:prSet/>
      <dgm:spPr/>
      <dgm:t>
        <a:bodyPr/>
        <a:lstStyle/>
        <a:p>
          <a:endParaRPr lang="de-AT"/>
        </a:p>
      </dgm:t>
    </dgm:pt>
    <dgm:pt modelId="{8E5A02FE-D283-4930-A1B0-285BBE8A5CC8}" type="pres">
      <dgm:prSet presAssocID="{8A46E55E-613D-4A75-9754-3D5407AF3822}" presName="CompostProcess" presStyleCnt="0">
        <dgm:presLayoutVars>
          <dgm:dir/>
          <dgm:resizeHandles val="exact"/>
        </dgm:presLayoutVars>
      </dgm:prSet>
      <dgm:spPr/>
    </dgm:pt>
    <dgm:pt modelId="{4F5DE722-ACC0-4337-8060-A21383B97E8D}" type="pres">
      <dgm:prSet presAssocID="{8A46E55E-613D-4A75-9754-3D5407AF3822}" presName="arrow" presStyleLbl="bgShp" presStyleIdx="0" presStyleCnt="1" custLinFactNeighborY="5287"/>
      <dgm:spPr>
        <a:solidFill>
          <a:srgbClr val="C3BBB0"/>
        </a:solidFill>
      </dgm:spPr>
    </dgm:pt>
    <dgm:pt modelId="{C91094B9-6C65-416A-AEB4-B1ED0E036DD3}" type="pres">
      <dgm:prSet presAssocID="{8A46E55E-613D-4A75-9754-3D5407AF3822}" presName="linearProcess" presStyleCnt="0"/>
      <dgm:spPr/>
    </dgm:pt>
    <dgm:pt modelId="{5510A693-E966-4C8F-9E86-D10B2AA1CFE1}" type="pres">
      <dgm:prSet presAssocID="{1A8C3B40-99C9-426F-BE2F-6D3A9CAD169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CFF28E9-A6F1-446C-B5EB-ABC10BEDA5F3}" type="pres">
      <dgm:prSet presAssocID="{76A7D8FA-CC93-4700-9E3F-FD9B1103D579}" presName="sibTrans" presStyleCnt="0"/>
      <dgm:spPr/>
    </dgm:pt>
    <dgm:pt modelId="{6CE3659C-A628-47F6-9A44-93FA3AF8474D}" type="pres">
      <dgm:prSet presAssocID="{6B763A4A-CB29-4FBA-A0C4-D8A2BB3D2454}" presName="textNode" presStyleLbl="node1" presStyleIdx="1" presStyleCnt="4" custScaleY="19713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E957614-0C50-47E6-AE1F-D0465CF97109}" type="pres">
      <dgm:prSet presAssocID="{54A9E6B7-1E5B-4102-B9C6-39A0BAB0C13D}" presName="sibTrans" presStyleCnt="0"/>
      <dgm:spPr/>
    </dgm:pt>
    <dgm:pt modelId="{E1569EE4-37DD-4191-BCFA-FCE68E0AF261}" type="pres">
      <dgm:prSet presAssocID="{40AC2D67-87F9-4949-B3BF-6F550DD0E46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262DCAC-00E9-4B3C-A6BA-EA790F1E4E48}" type="pres">
      <dgm:prSet presAssocID="{1DDA89A5-2D09-45F8-A078-680E2252EE85}" presName="sibTrans" presStyleCnt="0"/>
      <dgm:spPr/>
    </dgm:pt>
    <dgm:pt modelId="{862ADA95-1249-4877-8EF4-F9129C60450C}" type="pres">
      <dgm:prSet presAssocID="{9E4158E5-12D7-4946-9911-F4B3D7896F2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E1EF5CFB-157D-456F-9DA6-00ECCFF596DF}" srcId="{8A46E55E-613D-4A75-9754-3D5407AF3822}" destId="{6B763A4A-CB29-4FBA-A0C4-D8A2BB3D2454}" srcOrd="1" destOrd="0" parTransId="{6471F14B-9BEB-44CB-83D2-4378DE63D447}" sibTransId="{54A9E6B7-1E5B-4102-B9C6-39A0BAB0C13D}"/>
    <dgm:cxn modelId="{BE536CCF-435B-45BB-AA64-7D8A7B31CFBD}" type="presOf" srcId="{8A46E55E-613D-4A75-9754-3D5407AF3822}" destId="{8E5A02FE-D283-4930-A1B0-285BBE8A5CC8}" srcOrd="0" destOrd="0" presId="urn:microsoft.com/office/officeart/2005/8/layout/hProcess9"/>
    <dgm:cxn modelId="{801CEB08-15CF-4C4E-811F-05C2F0A42FBB}" type="presOf" srcId="{40AC2D67-87F9-4949-B3BF-6F550DD0E46D}" destId="{E1569EE4-37DD-4191-BCFA-FCE68E0AF261}" srcOrd="0" destOrd="0" presId="urn:microsoft.com/office/officeart/2005/8/layout/hProcess9"/>
    <dgm:cxn modelId="{C8FA7E4C-01BF-4635-87CC-9F9A119C853C}" srcId="{8A46E55E-613D-4A75-9754-3D5407AF3822}" destId="{9E4158E5-12D7-4946-9911-F4B3D7896F22}" srcOrd="3" destOrd="0" parTransId="{AC6ED181-A6EF-4506-8CE6-0C34812AF85A}" sibTransId="{527C41CF-B475-4A04-AFC1-CD9A8AFD9188}"/>
    <dgm:cxn modelId="{3ECF5744-3E73-49AA-870C-657D35B55CE9}" type="presOf" srcId="{6B763A4A-CB29-4FBA-A0C4-D8A2BB3D2454}" destId="{6CE3659C-A628-47F6-9A44-93FA3AF8474D}" srcOrd="0" destOrd="0" presId="urn:microsoft.com/office/officeart/2005/8/layout/hProcess9"/>
    <dgm:cxn modelId="{55FB1F55-F9E4-430E-BE08-CD5E711B9BBA}" type="presOf" srcId="{1A8C3B40-99C9-426F-BE2F-6D3A9CAD169A}" destId="{5510A693-E966-4C8F-9E86-D10B2AA1CFE1}" srcOrd="0" destOrd="0" presId="urn:microsoft.com/office/officeart/2005/8/layout/hProcess9"/>
    <dgm:cxn modelId="{5DE1E268-6ACC-4E76-8CE3-619FD97AEE4D}" srcId="{8A46E55E-613D-4A75-9754-3D5407AF3822}" destId="{1A8C3B40-99C9-426F-BE2F-6D3A9CAD169A}" srcOrd="0" destOrd="0" parTransId="{66A4FE6B-9B02-49DA-974E-5B17723511A6}" sibTransId="{76A7D8FA-CC93-4700-9E3F-FD9B1103D579}"/>
    <dgm:cxn modelId="{E3376D69-5B30-4224-9CAD-1FDF73472794}" type="presOf" srcId="{9E4158E5-12D7-4946-9911-F4B3D7896F22}" destId="{862ADA95-1249-4877-8EF4-F9129C60450C}" srcOrd="0" destOrd="0" presId="urn:microsoft.com/office/officeart/2005/8/layout/hProcess9"/>
    <dgm:cxn modelId="{1F368DD3-CC53-4702-A658-99B92A8A6408}" srcId="{8A46E55E-613D-4A75-9754-3D5407AF3822}" destId="{40AC2D67-87F9-4949-B3BF-6F550DD0E46D}" srcOrd="2" destOrd="0" parTransId="{CA7A2F5A-B370-4E7C-8088-9FDCA98293AD}" sibTransId="{1DDA89A5-2D09-45F8-A078-680E2252EE85}"/>
    <dgm:cxn modelId="{A84A5A5C-C81F-42F1-B237-0AD52F72223E}" type="presParOf" srcId="{8E5A02FE-D283-4930-A1B0-285BBE8A5CC8}" destId="{4F5DE722-ACC0-4337-8060-A21383B97E8D}" srcOrd="0" destOrd="0" presId="urn:microsoft.com/office/officeart/2005/8/layout/hProcess9"/>
    <dgm:cxn modelId="{C81D7C2B-5B55-41FE-B903-09AD077EE811}" type="presParOf" srcId="{8E5A02FE-D283-4930-A1B0-285BBE8A5CC8}" destId="{C91094B9-6C65-416A-AEB4-B1ED0E036DD3}" srcOrd="1" destOrd="0" presId="urn:microsoft.com/office/officeart/2005/8/layout/hProcess9"/>
    <dgm:cxn modelId="{9DA4876D-BF6B-49BF-9F35-58ADD57980C4}" type="presParOf" srcId="{C91094B9-6C65-416A-AEB4-B1ED0E036DD3}" destId="{5510A693-E966-4C8F-9E86-D10B2AA1CFE1}" srcOrd="0" destOrd="0" presId="urn:microsoft.com/office/officeart/2005/8/layout/hProcess9"/>
    <dgm:cxn modelId="{825E9F82-7A2D-430F-850D-1AAB28FF29CA}" type="presParOf" srcId="{C91094B9-6C65-416A-AEB4-B1ED0E036DD3}" destId="{2CFF28E9-A6F1-446C-B5EB-ABC10BEDA5F3}" srcOrd="1" destOrd="0" presId="urn:microsoft.com/office/officeart/2005/8/layout/hProcess9"/>
    <dgm:cxn modelId="{DFDCE1D1-3BBA-4358-9BC6-F619C4573E35}" type="presParOf" srcId="{C91094B9-6C65-416A-AEB4-B1ED0E036DD3}" destId="{6CE3659C-A628-47F6-9A44-93FA3AF8474D}" srcOrd="2" destOrd="0" presId="urn:microsoft.com/office/officeart/2005/8/layout/hProcess9"/>
    <dgm:cxn modelId="{AE0ABB26-9CF4-4D5B-817D-1E098398BEED}" type="presParOf" srcId="{C91094B9-6C65-416A-AEB4-B1ED0E036DD3}" destId="{2E957614-0C50-47E6-AE1F-D0465CF97109}" srcOrd="3" destOrd="0" presId="urn:microsoft.com/office/officeart/2005/8/layout/hProcess9"/>
    <dgm:cxn modelId="{64C4C0CB-69ED-4D7A-85F9-E7445C8E247B}" type="presParOf" srcId="{C91094B9-6C65-416A-AEB4-B1ED0E036DD3}" destId="{E1569EE4-37DD-4191-BCFA-FCE68E0AF261}" srcOrd="4" destOrd="0" presId="urn:microsoft.com/office/officeart/2005/8/layout/hProcess9"/>
    <dgm:cxn modelId="{91B5F2B6-692E-4B65-94AE-1A6CD15509EB}" type="presParOf" srcId="{C91094B9-6C65-416A-AEB4-B1ED0E036DD3}" destId="{4262DCAC-00E9-4B3C-A6BA-EA790F1E4E48}" srcOrd="5" destOrd="0" presId="urn:microsoft.com/office/officeart/2005/8/layout/hProcess9"/>
    <dgm:cxn modelId="{0B295761-B2F8-4EDB-90B3-600836B02CAA}" type="presParOf" srcId="{C91094B9-6C65-416A-AEB4-B1ED0E036DD3}" destId="{862ADA95-1249-4877-8EF4-F9129C60450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DE722-ACC0-4337-8060-A21383B97E8D}">
      <dsp:nvSpPr>
        <dsp:cNvPr id="0" name=""/>
        <dsp:cNvSpPr/>
      </dsp:nvSpPr>
      <dsp:spPr>
        <a:xfrm>
          <a:off x="513056" y="0"/>
          <a:ext cx="5814646" cy="1722114"/>
        </a:xfrm>
        <a:prstGeom prst="rightArrow">
          <a:avLst/>
        </a:prstGeom>
        <a:solidFill>
          <a:srgbClr val="C3BBB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0A693-E966-4C8F-9E86-D10B2AA1CFE1}">
      <dsp:nvSpPr>
        <dsp:cNvPr id="0" name=""/>
        <dsp:cNvSpPr/>
      </dsp:nvSpPr>
      <dsp:spPr>
        <a:xfrm>
          <a:off x="3423" y="516634"/>
          <a:ext cx="1646725" cy="688845"/>
        </a:xfrm>
        <a:prstGeom prst="roundRect">
          <a:avLst/>
        </a:prstGeom>
        <a:solidFill>
          <a:srgbClr val="007C5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500" kern="1200"/>
            <a:t>Jahr 1</a:t>
          </a:r>
          <a:br>
            <a:rPr lang="de-AT" sz="1500" kern="1200"/>
          </a:br>
          <a:r>
            <a:rPr lang="de-AT" sz="1500" kern="1200"/>
            <a:t>KidZ (er)findet sich</a:t>
          </a:r>
        </a:p>
      </dsp:txBody>
      <dsp:txXfrm>
        <a:off x="37050" y="550261"/>
        <a:ext cx="1579471" cy="621591"/>
      </dsp:txXfrm>
    </dsp:sp>
    <dsp:sp modelId="{6CE3659C-A628-47F6-9A44-93FA3AF8474D}">
      <dsp:nvSpPr>
        <dsp:cNvPr id="0" name=""/>
        <dsp:cNvSpPr/>
      </dsp:nvSpPr>
      <dsp:spPr>
        <a:xfrm>
          <a:off x="1732485" y="182086"/>
          <a:ext cx="1646725" cy="1357941"/>
        </a:xfrm>
        <a:prstGeom prst="roundRect">
          <a:avLst/>
        </a:prstGeom>
        <a:solidFill>
          <a:srgbClr val="F7B3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b="1" kern="1200" dirty="0"/>
            <a:t>Jahr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b="1" kern="1200" dirty="0"/>
            <a:t>KidZ </a:t>
          </a:r>
          <a:r>
            <a:rPr lang="de-AT" sz="2400" b="1" kern="1200" dirty="0" smtClean="0"/>
            <a:t>wird sichtbar</a:t>
          </a:r>
          <a:endParaRPr lang="de-AT" sz="2400" b="1" kern="1200" dirty="0"/>
        </a:p>
      </dsp:txBody>
      <dsp:txXfrm>
        <a:off x="1798774" y="248375"/>
        <a:ext cx="1514147" cy="1225363"/>
      </dsp:txXfrm>
    </dsp:sp>
    <dsp:sp modelId="{E1569EE4-37DD-4191-BCFA-FCE68E0AF261}">
      <dsp:nvSpPr>
        <dsp:cNvPr id="0" name=""/>
        <dsp:cNvSpPr/>
      </dsp:nvSpPr>
      <dsp:spPr>
        <a:xfrm>
          <a:off x="3461548" y="516634"/>
          <a:ext cx="1646725" cy="688845"/>
        </a:xfrm>
        <a:prstGeom prst="roundRect">
          <a:avLst/>
        </a:prstGeom>
        <a:solidFill>
          <a:srgbClr val="007C5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500" kern="1200"/>
            <a:t>Jahr 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500" kern="1200"/>
            <a:t>KidZ macht Schule</a:t>
          </a:r>
        </a:p>
      </dsp:txBody>
      <dsp:txXfrm>
        <a:off x="3495175" y="550261"/>
        <a:ext cx="1579471" cy="621591"/>
      </dsp:txXfrm>
    </dsp:sp>
    <dsp:sp modelId="{862ADA95-1249-4877-8EF4-F9129C60450C}">
      <dsp:nvSpPr>
        <dsp:cNvPr id="0" name=""/>
        <dsp:cNvSpPr/>
      </dsp:nvSpPr>
      <dsp:spPr>
        <a:xfrm>
          <a:off x="5190610" y="516634"/>
          <a:ext cx="1646725" cy="688845"/>
        </a:xfrm>
        <a:prstGeom prst="roundRect">
          <a:avLst/>
        </a:prstGeom>
        <a:solidFill>
          <a:srgbClr val="007C5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500" kern="1200"/>
            <a:t>Jahr 4</a:t>
          </a:r>
          <a:br>
            <a:rPr lang="de-AT" sz="1500" kern="1200"/>
          </a:br>
          <a:r>
            <a:rPr lang="de-AT" sz="1500" kern="1200"/>
            <a:t>KidZ wirkt weiter</a:t>
          </a:r>
        </a:p>
      </dsp:txBody>
      <dsp:txXfrm>
        <a:off x="5224237" y="550261"/>
        <a:ext cx="1579471" cy="621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08569-0F4B-4E71-B182-0BA9AF577886}" type="datetimeFigureOut">
              <a:rPr lang="de-AT" smtClean="0"/>
              <a:t>14.10.2014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4FF4B-8C42-4184-B6CD-CE67669676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251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Helmut (1</a:t>
            </a:r>
            <a:r>
              <a:rPr lang="de-AT" baseline="0" dirty="0" smtClean="0"/>
              <a:t> min)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6351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Andrea (1 min)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7603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Andrea (1 min)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9258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Helmut (2 min)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0552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Helmut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7797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Helmut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171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Helmut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9608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Gabi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4117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Andrea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7435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Andrea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5956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Gabi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537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Helmut (2</a:t>
            </a:r>
            <a:r>
              <a:rPr lang="de-AT" baseline="0" dirty="0" smtClean="0"/>
              <a:t> min)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8213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Helmut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0000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Helmut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8795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Helmut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8278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Gabi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6839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8166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6339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7923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Gabi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6140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Helmut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0229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Helmut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93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Helmut (1</a:t>
            </a:r>
            <a:r>
              <a:rPr lang="de-AT" baseline="0" dirty="0" smtClean="0"/>
              <a:t> min)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6103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Helmut, Gabi, Andrea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175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Andrea (2 min)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074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Gabi (3 min) - Vorstellung</a:t>
            </a:r>
            <a:r>
              <a:rPr lang="de-AT" baseline="0" dirty="0" smtClean="0"/>
              <a:t> insgesamt 50 min – 17 Schulen je 3 min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63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Helmut (2 min)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3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Helmut (2 min)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040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Andrea (3 min)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3410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Andrea (3 min)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FF4B-8C42-4184-B6CD-CE67669676B5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942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6E72-66DD-4D20-BDEC-E156B1EA6363}" type="datetimeFigureOut">
              <a:rPr lang="de-AT" smtClean="0"/>
              <a:t>14.10.2014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13F-364E-4A27-99E9-AA9DE4E35AF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432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6E72-66DD-4D20-BDEC-E156B1EA6363}" type="datetimeFigureOut">
              <a:rPr lang="de-AT" smtClean="0"/>
              <a:t>14.10.2014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13F-364E-4A27-99E9-AA9DE4E35AF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8275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6E72-66DD-4D20-BDEC-E156B1EA6363}" type="datetimeFigureOut">
              <a:rPr lang="de-AT" smtClean="0"/>
              <a:t>14.10.2014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13F-364E-4A27-99E9-AA9DE4E35AF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43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6E72-66DD-4D20-BDEC-E156B1EA6363}" type="datetimeFigureOut">
              <a:rPr lang="de-AT" smtClean="0"/>
              <a:t>14.10.2014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13F-364E-4A27-99E9-AA9DE4E35AF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858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6E72-66DD-4D20-BDEC-E156B1EA6363}" type="datetimeFigureOut">
              <a:rPr lang="de-AT" smtClean="0"/>
              <a:t>14.10.2014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13F-364E-4A27-99E9-AA9DE4E35AF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494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6E72-66DD-4D20-BDEC-E156B1EA6363}" type="datetimeFigureOut">
              <a:rPr lang="de-AT" smtClean="0"/>
              <a:t>14.10.2014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13F-364E-4A27-99E9-AA9DE4E35AF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7576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6E72-66DD-4D20-BDEC-E156B1EA6363}" type="datetimeFigureOut">
              <a:rPr lang="de-AT" smtClean="0"/>
              <a:t>14.10.2014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13F-364E-4A27-99E9-AA9DE4E35AF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299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6E72-66DD-4D20-BDEC-E156B1EA6363}" type="datetimeFigureOut">
              <a:rPr lang="de-AT" smtClean="0"/>
              <a:t>14.10.2014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13F-364E-4A27-99E9-AA9DE4E35AF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9814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6E72-66DD-4D20-BDEC-E156B1EA6363}" type="datetimeFigureOut">
              <a:rPr lang="de-AT" smtClean="0"/>
              <a:t>14.10.2014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13F-364E-4A27-99E9-AA9DE4E35AF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493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6E72-66DD-4D20-BDEC-E156B1EA6363}" type="datetimeFigureOut">
              <a:rPr lang="de-AT" smtClean="0"/>
              <a:t>14.10.2014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13F-364E-4A27-99E9-AA9DE4E35AF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155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6E72-66DD-4D20-BDEC-E156B1EA6363}" type="datetimeFigureOut">
              <a:rPr lang="de-AT" smtClean="0"/>
              <a:t>14.10.2014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13F-364E-4A27-99E9-AA9DE4E35AF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241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elsa20.schule.at/" TargetMode="Externa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://www.virtuelle-ph.at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nmsvernetzung.at/elearning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bmbf.gv.at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4190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641905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6E72-66DD-4D20-BDEC-E156B1EA6363}" type="datetimeFigureOut">
              <a:rPr lang="de-AT" smtClean="0"/>
              <a:t>14.10.2014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713F-364E-4A27-99E9-AA9DE4E35AFE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7" name="Picture 2" descr="C:\Users\nat.IST\Dropbox\Projekt_KidZ\Grafiken\Dem_Neuen_eine_Chance_geben.png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05" y="2571750"/>
            <a:ext cx="2510791" cy="1412320"/>
          </a:xfrm>
          <a:prstGeom prst="rect">
            <a:avLst/>
          </a:prstGeom>
          <a:noFill/>
          <a:effectLst>
            <a:outerShdw blurRad="101600" dist="63500" dir="21594000" sx="105000" sy="105000" algn="br" rotWithShape="0">
              <a:prstClr val="black">
                <a:alpha val="52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perspectiveHeroicExtremeLeftFacing" fov="7200000">
              <a:rot lat="960000" lon="3039401" rev="370203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t.IST\Dropbox\Projekt_KidZ\Grafiken\kidz_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59" y="156038"/>
            <a:ext cx="1776909" cy="77554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092280" y="956229"/>
            <a:ext cx="1932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800" b="0" i="0" kern="12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Ein Projekt des eLSA‐Netzwerks</a:t>
            </a:r>
            <a:br>
              <a:rPr lang="de-AT" sz="800" b="0" i="0" kern="12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de-AT" sz="800" b="0" i="0" kern="12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in Zusammenarbeit mit der NMS‐E‐Learning‐Unterstützung und dem Onlinecampus Virtuelle PH sowie </a:t>
            </a:r>
            <a:br>
              <a:rPr lang="de-AT" sz="800" b="0" i="0" kern="12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de-AT" sz="800" b="0" i="0" kern="12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LSR/SSR und Pädagogischen Hochschulen im Auftrag des BMBF</a:t>
            </a:r>
          </a:p>
          <a:p>
            <a:pPr algn="r"/>
            <a:r>
              <a:rPr lang="de-AT" sz="800" b="1" i="0" kern="12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www.kidz-projekt.at</a:t>
            </a:r>
            <a:endParaRPr lang="de-AT" sz="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31" name="Picture 7" descr="http://www.virtuelle-ph.at/pluginfile.php/40720/coursecat/description/Logo_NMS_E-Learning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03" y="1959710"/>
            <a:ext cx="236880" cy="252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irtuelle-ph.at/pluginfile.php/40720/coursecat/description/VPH-logo-freigestellt_200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54" y="1959710"/>
            <a:ext cx="332640" cy="252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virtuelle-ph.at/pluginfile.php/40720/coursecat/description/BMBF%20-%20Farbe%20-%20INTERNET.pn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865" y="1959710"/>
            <a:ext cx="458640" cy="252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irtuelle-ph.at/pluginfile.php/40720/coursecat/description/eLSA-Logo_NEU_2014_RGB_freigestellt_300.pn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59710"/>
            <a:ext cx="700560" cy="252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92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hyperlink" Target="http://kidzclusterwest.weebly.com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rtuelle-ph.at/course/view.php?id=1016#section-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komp.at/fibe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group.at/praxis/portale/kidz/learning-nugget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kidz-projekt.at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umoodle.at/elsa/mod/data/view.php?id=75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at/dotlrn/classes/lms_pi/1.APPO_THEK.1314/one-community?page_num=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sa.schule.at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://elsa20.schule.at/uploads/media/auswertung-online-fragebogen-newsletter_01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sa20.schule.at/qualitaetssicherung/evaluierungen/" TargetMode="External"/><Relationship Id="rId5" Type="http://schemas.openxmlformats.org/officeDocument/2006/relationships/hyperlink" Target="http://elsa.schule.at/10_Jahre_eLSA.pdf" TargetMode="External"/><Relationship Id="rId10" Type="http://schemas.openxmlformats.org/officeDocument/2006/relationships/hyperlink" Target="http://www.facebook.com/schule.vernetzt.at" TargetMode="External"/><Relationship Id="rId4" Type="http://schemas.openxmlformats.org/officeDocument/2006/relationships/hyperlink" Target="http://elsa20.schule.at/uploads/media/eLSA_Perspektiven_2014.pdf" TargetMode="External"/><Relationship Id="rId9" Type="http://schemas.openxmlformats.org/officeDocument/2006/relationships/hyperlink" Target="http://elsa20.schule.at/verein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ule.at/startseite.html" TargetMode="External"/><Relationship Id="rId3" Type="http://schemas.openxmlformats.org/officeDocument/2006/relationships/hyperlink" Target="http://elsa20.schule.at/veranstaltungskalender/" TargetMode="External"/><Relationship Id="rId7" Type="http://schemas.openxmlformats.org/officeDocument/2006/relationships/hyperlink" Target="http://www.edumoodle.at/lernmit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pict.virtuelle-ph.at/" TargetMode="External"/><Relationship Id="rId5" Type="http://schemas.openxmlformats.org/officeDocument/2006/relationships/hyperlink" Target="http://www.virtuelle-ph.at/" TargetMode="External"/><Relationship Id="rId4" Type="http://schemas.openxmlformats.org/officeDocument/2006/relationships/hyperlink" Target="https://lms.at/otp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ook.de/" TargetMode="External"/><Relationship Id="rId13" Type="http://schemas.openxmlformats.org/officeDocument/2006/relationships/hyperlink" Target="http://bilder.tibs.at/" TargetMode="External"/><Relationship Id="rId3" Type="http://schemas.openxmlformats.org/officeDocument/2006/relationships/image" Target="../media/image16.gif"/><Relationship Id="rId7" Type="http://schemas.openxmlformats.org/officeDocument/2006/relationships/hyperlink" Target="http://www.imoox.at/" TargetMode="External"/><Relationship Id="rId12" Type="http://schemas.openxmlformats.org/officeDocument/2006/relationships/hyperlink" Target="http://www.pixabay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rtuelle-ph.at/course/view.php?id=1270" TargetMode="External"/><Relationship Id="rId11" Type="http://schemas.openxmlformats.org/officeDocument/2006/relationships/hyperlink" Target="http://search.creativecommons.org/" TargetMode="External"/><Relationship Id="rId5" Type="http://schemas.openxmlformats.org/officeDocument/2006/relationships/hyperlink" Target="https://www.google.com/calendar/embed?src=vmufg7glv1eclr03fesi9frbvk@group.calendar.google.com&amp;ctz=Europe/Vienna" TargetMode="External"/><Relationship Id="rId10" Type="http://schemas.openxmlformats.org/officeDocument/2006/relationships/hyperlink" Target="http://www.edugroup.at/" TargetMode="External"/><Relationship Id="rId4" Type="http://schemas.openxmlformats.org/officeDocument/2006/relationships/hyperlink" Target="http://www.virtuelle-ph.at/electures" TargetMode="External"/><Relationship Id="rId9" Type="http://schemas.openxmlformats.org/officeDocument/2006/relationships/hyperlink" Target="https://lms.at/otp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elle-ph.at/course/view.php?id=1016#section-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elle-ph.at/course/view.php?id=101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idzclusterwest.weebly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idzclusterwest.weebly.com/kidz-wettbewerb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://www.planet-schule.de/dokmal/fuenf_schritte_ein_fil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15566"/>
            <a:ext cx="6419056" cy="857250"/>
          </a:xfrm>
        </p:spPr>
        <p:txBody>
          <a:bodyPr>
            <a:noAutofit/>
          </a:bodyPr>
          <a:lstStyle/>
          <a:p>
            <a:r>
              <a:rPr lang="de-AT" sz="6600" b="1" dirty="0" smtClean="0">
                <a:solidFill>
                  <a:schemeClr val="bg1"/>
                </a:solidFill>
              </a:rPr>
              <a:t>Willkommen</a:t>
            </a:r>
            <a:endParaRPr lang="de-AT" sz="5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9662"/>
            <a:ext cx="6419056" cy="288032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de-AT" sz="4300" b="1" dirty="0" smtClean="0"/>
          </a:p>
          <a:p>
            <a:pPr marL="0" indent="0" algn="ctr">
              <a:buNone/>
            </a:pPr>
            <a:r>
              <a:rPr lang="de-AT" sz="14800" b="1" dirty="0" smtClean="0">
                <a:solidFill>
                  <a:srgbClr val="C00000"/>
                </a:solidFill>
              </a:rPr>
              <a:t>KidZ-Cluster West</a:t>
            </a:r>
          </a:p>
          <a:p>
            <a:pPr marL="0" indent="0" algn="ctr">
              <a:buNone/>
            </a:pPr>
            <a:r>
              <a:rPr lang="de-AT" sz="4300" b="1" dirty="0" smtClean="0"/>
              <a:t/>
            </a:r>
            <a:br>
              <a:rPr lang="de-AT" sz="4300" b="1" dirty="0" smtClean="0"/>
            </a:br>
            <a:r>
              <a:rPr lang="de-AT" sz="7400" b="1" dirty="0" smtClean="0"/>
              <a:t>NMS Jenbach</a:t>
            </a:r>
          </a:p>
          <a:p>
            <a:pPr marL="0" indent="0" algn="ctr">
              <a:buNone/>
            </a:pPr>
            <a:endParaRPr lang="de-AT" sz="7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de-AT" sz="7400" b="1" dirty="0" smtClean="0"/>
              <a:t>15.10.2014</a:t>
            </a:r>
            <a:endParaRPr lang="de-AT" sz="7400" dirty="0"/>
          </a:p>
          <a:p>
            <a:pPr marL="0" indent="0" algn="ctr">
              <a:buNone/>
            </a:pPr>
            <a:r>
              <a:rPr lang="de-AT" sz="4800" dirty="0" smtClean="0">
                <a:solidFill>
                  <a:schemeClr val="bg1"/>
                </a:solidFill>
              </a:rPr>
              <a:t/>
            </a:r>
            <a:br>
              <a:rPr lang="de-AT" sz="4800" dirty="0" smtClean="0">
                <a:solidFill>
                  <a:schemeClr val="bg1"/>
                </a:solidFill>
              </a:rPr>
            </a:br>
            <a:r>
              <a:rPr lang="de-AT" sz="4000" dirty="0">
                <a:hlinkClick r:id="rId5"/>
              </a:rPr>
              <a:t>kidzclusterwest.weebly.com/</a:t>
            </a:r>
            <a:r>
              <a:rPr lang="de-AT" sz="4300" u="sng" dirty="0" smtClean="0">
                <a:hlinkClick r:id="rId5"/>
              </a:rPr>
              <a:t> </a:t>
            </a:r>
            <a:endParaRPr lang="de-AT" sz="4300" u="sng" dirty="0"/>
          </a:p>
        </p:txBody>
      </p:sp>
      <p:pic>
        <p:nvPicPr>
          <p:cNvPr id="4" name="Offizieller_KidZ-Jin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688" y="3723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00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KidZ-Wettbewerb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9582"/>
            <a:ext cx="6120680" cy="33944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AT" sz="4800" b="1" dirty="0" smtClean="0">
                <a:solidFill>
                  <a:srgbClr val="C00000"/>
                </a:solidFill>
              </a:rPr>
              <a:t>Plakat</a:t>
            </a:r>
            <a:endParaRPr lang="de-AT" sz="4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3500" dirty="0"/>
              <a:t>Ein originelles KidZ-Plakat soll gestaltet und bis Ende November eingereicht werden.</a:t>
            </a:r>
          </a:p>
          <a:p>
            <a:pPr marL="0" indent="0">
              <a:buNone/>
            </a:pPr>
            <a:r>
              <a:rPr lang="de-DE" sz="3500" dirty="0"/>
              <a:t>Das Siegerplakat wird mittels online-</a:t>
            </a:r>
            <a:r>
              <a:rPr lang="de-DE" sz="3500" dirty="0" err="1"/>
              <a:t>Voting</a:t>
            </a:r>
            <a:r>
              <a:rPr lang="de-DE" sz="3500" dirty="0"/>
              <a:t> ermittelt.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330">
            <a:off x="6450028" y="1072564"/>
            <a:ext cx="2546534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92957" y="4233674"/>
            <a:ext cx="4540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/>
              <a:t>Einsendeschluss: 21.11.14</a:t>
            </a:r>
          </a:p>
        </p:txBody>
      </p:sp>
    </p:spTree>
    <p:extLst>
      <p:ext uri="{BB962C8B-B14F-4D97-AF65-F5344CB8AC3E}">
        <p14:creationId xmlns:p14="http://schemas.microsoft.com/office/powerpoint/2010/main" val="15579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KidZ-Wettbewerb (3)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9582"/>
            <a:ext cx="6419056" cy="3394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AT" sz="6000" b="1" dirty="0" smtClean="0">
                <a:solidFill>
                  <a:srgbClr val="C00000"/>
                </a:solidFill>
              </a:rPr>
              <a:t>Trailer</a:t>
            </a:r>
            <a:endParaRPr lang="de-AT" sz="6000" b="1" dirty="0">
              <a:solidFill>
                <a:srgbClr val="C00000"/>
              </a:solidFill>
            </a:endParaRPr>
          </a:p>
          <a:p>
            <a:r>
              <a:rPr lang="de-DE" sz="3500" dirty="0" smtClean="0"/>
              <a:t>Gesucht: origineller </a:t>
            </a:r>
            <a:r>
              <a:rPr lang="de-DE" sz="3500" dirty="0"/>
              <a:t>Trailer zum </a:t>
            </a:r>
            <a:r>
              <a:rPr lang="de-DE" sz="3500" dirty="0" smtClean="0"/>
              <a:t>KidZ-Jingle</a:t>
            </a:r>
            <a:endParaRPr lang="de-DE" sz="3500" dirty="0"/>
          </a:p>
          <a:p>
            <a:r>
              <a:rPr lang="de-DE" sz="3500" dirty="0"/>
              <a:t>Siegertrailer </a:t>
            </a:r>
            <a:r>
              <a:rPr lang="de-DE" sz="3500" dirty="0" smtClean="0"/>
              <a:t>- KidZ-Symposium </a:t>
            </a:r>
            <a:r>
              <a:rPr lang="de-DE" sz="3900" dirty="0" smtClean="0">
                <a:solidFill>
                  <a:schemeClr val="tx1"/>
                </a:solidFill>
              </a:rPr>
              <a:t>Einsendeschluss: 20.02.14</a:t>
            </a:r>
            <a:endParaRPr lang="de-DE" sz="43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5">
            <a:off x="6598462" y="1135857"/>
            <a:ext cx="2444188" cy="345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445405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hlinkClick r:id="rId4"/>
              </a:rPr>
              <a:t>http://</a:t>
            </a:r>
            <a:r>
              <a:rPr lang="de-AT" dirty="0" smtClean="0">
                <a:hlinkClick r:id="rId4"/>
              </a:rPr>
              <a:t>www.virtuelle-ph.at/course/view.php?id=1016#section-5</a:t>
            </a:r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0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KidZ-Projekte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9582"/>
            <a:ext cx="6419056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4000" b="1" dirty="0">
                <a:solidFill>
                  <a:srgbClr val="C00000"/>
                </a:solidFill>
              </a:rPr>
              <a:t>mobile&gt;&lt;</a:t>
            </a:r>
            <a:r>
              <a:rPr lang="de-AT" sz="4000" b="1" dirty="0" err="1">
                <a:solidFill>
                  <a:srgbClr val="C00000"/>
                </a:solidFill>
              </a:rPr>
              <a:t>teaching</a:t>
            </a:r>
            <a:endParaRPr lang="de-AT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dirty="0" smtClean="0"/>
              <a:t>Der Gerätekonfigurationen (Apple, MS, Android) werden „auf Lernreise geschickt“</a:t>
            </a:r>
          </a:p>
          <a:p>
            <a:pPr marL="0" indent="0">
              <a:buNone/>
            </a:pPr>
            <a:r>
              <a:rPr lang="de-DE" dirty="0" smtClean="0"/>
              <a:t>Projektstart am 10.10. mit einem Expert/</a:t>
            </a:r>
            <a:r>
              <a:rPr lang="de-DE" dirty="0" err="1" smtClean="0"/>
              <a:t>innenworkshop</a:t>
            </a:r>
            <a:r>
              <a:rPr lang="de-DE" dirty="0" smtClean="0"/>
              <a:t> bei edugroup.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KidZ-Projekte </a:t>
            </a:r>
            <a:r>
              <a:rPr lang="de-AT" dirty="0" smtClean="0"/>
              <a:t>(2)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3600" b="1" dirty="0">
                <a:solidFill>
                  <a:srgbClr val="C00000"/>
                </a:solidFill>
              </a:rPr>
              <a:t>eLSA </a:t>
            </a:r>
            <a:r>
              <a:rPr lang="de-AT" sz="3600" b="1" dirty="0" err="1" smtClean="0">
                <a:solidFill>
                  <a:srgbClr val="C00000"/>
                </a:solidFill>
              </a:rPr>
              <a:t>advanced</a:t>
            </a:r>
            <a:r>
              <a:rPr lang="de-AT" sz="3600" b="1" dirty="0" smtClean="0">
                <a:solidFill>
                  <a:srgbClr val="C00000"/>
                </a:solidFill>
              </a:rPr>
              <a:t> Unterstützung</a:t>
            </a:r>
          </a:p>
          <a:p>
            <a:pPr marL="0" indent="0">
              <a:buNone/>
            </a:pPr>
            <a:r>
              <a:rPr lang="de-DE" dirty="0" smtClean="0"/>
              <a:t>Alle </a:t>
            </a:r>
            <a:r>
              <a:rPr lang="de-DE" dirty="0"/>
              <a:t>KidZ-Schulen einer Region </a:t>
            </a:r>
            <a:r>
              <a:rPr lang="de-DE" dirty="0" smtClean="0"/>
              <a:t>sind </a:t>
            </a:r>
            <a:r>
              <a:rPr lang="de-DE" dirty="0"/>
              <a:t>zu den </a:t>
            </a:r>
            <a:r>
              <a:rPr lang="de-DE" dirty="0" smtClean="0"/>
              <a:t>eLSA </a:t>
            </a:r>
            <a:r>
              <a:rPr lang="de-DE" dirty="0" err="1"/>
              <a:t>advanced</a:t>
            </a:r>
            <a:r>
              <a:rPr lang="de-DE" dirty="0"/>
              <a:t> Vernetzungstreffen </a:t>
            </a:r>
            <a:r>
              <a:rPr lang="de-DE" dirty="0" smtClean="0"/>
              <a:t>eingeladen.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5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41"/>
            <a:ext cx="6419056" cy="689702"/>
          </a:xfrm>
        </p:spPr>
        <p:txBody>
          <a:bodyPr>
            <a:normAutofit/>
          </a:bodyPr>
          <a:lstStyle/>
          <a:p>
            <a:r>
              <a:rPr lang="de-AT" sz="2200" dirty="0" err="1"/>
              <a:t>Telfs</a:t>
            </a:r>
            <a:r>
              <a:rPr lang="de-AT" sz="2200" dirty="0"/>
              <a:t>  Mobile Learning Mathematik – </a:t>
            </a:r>
            <a:r>
              <a:rPr lang="de-AT" sz="2200" dirty="0" smtClean="0"/>
              <a:t>1.-3. </a:t>
            </a:r>
            <a:r>
              <a:rPr lang="de-AT" sz="2200" dirty="0" smtClean="0"/>
              <a:t>DEZ</a:t>
            </a:r>
            <a:endParaRPr lang="de-AT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286000" y="-4752691"/>
            <a:ext cx="4572000" cy="4457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12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Dienstag, 2. 12. 2014</a:t>
            </a: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A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Vormittag: Themen: </a:t>
            </a:r>
            <a:b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de-DE" sz="12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GeoGebra</a:t>
            </a: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Tablet im </a:t>
            </a:r>
            <a:r>
              <a:rPr lang="de-DE" sz="12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Unterrricht</a:t>
            </a: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Bewertungssoftware für Android-Tablets</a:t>
            </a:r>
            <a:b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Der Taschenrechner am Android-Tablet</a:t>
            </a:r>
            <a:endParaRPr lang="de-A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A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Nachmittag: Themen: </a:t>
            </a:r>
            <a:b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Nützliche Mathe-Apps </a:t>
            </a:r>
            <a:b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Android Apps am Tablet Programmieren (INF)</a:t>
            </a:r>
            <a:b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12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Mittwoch, 3.12.2014</a:t>
            </a: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A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Vormittag: Themen:</a:t>
            </a:r>
            <a:b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OneNote im (Mathematik)</a:t>
            </a:r>
            <a:r>
              <a:rPr lang="de-DE" sz="12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unterricht</a:t>
            </a: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de-DE" sz="12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OfficeMix</a:t>
            </a: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Geogebra5-APP auf Android (falls sie bis Dezember 2014 funktioniert)</a:t>
            </a:r>
            <a:b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A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Nachmittag: Abreise</a:t>
            </a:r>
            <a:endParaRPr lang="de-A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A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14084"/>
              </p:ext>
            </p:extLst>
          </p:nvPr>
        </p:nvGraphicFramePr>
        <p:xfrm>
          <a:off x="761165" y="627534"/>
          <a:ext cx="6096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104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Beginn:	1.12. 2014 um 13:00 Uhr</a:t>
                      </a:r>
                      <a:br>
                        <a:rPr lang="de-AT" sz="1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AT" sz="1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Ende: 	3.12.2014 um 13:00 Uhr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AT" sz="14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Montag, 1. 12. 2014</a:t>
                      </a:r>
                      <a:b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AT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Vormittag: Anreise</a:t>
                      </a:r>
                      <a:b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AT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Nachmittag: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Themen: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UTechnische</a:t>
                      </a: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Voraussetzungen zur Arbeit mit Tablets im </a:t>
                      </a:r>
                      <a:r>
                        <a:rPr lang="de-DE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nterricht</a:t>
                      </a: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Miracast</a:t>
                      </a: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TeamViewer, usw.)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Gemeinsame </a:t>
                      </a:r>
                      <a:r>
                        <a:rPr lang="de-DE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Cloudlösungen</a:t>
                      </a: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für Tablets (Datenaustausch)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Informatikunterricht mit </a:t>
                      </a:r>
                      <a:r>
                        <a:rPr lang="de-DE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Tabletunterstützung</a:t>
                      </a:r>
                      <a:r>
                        <a:rPr lang="de-DE" dirty="0" smtClean="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dirty="0" smtClean="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endParaRPr lang="de-AT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Dienstag, 2. 12. 2014</a:t>
                      </a:r>
                      <a:b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AT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Vormittag: Themen: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GeoGebra</a:t>
                      </a: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 Tablet im </a:t>
                      </a:r>
                      <a:r>
                        <a:rPr lang="de-DE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Unterrricht</a:t>
                      </a:r>
                      <a:endParaRPr lang="de-DE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Bewertungssoftware für Android-Tablets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Taschenrechner am Android-Tablet</a:t>
                      </a:r>
                      <a:endParaRPr lang="de-AT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AT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Nachmittag: Themen: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Nützliche Mathe-Apps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Android Apps am Tablet Programmieren (INF)</a:t>
                      </a:r>
                      <a:b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Mittwoch, 3.12.2014</a:t>
                      </a:r>
                      <a:b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AT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Vormittag: Themen: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OneNote im (Mathematik)</a:t>
                      </a:r>
                      <a:r>
                        <a:rPr lang="de-DE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unterricht</a:t>
                      </a:r>
                      <a:endParaRPr lang="de-DE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OfficeMix</a:t>
                      </a:r>
                      <a:endParaRPr lang="de-DE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Geogebra5-APP auf Android (falls sie bis Dezember 2014 funktioniert)</a:t>
                      </a:r>
                      <a:b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AT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Nachmittag: Abreise</a:t>
                      </a:r>
                      <a:endParaRPr lang="de-AT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AT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6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KidZ-Projekte </a:t>
            </a:r>
            <a:r>
              <a:rPr lang="de-AT" dirty="0" smtClean="0"/>
              <a:t>(3)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6419056" cy="3819872"/>
          </a:xfrm>
        </p:spPr>
        <p:txBody>
          <a:bodyPr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de-AT" sz="4000" b="1" dirty="0" smtClean="0">
                <a:solidFill>
                  <a:srgbClr val="C00000"/>
                </a:solidFill>
              </a:rPr>
              <a:t>Leitfaden: Tablets/Mobiles </a:t>
            </a:r>
            <a:r>
              <a:rPr lang="de-AT" sz="4000" b="1" dirty="0">
                <a:solidFill>
                  <a:srgbClr val="C00000"/>
                </a:solidFill>
              </a:rPr>
              <a:t>in der Schule</a:t>
            </a:r>
          </a:p>
          <a:p>
            <a:pPr marL="0" indent="0">
              <a:buNone/>
            </a:pPr>
            <a:r>
              <a:rPr lang="de-DE" sz="3500" dirty="0" smtClean="0"/>
              <a:t>Das Lehrbuch E-Learning 1x1 macht den Standard der guten Praxis im schulischen E-Learning generell nachvollziehbar. </a:t>
            </a:r>
          </a:p>
          <a:p>
            <a:pPr marL="0" indent="0">
              <a:buNone/>
            </a:pPr>
            <a:r>
              <a:rPr lang="de-DE" sz="3500" dirty="0" smtClean="0"/>
              <a:t>Es müsste eigentlich auch einen Leitfaden </a:t>
            </a:r>
            <a:r>
              <a:rPr lang="de-DE" sz="3500" dirty="0"/>
              <a:t>für den didaktisch sinnvollen Einsatz </a:t>
            </a:r>
            <a:r>
              <a:rPr lang="de-DE" sz="3500" dirty="0" smtClean="0"/>
              <a:t>von Tablets und Mobiles in der Schule geben. Apps-Empfehlungen inklusive. </a:t>
            </a:r>
            <a:endParaRPr lang="de-DE" sz="3500" dirty="0"/>
          </a:p>
          <a:p>
            <a:pPr marL="0" indent="0">
              <a:buNone/>
            </a:pPr>
            <a:r>
              <a:rPr lang="de-DE" sz="3500" dirty="0" smtClean="0"/>
              <a:t>Wer will an dieser Entwicklung mitarbeiten?</a:t>
            </a:r>
            <a:endParaRPr lang="de-DE" sz="3500" dirty="0"/>
          </a:p>
        </p:txBody>
      </p:sp>
    </p:spTree>
    <p:extLst>
      <p:ext uri="{BB962C8B-B14F-4D97-AF65-F5344CB8AC3E}">
        <p14:creationId xmlns:p14="http://schemas.microsoft.com/office/powerpoint/2010/main" val="17428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KidZ-Projekte </a:t>
            </a:r>
            <a:r>
              <a:rPr lang="de-AT" dirty="0" smtClean="0"/>
              <a:t>(4)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de-AT" sz="4000" b="1" dirty="0" smtClean="0">
                <a:solidFill>
                  <a:srgbClr val="C00000"/>
                </a:solidFill>
              </a:rPr>
              <a:t>In Bälde: „</a:t>
            </a:r>
            <a:r>
              <a:rPr lang="de-AT" sz="4000" b="1" dirty="0" err="1">
                <a:solidFill>
                  <a:srgbClr val="C00000"/>
                </a:solidFill>
              </a:rPr>
              <a:t>öTwinning</a:t>
            </a:r>
            <a:r>
              <a:rPr lang="de-AT" sz="4000" b="1" dirty="0">
                <a:solidFill>
                  <a:srgbClr val="C00000"/>
                </a:solidFill>
              </a:rPr>
              <a:t>“</a:t>
            </a:r>
          </a:p>
          <a:p>
            <a:pPr marL="0" indent="0">
              <a:buNone/>
            </a:pPr>
            <a:r>
              <a:rPr lang="de-DE" dirty="0"/>
              <a:t>Vernetzungsprojekte ähnlich </a:t>
            </a:r>
            <a:r>
              <a:rPr lang="de-DE" dirty="0" err="1"/>
              <a:t>eTwinning</a:t>
            </a:r>
            <a:r>
              <a:rPr lang="de-DE" dirty="0"/>
              <a:t> sollen initiiert und unterstützt werden</a:t>
            </a:r>
            <a:r>
              <a:rPr lang="de-DE" dirty="0" smtClean="0"/>
              <a:t>. </a:t>
            </a:r>
            <a:r>
              <a:rPr lang="de-DE" dirty="0" err="1" smtClean="0"/>
              <a:t>Vmtl</a:t>
            </a:r>
            <a:r>
              <a:rPr lang="de-DE" dirty="0" smtClean="0"/>
              <a:t>. ab 1.10. … </a:t>
            </a:r>
          </a:p>
          <a:p>
            <a:pPr marL="0" indent="0">
              <a:buNone/>
            </a:pPr>
            <a:r>
              <a:rPr lang="de-DE" dirty="0" smtClean="0"/>
              <a:t>Weitere Infos, sobald Genaueres bekannt ist.</a:t>
            </a:r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31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KidZ-Projekte </a:t>
            </a:r>
            <a:r>
              <a:rPr lang="de-AT" smtClean="0"/>
              <a:t>(5)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 fontAlgn="base">
              <a:buNone/>
            </a:pPr>
            <a:r>
              <a:rPr lang="de-AT" sz="4000" b="1" dirty="0" smtClean="0">
                <a:solidFill>
                  <a:srgbClr val="C00000"/>
                </a:solidFill>
              </a:rPr>
              <a:t>digi.komp-Fibel.tv </a:t>
            </a:r>
            <a:r>
              <a:rPr lang="de-AT" sz="4000" b="1" dirty="0" err="1">
                <a:solidFill>
                  <a:srgbClr val="C00000"/>
                </a:solidFill>
              </a:rPr>
              <a:t>kollaborativ</a:t>
            </a:r>
            <a:endParaRPr lang="de-AT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dirty="0" smtClean="0"/>
              <a:t>Beim kindgemäßen Einstieg in die digitalen Kompetenzen hilft die digi.komp-Fibel </a:t>
            </a:r>
            <a:r>
              <a:rPr lang="de-DE" dirty="0" smtClean="0">
                <a:hlinkClick r:id="rId3"/>
              </a:rPr>
              <a:t>www.digikomp.at/fibel</a:t>
            </a:r>
            <a:r>
              <a:rPr lang="de-DE" dirty="0" smtClean="0"/>
              <a:t>. Wie wäre es, die Texte der Fibel durch Videoerklärungen zu ergänzen, die in KidZ-Klassen entstehen?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3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KidZ-Projekte </a:t>
            </a:r>
            <a:r>
              <a:rPr lang="de-AT" dirty="0" smtClean="0"/>
              <a:t>(6)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6419056" cy="3819872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buNone/>
            </a:pPr>
            <a:r>
              <a:rPr lang="de-AT" sz="4000" b="1" dirty="0" smtClean="0">
                <a:solidFill>
                  <a:srgbClr val="C00000"/>
                </a:solidFill>
              </a:rPr>
              <a:t>Referent/</a:t>
            </a:r>
            <a:r>
              <a:rPr lang="de-AT" sz="4000" b="1" dirty="0" err="1" smtClean="0">
                <a:solidFill>
                  <a:srgbClr val="C00000"/>
                </a:solidFill>
              </a:rPr>
              <a:t>innenpool</a:t>
            </a:r>
            <a:endParaRPr lang="de-AT" sz="4000" b="1" dirty="0">
              <a:solidFill>
                <a:srgbClr val="C00000"/>
              </a:solidFill>
            </a:endParaRPr>
          </a:p>
          <a:p>
            <a:r>
              <a:rPr lang="de-DE" dirty="0" smtClean="0"/>
              <a:t>Wer könnte uns beim Arbeiten mit Samsung-Tablets beraten? </a:t>
            </a:r>
          </a:p>
          <a:p>
            <a:r>
              <a:rPr lang="de-DE" dirty="0" smtClean="0"/>
              <a:t>Oder beim Geocaching helfen? </a:t>
            </a:r>
          </a:p>
          <a:p>
            <a:r>
              <a:rPr lang="de-DE" dirty="0" smtClean="0"/>
              <a:t>Oder Tipps für die flexible Differenzierung in Englisch geben?</a:t>
            </a:r>
          </a:p>
          <a:p>
            <a:pPr marL="0" indent="0">
              <a:buNone/>
            </a:pPr>
            <a:r>
              <a:rPr lang="de-DE" dirty="0" smtClean="0"/>
              <a:t>Ein </a:t>
            </a:r>
            <a:r>
              <a:rPr lang="de-DE" dirty="0" smtClean="0">
                <a:solidFill>
                  <a:srgbClr val="FFFF00"/>
                </a:solidFill>
              </a:rPr>
              <a:t>Referent/</a:t>
            </a:r>
            <a:r>
              <a:rPr lang="de-DE" dirty="0" err="1" smtClean="0">
                <a:solidFill>
                  <a:srgbClr val="FFFF00"/>
                </a:solidFill>
              </a:rPr>
              <a:t>innenpool</a:t>
            </a:r>
            <a:r>
              <a:rPr lang="de-DE" dirty="0" smtClean="0"/>
              <a:t> könnte weiterhelfen …</a:t>
            </a:r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84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KidZ-Projekte </a:t>
            </a:r>
            <a:r>
              <a:rPr lang="de-AT" dirty="0" smtClean="0"/>
              <a:t>(7)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4000" b="1" dirty="0">
                <a:solidFill>
                  <a:srgbClr val="C00000"/>
                </a:solidFill>
              </a:rPr>
              <a:t>KidZ-Nuggets Erweiterung</a:t>
            </a:r>
          </a:p>
          <a:p>
            <a:pPr marL="0" indent="0">
              <a:buNone/>
            </a:pPr>
            <a:r>
              <a:rPr lang="de-DE" dirty="0"/>
              <a:t>Die KidZ-Nuggets </a:t>
            </a:r>
            <a:r>
              <a:rPr lang="de-DE" dirty="0" smtClean="0"/>
              <a:t>auf </a:t>
            </a:r>
            <a:r>
              <a:rPr lang="de-DE" sz="2800" dirty="0" smtClean="0">
                <a:hlinkClick r:id="rId3"/>
              </a:rPr>
              <a:t>http</a:t>
            </a:r>
            <a:r>
              <a:rPr lang="de-DE" sz="2800" dirty="0">
                <a:hlinkClick r:id="rId3"/>
              </a:rPr>
              <a:t>://</a:t>
            </a:r>
            <a:r>
              <a:rPr lang="de-DE" sz="2800" dirty="0" smtClean="0">
                <a:hlinkClick r:id="rId3"/>
              </a:rPr>
              <a:t>www.edugroup.at/praxis/portale/kidz/learning-nuggets.html</a:t>
            </a:r>
            <a:r>
              <a:rPr lang="de-DE" sz="2800" dirty="0" smtClean="0"/>
              <a:t> </a:t>
            </a:r>
            <a:r>
              <a:rPr lang="de-DE" dirty="0" smtClean="0"/>
              <a:t>freuen sich auf Nutzung und über Zuwachs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03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15566"/>
            <a:ext cx="6419056" cy="857250"/>
          </a:xfrm>
        </p:spPr>
        <p:txBody>
          <a:bodyPr>
            <a:noAutofit/>
          </a:bodyPr>
          <a:lstStyle/>
          <a:p>
            <a:r>
              <a:rPr lang="de-AT" sz="5400" b="1" dirty="0" smtClean="0">
                <a:solidFill>
                  <a:schemeClr val="bg1"/>
                </a:solidFill>
              </a:rPr>
              <a:t>2014/15</a:t>
            </a:r>
            <a:endParaRPr lang="de-AT" sz="5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9662"/>
            <a:ext cx="6419056" cy="2880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sz="4300" b="1" dirty="0">
                <a:solidFill>
                  <a:srgbClr val="C00000"/>
                </a:solidFill>
              </a:rPr>
              <a:t>Zentrales </a:t>
            </a:r>
            <a:r>
              <a:rPr lang="de-AT" sz="4300" b="1" dirty="0" smtClean="0">
                <a:solidFill>
                  <a:srgbClr val="C00000"/>
                </a:solidFill>
              </a:rPr>
              <a:t>Motto:</a:t>
            </a:r>
            <a:endParaRPr lang="de-AT" sz="43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AT" sz="4800" dirty="0"/>
          </a:p>
          <a:p>
            <a:pPr marL="0" indent="0">
              <a:buNone/>
            </a:pPr>
            <a:r>
              <a:rPr lang="de-AT" sz="4800" dirty="0" smtClean="0">
                <a:solidFill>
                  <a:schemeClr val="bg1"/>
                </a:solidFill>
              </a:rPr>
              <a:t/>
            </a:r>
            <a:br>
              <a:rPr lang="de-AT" sz="4800" dirty="0" smtClean="0">
                <a:solidFill>
                  <a:schemeClr val="bg1"/>
                </a:solidFill>
              </a:rPr>
            </a:br>
            <a:r>
              <a:rPr lang="de-AT" sz="4300" u="sng" dirty="0" smtClean="0">
                <a:hlinkClick r:id="rId3"/>
              </a:rPr>
              <a:t>www.kidz-projekt.at</a:t>
            </a:r>
            <a:r>
              <a:rPr lang="de-AT" sz="4300" u="sng" dirty="0" smtClean="0"/>
              <a:t> </a:t>
            </a:r>
            <a:endParaRPr lang="de-AT" sz="4300" u="sng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430554472"/>
              </p:ext>
            </p:extLst>
          </p:nvPr>
        </p:nvGraphicFramePr>
        <p:xfrm>
          <a:off x="179512" y="2283718"/>
          <a:ext cx="6840760" cy="17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2578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KidZ-Projekte </a:t>
            </a:r>
            <a:r>
              <a:rPr lang="de-AT" dirty="0" smtClean="0"/>
              <a:t>(8)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AT" sz="4000" b="1" dirty="0">
                <a:solidFill>
                  <a:srgbClr val="C00000"/>
                </a:solidFill>
              </a:rPr>
              <a:t>Peer - Entwicklungspläne</a:t>
            </a:r>
          </a:p>
          <a:p>
            <a:pPr marL="0" indent="0">
              <a:buNone/>
            </a:pPr>
            <a:r>
              <a:rPr lang="de-DE" dirty="0"/>
              <a:t>Schulen arbeiten als Peers zusammen und lesen sich wechselweise </a:t>
            </a:r>
            <a:r>
              <a:rPr lang="de-DE" dirty="0" smtClean="0"/>
              <a:t>freundlich-kritisch die </a:t>
            </a:r>
            <a:r>
              <a:rPr lang="de-DE" dirty="0"/>
              <a:t>Entwicklungspläne durch</a:t>
            </a:r>
            <a:r>
              <a:rPr lang="de-DE" dirty="0" smtClean="0"/>
              <a:t>, geben einander Feedback und </a:t>
            </a:r>
            <a:r>
              <a:rPr lang="de-DE" dirty="0"/>
              <a:t>überlegen </a:t>
            </a:r>
            <a:r>
              <a:rPr lang="de-DE" dirty="0" smtClean="0"/>
              <a:t>Kooperationen.</a:t>
            </a:r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94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KidZ-Projekte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4000" b="1" dirty="0" smtClean="0">
                <a:solidFill>
                  <a:srgbClr val="C00000"/>
                </a:solidFill>
              </a:rPr>
              <a:t>Entwicklungspläne</a:t>
            </a:r>
            <a:endParaRPr lang="de-AT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dirty="0" err="1" smtClean="0"/>
              <a:t>eLSA</a:t>
            </a:r>
            <a:r>
              <a:rPr lang="de-DE" dirty="0" smtClean="0"/>
              <a:t>/KidZ/SQA-Entwicklungspläne bitte </a:t>
            </a:r>
            <a:r>
              <a:rPr lang="de-DE" dirty="0" smtClean="0"/>
              <a:t>bis 30.10.2014 hochladen </a:t>
            </a:r>
            <a:r>
              <a:rPr lang="de-DE" dirty="0" smtClean="0"/>
              <a:t>auf: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AT" sz="1600" dirty="0" smtClean="0">
                <a:hlinkClick r:id="rId3"/>
              </a:rPr>
              <a:t>http</a:t>
            </a:r>
            <a:r>
              <a:rPr lang="de-AT" sz="1600" dirty="0">
                <a:hlinkClick r:id="rId3"/>
              </a:rPr>
              <a:t>://www2.edumoodle.at/elsa/course/view.php?id=9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AT" sz="1600" dirty="0">
                <a:hlinkClick r:id="rId3"/>
              </a:rPr>
              <a:t>http://www2.edumoodle.at/elsa/mod/data/view.php?id=750</a:t>
            </a:r>
            <a:endParaRPr lang="de-AT" sz="1600" dirty="0"/>
          </a:p>
          <a:p>
            <a:pPr marL="0" indent="0">
              <a:buNone/>
            </a:pPr>
            <a:endParaRPr lang="de-DE" sz="20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667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KidZ-Projekte </a:t>
            </a:r>
            <a:r>
              <a:rPr lang="de-AT" dirty="0" smtClean="0"/>
              <a:t>(9)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4000" b="1" dirty="0" smtClean="0">
                <a:solidFill>
                  <a:srgbClr val="C00000"/>
                </a:solidFill>
              </a:rPr>
              <a:t>App-o-</a:t>
            </a:r>
            <a:r>
              <a:rPr lang="de-AT" sz="4000" b="1" dirty="0" err="1" smtClean="0">
                <a:solidFill>
                  <a:srgbClr val="C00000"/>
                </a:solidFill>
              </a:rPr>
              <a:t>thek</a:t>
            </a:r>
            <a:endParaRPr lang="de-AT" sz="4000" b="1" dirty="0">
              <a:solidFill>
                <a:srgbClr val="C00000"/>
              </a:solidFill>
            </a:endParaRPr>
          </a:p>
          <a:p>
            <a:r>
              <a:rPr lang="de-DE" dirty="0" smtClean="0"/>
              <a:t>Unterrichtsideen mit Mehrwert!</a:t>
            </a:r>
          </a:p>
          <a:p>
            <a:r>
              <a:rPr lang="de-DE" dirty="0" smtClean="0"/>
              <a:t>Pädagogisch-didaktisch sinnvoller Einsatz von konkreten APPS</a:t>
            </a:r>
          </a:p>
          <a:p>
            <a:r>
              <a:rPr lang="de-DE" dirty="0" smtClean="0"/>
              <a:t>Auf </a:t>
            </a:r>
            <a:r>
              <a:rPr lang="de-DE" dirty="0"/>
              <a:t>LMS </a:t>
            </a:r>
            <a:r>
              <a:rPr lang="de-DE" dirty="0" smtClean="0"/>
              <a:t>unter </a:t>
            </a:r>
            <a:r>
              <a:rPr lang="de-DE" dirty="0" smtClean="0">
                <a:hlinkClick r:id="rId3"/>
              </a:rPr>
              <a:t>www.lms.at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70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KidZ-Projekte </a:t>
            </a:r>
            <a:r>
              <a:rPr lang="de-AT" dirty="0" smtClean="0"/>
              <a:t>(</a:t>
            </a:r>
            <a:r>
              <a:rPr lang="de-AT" dirty="0" err="1" smtClean="0"/>
              <a:t>undundund</a:t>
            </a:r>
            <a:r>
              <a:rPr lang="de-AT" dirty="0" smtClean="0"/>
              <a:t>…)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de-AT" sz="4000" b="1" dirty="0">
                <a:solidFill>
                  <a:srgbClr val="C00000"/>
                </a:solidFill>
              </a:rPr>
              <a:t>Projekte </a:t>
            </a:r>
            <a:r>
              <a:rPr lang="de-AT" sz="4000" b="1" i="1" dirty="0">
                <a:solidFill>
                  <a:srgbClr val="C00000"/>
                </a:solidFill>
              </a:rPr>
              <a:t>sichtbar</a:t>
            </a:r>
            <a:r>
              <a:rPr lang="de-AT" sz="4000" b="1" dirty="0">
                <a:solidFill>
                  <a:srgbClr val="C00000"/>
                </a:solidFill>
              </a:rPr>
              <a:t> machen!</a:t>
            </a:r>
          </a:p>
          <a:p>
            <a:pPr marL="0" indent="0">
              <a:buNone/>
            </a:pPr>
            <a:r>
              <a:rPr lang="de-DE" dirty="0" smtClean="0"/>
              <a:t>Die </a:t>
            </a:r>
            <a:r>
              <a:rPr lang="de-DE" dirty="0"/>
              <a:t>von den KidZ-Schulen durchgeführten Projekte </a:t>
            </a:r>
            <a:r>
              <a:rPr lang="de-DE" dirty="0" smtClean="0"/>
              <a:t>sollten einem möglichst breiten Publikum bekannt werden. </a:t>
            </a:r>
          </a:p>
          <a:p>
            <a:pPr marL="0" indent="0" algn="r">
              <a:buNone/>
            </a:pPr>
            <a:r>
              <a:rPr lang="de-DE" dirty="0" smtClean="0"/>
              <a:t>Die [KidZ]eLectures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sind dafür eine </a:t>
            </a:r>
            <a:br>
              <a:rPr lang="de-DE" dirty="0" smtClean="0"/>
            </a:br>
            <a:r>
              <a:rPr lang="de-DE" dirty="0" smtClean="0"/>
              <a:t>Möglichkeit </a:t>
            </a:r>
            <a:br>
              <a:rPr lang="de-DE" dirty="0" smtClean="0"/>
            </a:br>
            <a:r>
              <a:rPr lang="de-DE" dirty="0" smtClean="0"/>
              <a:t>unter vielen …</a:t>
            </a:r>
            <a:endParaRPr lang="de-DE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Picture 15" descr="C:\Users\nat.IST\Dropbox\Projekt_KidZ\Grafiken\KidZ-Österrei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75806"/>
            <a:ext cx="1650395" cy="1656184"/>
          </a:xfrm>
          <a:prstGeom prst="rect">
            <a:avLst/>
          </a:prstGeom>
          <a:ln>
            <a:noFill/>
          </a:ln>
          <a:effectLst>
            <a:outerShdw blurRad="25400" dist="12700" dir="2700000" algn="tl" rotWithShape="0">
              <a:schemeClr val="tx1">
                <a:alpha val="6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6443" y="1347614"/>
            <a:ext cx="641905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187 </a:t>
            </a:r>
            <a:r>
              <a:rPr lang="de-AT" sz="2400" dirty="0" err="1"/>
              <a:t>eLSA</a:t>
            </a:r>
            <a:r>
              <a:rPr lang="de-AT" sz="2400" dirty="0"/>
              <a:t>-Schulen insgesamt</a:t>
            </a:r>
          </a:p>
          <a:p>
            <a:pPr marL="0" indent="0">
              <a:buNone/>
            </a:pPr>
            <a:r>
              <a:rPr lang="de-AT" sz="2400" dirty="0"/>
              <a:t>113 zertifizierte </a:t>
            </a:r>
            <a:r>
              <a:rPr lang="de-AT" sz="2400" dirty="0" err="1"/>
              <a:t>eLSA</a:t>
            </a:r>
            <a:r>
              <a:rPr lang="de-AT" sz="2400" dirty="0"/>
              <a:t>-Schulen</a:t>
            </a:r>
          </a:p>
          <a:p>
            <a:pPr marL="0" indent="0">
              <a:buNone/>
            </a:pPr>
            <a:r>
              <a:rPr lang="de-AT" sz="2400" dirty="0"/>
              <a:t>10   </a:t>
            </a:r>
            <a:r>
              <a:rPr lang="de-AT" sz="2400" dirty="0" err="1"/>
              <a:t>eLSA</a:t>
            </a:r>
            <a:r>
              <a:rPr lang="de-AT" sz="2400" dirty="0"/>
              <a:t>-</a:t>
            </a:r>
            <a:r>
              <a:rPr lang="de-AT" sz="2400" dirty="0" err="1"/>
              <a:t>advanced</a:t>
            </a:r>
            <a:r>
              <a:rPr lang="de-AT" sz="2400" dirty="0"/>
              <a:t>-Schulen</a:t>
            </a:r>
          </a:p>
          <a:p>
            <a:pPr marL="0" indent="0">
              <a:buNone/>
            </a:pPr>
            <a:r>
              <a:rPr lang="de-AT" sz="2400" dirty="0"/>
              <a:t>51   </a:t>
            </a:r>
            <a:r>
              <a:rPr lang="de-AT" sz="2400" dirty="0" err="1"/>
              <a:t>eLSA</a:t>
            </a:r>
            <a:r>
              <a:rPr lang="de-AT" sz="2400" dirty="0"/>
              <a:t>-</a:t>
            </a:r>
            <a:r>
              <a:rPr lang="de-AT" sz="2400" dirty="0" err="1"/>
              <a:t>KidZ</a:t>
            </a:r>
            <a:r>
              <a:rPr lang="de-AT" sz="2400" dirty="0"/>
              <a:t>-Schulen</a:t>
            </a:r>
          </a:p>
          <a:p>
            <a:pPr marL="0" indent="0">
              <a:buNone/>
            </a:pPr>
            <a:r>
              <a:rPr lang="de-AT" sz="2400" dirty="0"/>
              <a:t>Anzahl der Klassen:   2141</a:t>
            </a:r>
          </a:p>
          <a:p>
            <a:pPr marL="0" indent="0">
              <a:buNone/>
            </a:pPr>
            <a:r>
              <a:rPr lang="de-AT" sz="2400" dirty="0"/>
              <a:t>Anzahl der Lehrer/innen:    5336</a:t>
            </a:r>
          </a:p>
          <a:p>
            <a:pPr marL="0" indent="0">
              <a:buNone/>
            </a:pPr>
            <a:r>
              <a:rPr lang="de-AT" sz="2400" dirty="0"/>
              <a:t>Anzahl der Schüler/innen: 47862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39" y="123478"/>
            <a:ext cx="2376264" cy="10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8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51986" y="267494"/>
            <a:ext cx="1043506" cy="4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505" tIns="57132" rIns="-28566" bIns="5713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cs typeface="Arial" pitchFamily="34" charset="0"/>
              </a:rPr>
              <a:t>Links </a:t>
            </a:r>
            <a:endParaRPr kumimoji="0" lang="de-DE" altLang="de-D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elvetica"/>
              <a:cs typeface="Arial" pitchFamily="34" charset="0"/>
            </a:endParaRPr>
          </a:p>
        </p:txBody>
      </p:sp>
      <p:pic>
        <p:nvPicPr>
          <p:cNvPr id="1026" name="Picture 2" descr="http://www2.edumoodle.at/elsa/pluginfile.php/23/course/section/80/Ball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15566"/>
            <a:ext cx="2664296" cy="385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179512" y="843558"/>
            <a:ext cx="619268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dirty="0" err="1">
                <a:solidFill>
                  <a:schemeClr val="accent2">
                    <a:lumMod val="50000"/>
                  </a:schemeClr>
                </a:solidFill>
              </a:rPr>
              <a:t>eLSA</a:t>
            </a:r>
            <a:r>
              <a:rPr lang="de-AT" sz="1600" dirty="0">
                <a:solidFill>
                  <a:schemeClr val="accent2">
                    <a:lumMod val="50000"/>
                  </a:schemeClr>
                </a:solidFill>
              </a:rPr>
              <a:t>–Perspektiven 2014: </a:t>
            </a:r>
            <a:endParaRPr lang="de-AT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de-AT" sz="1400" dirty="0" smtClean="0">
                <a:solidFill>
                  <a:schemeClr val="bg1"/>
                </a:solidFill>
              </a:rPr>
              <a:t>6 </a:t>
            </a:r>
            <a:r>
              <a:rPr lang="de-AT" sz="1400" dirty="0">
                <a:solidFill>
                  <a:schemeClr val="bg1"/>
                </a:solidFill>
              </a:rPr>
              <a:t>Thesen zu Grundlagen und Perspektiven eines erfolgreichen bundesweiten Netzwerks zur Entwicklung, </a:t>
            </a:r>
            <a:r>
              <a:rPr lang="de-AT" sz="1400" dirty="0" smtClean="0">
                <a:solidFill>
                  <a:schemeClr val="bg1"/>
                </a:solidFill>
              </a:rPr>
              <a:t>Erprobung </a:t>
            </a:r>
            <a:r>
              <a:rPr lang="de-AT" sz="1400" dirty="0">
                <a:solidFill>
                  <a:schemeClr val="bg1"/>
                </a:solidFill>
              </a:rPr>
              <a:t>und Institutionalisierung innovativer Praxis an Schulen. Abrufbar </a:t>
            </a:r>
            <a:r>
              <a:rPr lang="de-AT" sz="1400" dirty="0" smtClean="0">
                <a:solidFill>
                  <a:schemeClr val="bg1"/>
                </a:solidFill>
              </a:rPr>
              <a:t>unter:</a:t>
            </a:r>
          </a:p>
          <a:p>
            <a:pPr lvl="1"/>
            <a:r>
              <a:rPr lang="de-AT" sz="1400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de-AT" sz="1400" dirty="0">
                <a:solidFill>
                  <a:schemeClr val="bg1"/>
                </a:solidFill>
                <a:hlinkClick r:id="rId4"/>
              </a:rPr>
              <a:t>://</a:t>
            </a:r>
            <a:r>
              <a:rPr lang="de-AT" sz="1400" dirty="0" smtClean="0">
                <a:solidFill>
                  <a:schemeClr val="bg1"/>
                </a:solidFill>
                <a:hlinkClick r:id="rId4"/>
              </a:rPr>
              <a:t>elsa20.schule.at/uploads/media/eLSA_Perspektiven_2014.pdf</a:t>
            </a:r>
            <a:r>
              <a:rPr lang="de-AT" sz="1400" dirty="0" smtClean="0">
                <a:solidFill>
                  <a:schemeClr val="bg1"/>
                </a:solidFill>
              </a:rPr>
              <a:t> </a:t>
            </a:r>
            <a:endParaRPr lang="de-AT" sz="1400" dirty="0">
              <a:solidFill>
                <a:schemeClr val="bg1"/>
              </a:solidFill>
            </a:endParaRPr>
          </a:p>
          <a:p>
            <a:r>
              <a:rPr lang="de-AT" sz="1600" dirty="0">
                <a:solidFill>
                  <a:schemeClr val="accent2">
                    <a:lumMod val="50000"/>
                  </a:schemeClr>
                </a:solidFill>
              </a:rPr>
              <a:t>Darf ich helfen, Frau Lehrer?  </a:t>
            </a:r>
            <a:endParaRPr lang="de-AT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de-AT" sz="1400" dirty="0" smtClean="0">
                <a:solidFill>
                  <a:schemeClr val="bg1"/>
                </a:solidFill>
              </a:rPr>
              <a:t>Voneinander </a:t>
            </a:r>
            <a:r>
              <a:rPr lang="de-AT" sz="1400" dirty="0">
                <a:solidFill>
                  <a:schemeClr val="bg1"/>
                </a:solidFill>
              </a:rPr>
              <a:t>und miteinander lernen  –  so verändern digitale Medien unsere Schulen. 10 Jahre </a:t>
            </a:r>
            <a:r>
              <a:rPr lang="de-AT" sz="1400" dirty="0" smtClean="0">
                <a:solidFill>
                  <a:schemeClr val="bg1"/>
                </a:solidFill>
              </a:rPr>
              <a:t>Netzwerk </a:t>
            </a:r>
            <a:r>
              <a:rPr lang="de-AT" sz="1400" dirty="0" err="1">
                <a:solidFill>
                  <a:schemeClr val="bg1"/>
                </a:solidFill>
              </a:rPr>
              <a:t>eLSA</a:t>
            </a:r>
            <a:r>
              <a:rPr lang="de-AT" sz="1400" dirty="0">
                <a:solidFill>
                  <a:schemeClr val="bg1"/>
                </a:solidFill>
              </a:rPr>
              <a:t> I eLearning im Schulalltag  (196 S.), </a:t>
            </a:r>
            <a:endParaRPr lang="de-AT" sz="1400" dirty="0" smtClean="0">
              <a:solidFill>
                <a:schemeClr val="bg1"/>
              </a:solidFill>
            </a:endParaRPr>
          </a:p>
          <a:p>
            <a:pPr lvl="1"/>
            <a:r>
              <a:rPr lang="de-AT" sz="1400" dirty="0" smtClean="0">
                <a:solidFill>
                  <a:schemeClr val="bg1"/>
                </a:solidFill>
              </a:rPr>
              <a:t>Abrufbar </a:t>
            </a:r>
            <a:r>
              <a:rPr lang="de-AT" sz="1400" dirty="0">
                <a:solidFill>
                  <a:schemeClr val="bg1"/>
                </a:solidFill>
              </a:rPr>
              <a:t>unter: </a:t>
            </a:r>
            <a:r>
              <a:rPr lang="de-AT" sz="1400" dirty="0">
                <a:solidFill>
                  <a:schemeClr val="bg1"/>
                </a:solidFill>
                <a:hlinkClick r:id="rId5"/>
              </a:rPr>
              <a:t>http://</a:t>
            </a:r>
            <a:r>
              <a:rPr lang="de-AT" sz="1400" dirty="0" smtClean="0">
                <a:solidFill>
                  <a:schemeClr val="bg1"/>
                </a:solidFill>
                <a:hlinkClick r:id="rId5"/>
              </a:rPr>
              <a:t>elsa.schule.at/10_Jahre_eLSA.pdf</a:t>
            </a:r>
            <a:r>
              <a:rPr lang="de-AT" sz="1400" dirty="0" smtClean="0">
                <a:solidFill>
                  <a:schemeClr val="bg1"/>
                </a:solidFill>
              </a:rPr>
              <a:t> </a:t>
            </a:r>
            <a:endParaRPr lang="de-AT" sz="1400" dirty="0" smtClean="0">
              <a:solidFill>
                <a:schemeClr val="bg1"/>
              </a:solidFill>
            </a:endParaRPr>
          </a:p>
          <a:p>
            <a:r>
              <a:rPr lang="de-AT" sz="1600" dirty="0" err="1" smtClean="0">
                <a:solidFill>
                  <a:schemeClr val="accent2">
                    <a:lumMod val="50000"/>
                  </a:schemeClr>
                </a:solidFill>
              </a:rPr>
              <a:t>eLSA</a:t>
            </a:r>
            <a:r>
              <a:rPr lang="de-AT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AT" sz="16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de-AT" sz="1600" dirty="0" err="1">
                <a:solidFill>
                  <a:schemeClr val="accent2">
                    <a:lumMod val="50000"/>
                  </a:schemeClr>
                </a:solidFill>
              </a:rPr>
              <a:t>eLC</a:t>
            </a:r>
            <a:r>
              <a:rPr lang="de-AT" sz="1600" dirty="0">
                <a:solidFill>
                  <a:schemeClr val="accent2">
                    <a:lumMod val="50000"/>
                  </a:schemeClr>
                </a:solidFill>
              </a:rPr>
              <a:t> Evaluierung 2012/13</a:t>
            </a:r>
          </a:p>
          <a:p>
            <a:pPr lvl="1"/>
            <a:r>
              <a:rPr lang="de-AT" sz="1400" dirty="0">
                <a:solidFill>
                  <a:schemeClr val="bg1"/>
                </a:solidFill>
                <a:hlinkClick r:id="rId6"/>
              </a:rPr>
              <a:t>http://elsa20.schule.at/qualitaetssicherung/evaluierungen</a:t>
            </a:r>
            <a:r>
              <a:rPr lang="de-AT" sz="1400" dirty="0" smtClean="0">
                <a:solidFill>
                  <a:schemeClr val="bg1"/>
                </a:solidFill>
                <a:hlinkClick r:id="rId6"/>
              </a:rPr>
              <a:t>/</a:t>
            </a:r>
            <a:r>
              <a:rPr lang="de-AT" sz="1400" dirty="0" smtClean="0">
                <a:solidFill>
                  <a:schemeClr val="bg1"/>
                </a:solidFill>
              </a:rPr>
              <a:t> </a:t>
            </a:r>
            <a:endParaRPr lang="de-AT" sz="1400" dirty="0">
              <a:solidFill>
                <a:schemeClr val="bg1"/>
              </a:solidFill>
            </a:endParaRPr>
          </a:p>
          <a:p>
            <a:pPr lvl="1"/>
            <a:r>
              <a:rPr lang="de-AT" sz="1400" dirty="0">
                <a:solidFill>
                  <a:schemeClr val="bg1"/>
                </a:solidFill>
                <a:hlinkClick r:id="rId7"/>
              </a:rPr>
              <a:t>http://</a:t>
            </a:r>
            <a:r>
              <a:rPr lang="de-AT" sz="1400" dirty="0" smtClean="0">
                <a:solidFill>
                  <a:schemeClr val="bg1"/>
                </a:solidFill>
                <a:hlinkClick r:id="rId7"/>
              </a:rPr>
              <a:t>elsa20.schule.at/uploads/media/auswertung-online-fragebogen-newsletter_01.pdf</a:t>
            </a:r>
            <a:r>
              <a:rPr lang="de-AT" sz="1400" dirty="0" smtClean="0">
                <a:solidFill>
                  <a:schemeClr val="bg1"/>
                </a:solidFill>
              </a:rPr>
              <a:t> </a:t>
            </a:r>
            <a:endParaRPr lang="de-AT" sz="1400" dirty="0">
              <a:solidFill>
                <a:schemeClr val="bg1"/>
              </a:solidFill>
            </a:endParaRPr>
          </a:p>
          <a:p>
            <a:r>
              <a:rPr lang="de-AT" sz="1600" dirty="0">
                <a:solidFill>
                  <a:schemeClr val="accent2">
                    <a:lumMod val="50000"/>
                  </a:schemeClr>
                </a:solidFill>
              </a:rPr>
              <a:t>Homepage:</a:t>
            </a:r>
            <a:r>
              <a:rPr lang="de-AT" sz="1600" dirty="0">
                <a:solidFill>
                  <a:schemeClr val="bg1"/>
                </a:solidFill>
              </a:rPr>
              <a:t> </a:t>
            </a:r>
            <a:r>
              <a:rPr lang="de-AT" sz="1400" dirty="0">
                <a:solidFill>
                  <a:schemeClr val="bg1"/>
                </a:solidFill>
                <a:hlinkClick r:id="rId8"/>
              </a:rPr>
              <a:t>http://</a:t>
            </a:r>
            <a:r>
              <a:rPr lang="de-AT" sz="1400" dirty="0" smtClean="0">
                <a:solidFill>
                  <a:schemeClr val="bg1"/>
                </a:solidFill>
                <a:hlinkClick r:id="rId8"/>
              </a:rPr>
              <a:t>www.elsa.schule.at</a:t>
            </a:r>
            <a:r>
              <a:rPr lang="de-AT" sz="1400" dirty="0" smtClean="0">
                <a:solidFill>
                  <a:schemeClr val="bg1"/>
                </a:solidFill>
              </a:rPr>
              <a:t> </a:t>
            </a:r>
            <a:endParaRPr lang="de-AT" sz="1400" dirty="0">
              <a:solidFill>
                <a:schemeClr val="bg1"/>
              </a:solidFill>
            </a:endParaRPr>
          </a:p>
          <a:p>
            <a:r>
              <a:rPr lang="de-AT" sz="1600" dirty="0">
                <a:solidFill>
                  <a:schemeClr val="accent2">
                    <a:lumMod val="50000"/>
                  </a:schemeClr>
                </a:solidFill>
              </a:rPr>
              <a:t>Verein E-Learning Netzwerk </a:t>
            </a:r>
            <a:r>
              <a:rPr lang="de-AT" sz="1600" dirty="0" err="1">
                <a:solidFill>
                  <a:schemeClr val="accent2">
                    <a:lumMod val="50000"/>
                  </a:schemeClr>
                </a:solidFill>
              </a:rPr>
              <a:t>eLSA</a:t>
            </a:r>
            <a:r>
              <a:rPr lang="de-AT" sz="1600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de-AT" sz="1400" dirty="0">
                <a:solidFill>
                  <a:schemeClr val="bg1"/>
                </a:solidFill>
                <a:hlinkClick r:id="rId9"/>
              </a:rPr>
              <a:t>http://elsa20.schule.at/verein</a:t>
            </a:r>
            <a:r>
              <a:rPr lang="de-AT" sz="1400" dirty="0" smtClean="0">
                <a:solidFill>
                  <a:schemeClr val="bg1"/>
                </a:solidFill>
                <a:hlinkClick r:id="rId9"/>
              </a:rPr>
              <a:t>/</a:t>
            </a:r>
            <a:r>
              <a:rPr lang="de-AT" sz="1400" dirty="0" smtClean="0">
                <a:solidFill>
                  <a:schemeClr val="bg1"/>
                </a:solidFill>
              </a:rPr>
              <a:t> </a:t>
            </a:r>
            <a:endParaRPr lang="de-AT" sz="1400" dirty="0">
              <a:solidFill>
                <a:schemeClr val="bg1"/>
              </a:solidFill>
            </a:endParaRPr>
          </a:p>
          <a:p>
            <a:r>
              <a:rPr lang="de-AT" sz="1600" dirty="0">
                <a:solidFill>
                  <a:schemeClr val="accent2">
                    <a:lumMod val="50000"/>
                  </a:schemeClr>
                </a:solidFill>
              </a:rPr>
              <a:t>Facebook:</a:t>
            </a:r>
            <a:r>
              <a:rPr lang="de-AT" sz="1600" dirty="0">
                <a:solidFill>
                  <a:schemeClr val="bg1"/>
                </a:solidFill>
              </a:rPr>
              <a:t> </a:t>
            </a:r>
            <a:r>
              <a:rPr lang="de-AT" sz="1400" dirty="0">
                <a:solidFill>
                  <a:schemeClr val="bg1"/>
                </a:solidFill>
                <a:hlinkClick r:id="rId10"/>
              </a:rPr>
              <a:t>http://</a:t>
            </a:r>
            <a:r>
              <a:rPr lang="de-AT" sz="1400" dirty="0" smtClean="0">
                <a:solidFill>
                  <a:schemeClr val="bg1"/>
                </a:solidFill>
                <a:hlinkClick r:id="rId10"/>
              </a:rPr>
              <a:t>www.facebook.com/schule.vernetzt.at</a:t>
            </a:r>
            <a:r>
              <a:rPr lang="de-AT" sz="1400" dirty="0" smtClean="0">
                <a:solidFill>
                  <a:schemeClr val="bg1"/>
                </a:solidFill>
              </a:rPr>
              <a:t> </a:t>
            </a:r>
            <a:endParaRPr lang="de-A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Tipps 1</a:t>
            </a:r>
            <a:endParaRPr lang="de-AT" dirty="0"/>
          </a:p>
        </p:txBody>
      </p:sp>
      <p:sp>
        <p:nvSpPr>
          <p:cNvPr id="4" name="Inhaltsplatzhalter 3"/>
          <p:cNvSpPr txBox="1">
            <a:spLocks noGrp="1"/>
          </p:cNvSpPr>
          <p:nvPr>
            <p:ph idx="1"/>
          </p:nvPr>
        </p:nvSpPr>
        <p:spPr>
          <a:xfrm>
            <a:off x="457200" y="1200151"/>
            <a:ext cx="6419056" cy="358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de-AT" sz="2000" dirty="0"/>
              <a:t>Terminkalender - </a:t>
            </a:r>
            <a:r>
              <a:rPr lang="de-AT" sz="2000" dirty="0">
                <a:hlinkClick r:id="rId3"/>
              </a:rPr>
              <a:t>http://elsa20.schule.at/veranstaltungskalender/</a:t>
            </a:r>
            <a:r>
              <a:rPr lang="de-AT" sz="2000" dirty="0"/>
              <a:t> </a:t>
            </a:r>
          </a:p>
          <a:p>
            <a:pPr marL="342900" indent="-342900">
              <a:buBlip>
                <a:blip r:embed="rId2"/>
              </a:buBlip>
            </a:pPr>
            <a:r>
              <a:rPr lang="de-AT" sz="2000" dirty="0" err="1" smtClean="0"/>
              <a:t>Saferinternet</a:t>
            </a:r>
            <a:r>
              <a:rPr lang="de-AT" sz="2000" dirty="0" smtClean="0"/>
              <a:t> Aktivitäten nicht vergessen </a:t>
            </a:r>
          </a:p>
          <a:p>
            <a:pPr marL="342900" indent="-342900">
              <a:buBlip>
                <a:blip r:embed="rId2"/>
              </a:buBlip>
            </a:pPr>
            <a:r>
              <a:rPr lang="de-AT" sz="2000" dirty="0" smtClean="0"/>
              <a:t>Virtuelle PH, </a:t>
            </a:r>
            <a:r>
              <a:rPr lang="de-AT" sz="2000" dirty="0" smtClean="0"/>
              <a:t>EPICT, </a:t>
            </a:r>
            <a:r>
              <a:rPr lang="de-AT" sz="2000" dirty="0" err="1" smtClean="0"/>
              <a:t>eLectures</a:t>
            </a:r>
            <a:endParaRPr lang="de-AT" sz="2000" dirty="0" smtClean="0"/>
          </a:p>
          <a:p>
            <a:pPr marL="800100" lvl="1" indent="-342900">
              <a:buBlip>
                <a:blip r:embed="rId2"/>
              </a:buBlip>
            </a:pPr>
            <a:r>
              <a:rPr lang="de-AT" sz="2000" dirty="0">
                <a:hlinkClick r:id="rId4"/>
              </a:rPr>
              <a:t>https://lms.at/otp</a:t>
            </a:r>
            <a:r>
              <a:rPr lang="de-AT" sz="2000" dirty="0" smtClean="0">
                <a:hlinkClick r:id="rId4"/>
              </a:rPr>
              <a:t>/</a:t>
            </a:r>
            <a:r>
              <a:rPr lang="de-AT" sz="2000" dirty="0" smtClean="0"/>
              <a:t> </a:t>
            </a:r>
            <a:r>
              <a:rPr lang="de-AT" sz="2000" dirty="0"/>
              <a:t>L</a:t>
            </a:r>
            <a:r>
              <a:rPr lang="de-AT" sz="2000" dirty="0" smtClean="0"/>
              <a:t>ernmaterialien des LMS</a:t>
            </a:r>
          </a:p>
          <a:p>
            <a:pPr marL="800100" lvl="1" indent="-342900">
              <a:buBlip>
                <a:blip r:embed="rId2"/>
              </a:buBlip>
            </a:pPr>
            <a:r>
              <a:rPr lang="de-AT" sz="2000" dirty="0">
                <a:hlinkClick r:id="rId5"/>
              </a:rPr>
              <a:t>http://www.virtuelle-ph.at</a:t>
            </a:r>
            <a:r>
              <a:rPr lang="de-AT" sz="2000" dirty="0" smtClean="0">
                <a:hlinkClick r:id="rId5"/>
              </a:rPr>
              <a:t>/</a:t>
            </a:r>
            <a:endParaRPr lang="de-AT" sz="2000" dirty="0" smtClean="0"/>
          </a:p>
          <a:p>
            <a:pPr marL="800100" lvl="1" indent="-342900">
              <a:buBlip>
                <a:blip r:embed="rId2"/>
              </a:buBlip>
            </a:pPr>
            <a:r>
              <a:rPr lang="de-AT" sz="2000" dirty="0">
                <a:hlinkClick r:id="rId6"/>
              </a:rPr>
              <a:t>http://epict.virtuelle-ph.at</a:t>
            </a:r>
            <a:r>
              <a:rPr lang="de-AT" sz="2000" dirty="0" smtClean="0">
                <a:hlinkClick r:id="rId6"/>
              </a:rPr>
              <a:t>/</a:t>
            </a:r>
            <a:endParaRPr lang="de-AT" sz="2000" dirty="0" smtClean="0"/>
          </a:p>
          <a:p>
            <a:pPr marL="800100" lvl="1" indent="-342900">
              <a:buBlip>
                <a:blip r:embed="rId2"/>
              </a:buBlip>
            </a:pPr>
            <a:r>
              <a:rPr lang="de-AT" sz="2000" dirty="0" smtClean="0">
                <a:hlinkClick r:id="rId7"/>
              </a:rPr>
              <a:t>http</a:t>
            </a:r>
            <a:r>
              <a:rPr lang="de-AT" sz="2000" dirty="0">
                <a:hlinkClick r:id="rId7"/>
              </a:rPr>
              <a:t>://</a:t>
            </a:r>
            <a:r>
              <a:rPr lang="de-AT" sz="2000" dirty="0" smtClean="0">
                <a:hlinkClick r:id="rId7"/>
              </a:rPr>
              <a:t>www.edumoodle.at/lernmit</a:t>
            </a:r>
            <a:r>
              <a:rPr lang="de-AT" sz="2000" dirty="0" smtClean="0"/>
              <a:t> </a:t>
            </a:r>
          </a:p>
          <a:p>
            <a:pPr marL="800100" lvl="1" indent="-342900">
              <a:buBlip>
                <a:blip r:embed="rId2"/>
              </a:buBlip>
            </a:pPr>
            <a:r>
              <a:rPr lang="de-AT" sz="2000" dirty="0">
                <a:hlinkClick r:id="rId8"/>
              </a:rPr>
              <a:t>http://</a:t>
            </a:r>
            <a:r>
              <a:rPr lang="de-AT" sz="2000" dirty="0" smtClean="0">
                <a:hlinkClick r:id="rId8"/>
              </a:rPr>
              <a:t>www.schule.at/startseite.html</a:t>
            </a:r>
            <a:r>
              <a:rPr lang="de-AT" sz="2000" dirty="0" smtClean="0"/>
              <a:t> </a:t>
            </a:r>
            <a:r>
              <a:rPr lang="de-AT" sz="2000" dirty="0" err="1" smtClean="0"/>
              <a:t>educloud</a:t>
            </a:r>
            <a:endParaRPr lang="de-AT" sz="2000" dirty="0" smtClean="0"/>
          </a:p>
          <a:p>
            <a:endParaRPr lang="de-AT" sz="1600" dirty="0" smtClean="0"/>
          </a:p>
        </p:txBody>
      </p:sp>
    </p:spTree>
    <p:extLst>
      <p:ext uri="{BB962C8B-B14F-4D97-AF65-F5344CB8AC3E}">
        <p14:creationId xmlns:p14="http://schemas.microsoft.com/office/powerpoint/2010/main" val="17797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Tipps 2</a:t>
            </a:r>
            <a:endParaRPr lang="de-AT" dirty="0"/>
          </a:p>
        </p:txBody>
      </p:sp>
      <p:sp>
        <p:nvSpPr>
          <p:cNvPr id="4" name="Inhaltsplatzhalter 3"/>
          <p:cNvSpPr txBox="1">
            <a:spLocks noGrp="1"/>
          </p:cNvSpPr>
          <p:nvPr>
            <p:ph idx="1"/>
          </p:nvPr>
        </p:nvSpPr>
        <p:spPr>
          <a:xfrm>
            <a:off x="457200" y="1200151"/>
            <a:ext cx="6635080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de-AT" sz="1600" dirty="0" err="1" smtClean="0"/>
              <a:t>eLectures</a:t>
            </a:r>
            <a:r>
              <a:rPr lang="de-AT" sz="1600" dirty="0" smtClean="0"/>
              <a:t> </a:t>
            </a:r>
            <a:r>
              <a:rPr lang="de-AT" sz="1600" dirty="0"/>
              <a:t>nach Monaten </a:t>
            </a:r>
            <a:r>
              <a:rPr lang="de-AT" sz="1600" dirty="0" smtClean="0">
                <a:hlinkClick r:id="rId4"/>
              </a:rPr>
              <a:t>www.virtuelle-ph.at/electures</a:t>
            </a:r>
            <a:endParaRPr lang="de-AT" sz="1600" dirty="0" smtClean="0"/>
          </a:p>
          <a:p>
            <a:pPr marL="342900" indent="-342900">
              <a:buBlip>
                <a:blip r:embed="rId3"/>
              </a:buBlip>
            </a:pPr>
            <a:r>
              <a:rPr lang="de-AT" sz="1600" dirty="0" smtClean="0"/>
              <a:t>Interaktiver </a:t>
            </a:r>
            <a:r>
              <a:rPr lang="de-AT" sz="1600" dirty="0"/>
              <a:t>Kalender </a:t>
            </a:r>
            <a:r>
              <a:rPr lang="de-AT" sz="1600" dirty="0" smtClean="0">
                <a:hlinkClick r:id="rId5"/>
              </a:rPr>
              <a:t>www.google.com/calendar/embed?src=vmufg7glv1eclr03fesi9frbvk%40group.calendar.google.com&amp;ctz=Europe/Vienna</a:t>
            </a:r>
            <a:endParaRPr lang="de-AT" sz="1600" dirty="0"/>
          </a:p>
          <a:p>
            <a:pPr marL="342900" indent="-342900">
              <a:buBlip>
                <a:blip r:embed="rId3"/>
              </a:buBlip>
            </a:pPr>
            <a:r>
              <a:rPr lang="de-AT" sz="1600" dirty="0" err="1"/>
              <a:t>Wichige</a:t>
            </a:r>
            <a:r>
              <a:rPr lang="de-AT" sz="1600" dirty="0"/>
              <a:t> Informationen zu Anmeldung und Besuch einer </a:t>
            </a:r>
            <a:r>
              <a:rPr lang="de-AT" sz="1600" dirty="0" err="1"/>
              <a:t>eLecture</a:t>
            </a:r>
            <a:r>
              <a:rPr lang="de-AT" sz="1600" dirty="0"/>
              <a:t> stehen auf dieser </a:t>
            </a:r>
            <a:r>
              <a:rPr lang="de-AT" sz="1600" dirty="0" smtClean="0"/>
              <a:t> </a:t>
            </a:r>
            <a:r>
              <a:rPr lang="de-AT" sz="1600" dirty="0" smtClean="0">
                <a:hlinkClick r:id="rId6"/>
              </a:rPr>
              <a:t>www.virtuelle-ph.at/course/view.php?id=1270</a:t>
            </a:r>
            <a:endParaRPr lang="de-AT" sz="1600" dirty="0"/>
          </a:p>
          <a:p>
            <a:pPr marL="342900" indent="-342900">
              <a:buBlip>
                <a:blip r:embed="rId3"/>
              </a:buBlip>
            </a:pPr>
            <a:r>
              <a:rPr lang="de-AT" sz="1600" dirty="0" err="1" smtClean="0"/>
              <a:t>Moocs</a:t>
            </a:r>
            <a:r>
              <a:rPr lang="de-AT" sz="1600" dirty="0" smtClean="0"/>
              <a:t> zu </a:t>
            </a:r>
            <a:r>
              <a:rPr lang="de-AT" sz="1600" dirty="0" err="1" smtClean="0"/>
              <a:t>Social</a:t>
            </a:r>
            <a:r>
              <a:rPr lang="de-AT" sz="1600" dirty="0" smtClean="0"/>
              <a:t> Web und Lernen im Internet </a:t>
            </a:r>
            <a:r>
              <a:rPr lang="de-AT" sz="1600" dirty="0" smtClean="0">
                <a:hlinkClick r:id="rId7"/>
              </a:rPr>
              <a:t>www.imoox.at</a:t>
            </a:r>
            <a:endParaRPr lang="de-AT" sz="1600" dirty="0" smtClean="0"/>
          </a:p>
          <a:p>
            <a:pPr marL="342900" indent="-342900">
              <a:buBlip>
                <a:blip r:embed="rId3"/>
              </a:buBlip>
            </a:pPr>
            <a:r>
              <a:rPr lang="de-AT" sz="1600" dirty="0" smtClean="0">
                <a:hlinkClick r:id="rId8"/>
              </a:rPr>
              <a:t>www.scook.de</a:t>
            </a:r>
            <a:r>
              <a:rPr lang="de-AT" sz="1600" dirty="0" smtClean="0">
                <a:hlinkClick r:id="rId8"/>
              </a:rPr>
              <a:t>/</a:t>
            </a:r>
            <a:r>
              <a:rPr lang="de-AT" sz="1600" dirty="0" smtClean="0"/>
              <a:t> Cornelsen/</a:t>
            </a:r>
            <a:r>
              <a:rPr lang="de-AT" sz="1600" dirty="0" err="1" smtClean="0"/>
              <a:t>Veritas</a:t>
            </a:r>
            <a:endParaRPr lang="de-AT" sz="1600" dirty="0" smtClean="0"/>
          </a:p>
          <a:p>
            <a:pPr marL="342900" indent="-342900">
              <a:buBlip>
                <a:blip r:embed="rId3"/>
              </a:buBlip>
            </a:pPr>
            <a:r>
              <a:rPr lang="de-AT" sz="1600" dirty="0" smtClean="0">
                <a:hlinkClick r:id="rId9"/>
              </a:rPr>
              <a:t>lms.at/</a:t>
            </a:r>
            <a:r>
              <a:rPr lang="de-AT" sz="1600" dirty="0" err="1" smtClean="0">
                <a:hlinkClick r:id="rId9"/>
              </a:rPr>
              <a:t>otp</a:t>
            </a:r>
            <a:r>
              <a:rPr lang="de-AT" sz="1600" dirty="0" smtClean="0">
                <a:hlinkClick r:id="rId9"/>
              </a:rPr>
              <a:t>/</a:t>
            </a:r>
            <a:r>
              <a:rPr lang="de-AT" sz="1600" dirty="0" smtClean="0"/>
              <a:t> </a:t>
            </a:r>
            <a:r>
              <a:rPr lang="de-AT" sz="1600" dirty="0" err="1" smtClean="0"/>
              <a:t>Opportunity</a:t>
            </a:r>
            <a:r>
              <a:rPr lang="de-AT" sz="1600" dirty="0" smtClean="0"/>
              <a:t> </a:t>
            </a:r>
            <a:r>
              <a:rPr lang="de-AT" sz="1600" dirty="0" err="1" smtClean="0"/>
              <a:t>to</a:t>
            </a:r>
            <a:r>
              <a:rPr lang="de-AT" sz="1600" dirty="0" smtClean="0"/>
              <a:t> Practice</a:t>
            </a:r>
          </a:p>
          <a:p>
            <a:pPr marL="342900" indent="-342900">
              <a:buBlip>
                <a:blip r:embed="rId3"/>
              </a:buBlip>
            </a:pPr>
            <a:r>
              <a:rPr lang="de-AT" sz="1600" dirty="0">
                <a:hlinkClick r:id="rId10"/>
              </a:rPr>
              <a:t>www.edugroup.at</a:t>
            </a:r>
            <a:r>
              <a:rPr lang="de-AT" sz="1600" dirty="0"/>
              <a:t> </a:t>
            </a:r>
            <a:r>
              <a:rPr lang="de-AT" sz="1600" dirty="0" smtClean="0"/>
              <a:t>OÖ Bildungsserver</a:t>
            </a:r>
          </a:p>
          <a:p>
            <a:pPr marL="342900" indent="-342900">
              <a:buBlip>
                <a:blip r:embed="rId3"/>
              </a:buBlip>
            </a:pPr>
            <a:r>
              <a:rPr lang="de-AT" sz="1600" dirty="0" smtClean="0">
                <a:hlinkClick r:id="rId11"/>
              </a:rPr>
              <a:t>search.creativecommons.org</a:t>
            </a:r>
            <a:r>
              <a:rPr lang="de-AT" sz="1600" dirty="0">
                <a:hlinkClick r:id="rId11"/>
              </a:rPr>
              <a:t>/</a:t>
            </a:r>
            <a:r>
              <a:rPr lang="de-AT" sz="1600" dirty="0"/>
              <a:t> S</a:t>
            </a:r>
            <a:r>
              <a:rPr lang="de-AT" sz="1600" dirty="0" smtClean="0"/>
              <a:t>uchmaschine </a:t>
            </a:r>
            <a:r>
              <a:rPr lang="de-AT" sz="1600" dirty="0"/>
              <a:t>für </a:t>
            </a:r>
            <a:r>
              <a:rPr lang="de-AT" sz="1600" dirty="0" smtClean="0"/>
              <a:t>OER</a:t>
            </a:r>
          </a:p>
          <a:p>
            <a:pPr marL="342900" indent="-342900">
              <a:buBlip>
                <a:blip r:embed="rId3"/>
              </a:buBlip>
            </a:pPr>
            <a:r>
              <a:rPr lang="de-AT" sz="1600" dirty="0" smtClean="0">
                <a:hlinkClick r:id="rId12"/>
              </a:rPr>
              <a:t>www.pixabay.com</a:t>
            </a:r>
            <a:r>
              <a:rPr lang="de-AT" sz="1600" dirty="0" smtClean="0"/>
              <a:t> </a:t>
            </a:r>
            <a:r>
              <a:rPr lang="de-AT" sz="1600" dirty="0"/>
              <a:t>Public Domain </a:t>
            </a:r>
            <a:r>
              <a:rPr lang="de-AT" sz="1600" dirty="0" smtClean="0"/>
              <a:t>Lizenzen</a:t>
            </a:r>
          </a:p>
          <a:p>
            <a:pPr marL="342900" indent="-342900">
              <a:buBlip>
                <a:blip r:embed="rId3"/>
              </a:buBlip>
            </a:pPr>
            <a:r>
              <a:rPr lang="de-AT" sz="1600" dirty="0" err="1" smtClean="0"/>
              <a:t>Tibs</a:t>
            </a:r>
            <a:r>
              <a:rPr lang="de-AT" sz="1600" dirty="0" smtClean="0"/>
              <a:t> </a:t>
            </a:r>
            <a:r>
              <a:rPr lang="de-AT" sz="1600" dirty="0"/>
              <a:t>Bilderdatenbank  </a:t>
            </a:r>
            <a:r>
              <a:rPr lang="de-AT" sz="1600" dirty="0" smtClean="0">
                <a:hlinkClick r:id="rId13"/>
              </a:rPr>
              <a:t>bilder.tibs.at</a:t>
            </a:r>
            <a:r>
              <a:rPr lang="de-AT" sz="1600" dirty="0" smtClean="0">
                <a:hlinkClick r:id="rId13"/>
              </a:rPr>
              <a:t>/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5518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eLSA</a:t>
            </a:r>
            <a:r>
              <a:rPr lang="de-AT" dirty="0" smtClean="0"/>
              <a:t> Ziele Neu 1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866737"/>
              </p:ext>
            </p:extLst>
          </p:nvPr>
        </p:nvGraphicFramePr>
        <p:xfrm>
          <a:off x="457200" y="1200150"/>
          <a:ext cx="8229600" cy="3266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de-AT" sz="2400" dirty="0">
                          <a:solidFill>
                            <a:srgbClr val="C00000"/>
                          </a:solidFill>
                          <a:effectLst/>
                        </a:rPr>
                        <a:t>Ziel 1: </a:t>
                      </a:r>
                      <a:r>
                        <a:rPr lang="de-AT" sz="2400" dirty="0">
                          <a:effectLst/>
                        </a:rPr>
                        <a:t>Jede/r Schüler/in arbeitet mit digitalen Medien im Unterricht</a:t>
                      </a:r>
                      <a:r>
                        <a:rPr lang="de-AT" sz="2400" dirty="0" smtClean="0">
                          <a:effectLst/>
                        </a:rPr>
                        <a:t>. (Dokumentation und Integration im Lehrplan)</a:t>
                      </a:r>
                      <a:endParaRPr lang="de-A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de-AT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 2:</a:t>
                      </a:r>
                      <a:r>
                        <a:rPr lang="de-AT" sz="2400" dirty="0">
                          <a:effectLst/>
                        </a:rPr>
                        <a:t> Lehrer/innen setzen digitale Medien systematisch im Unterricht ein</a:t>
                      </a:r>
                      <a:r>
                        <a:rPr lang="de-AT" sz="2400" dirty="0" smtClean="0">
                          <a:effectLst/>
                        </a:rPr>
                        <a:t>. (</a:t>
                      </a:r>
                      <a:r>
                        <a:rPr lang="de-AT" sz="2400" dirty="0" err="1" smtClean="0">
                          <a:effectLst/>
                        </a:rPr>
                        <a:t>Digikomp</a:t>
                      </a:r>
                      <a:r>
                        <a:rPr lang="de-AT" sz="2400" dirty="0" smtClean="0">
                          <a:effectLst/>
                        </a:rPr>
                        <a:t>)</a:t>
                      </a:r>
                      <a:endParaRPr lang="de-A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de-AT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 3:</a:t>
                      </a:r>
                      <a:r>
                        <a:rPr lang="de-AT" sz="2400" dirty="0">
                          <a:effectLst/>
                        </a:rPr>
                        <a:t> Lehrer/innen-Teams entwickeln und erproben gemeinsam E-Learning-Szenarien (</a:t>
                      </a:r>
                      <a:r>
                        <a:rPr lang="de-AT" sz="2400" dirty="0" err="1">
                          <a:effectLst/>
                        </a:rPr>
                        <a:t>DigiKomp</a:t>
                      </a:r>
                      <a:r>
                        <a:rPr lang="de-AT" sz="2400" dirty="0">
                          <a:effectLst/>
                        </a:rPr>
                        <a:t>).</a:t>
                      </a:r>
                      <a:endParaRPr lang="de-A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de-AT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 4:</a:t>
                      </a:r>
                      <a:r>
                        <a:rPr lang="de-AT" sz="2400" dirty="0">
                          <a:effectLst/>
                        </a:rPr>
                        <a:t> </a:t>
                      </a:r>
                      <a:r>
                        <a:rPr lang="de-AT" sz="2400" dirty="0" err="1">
                          <a:effectLst/>
                        </a:rPr>
                        <a:t>eLSA</a:t>
                      </a:r>
                      <a:r>
                        <a:rPr lang="de-AT" sz="2400" dirty="0">
                          <a:effectLst/>
                        </a:rPr>
                        <a:t> Schulen kooperieren mit anderen Schulen im Bereich E-Learning</a:t>
                      </a:r>
                      <a:r>
                        <a:rPr lang="de-AT" sz="2400" dirty="0" smtClean="0">
                          <a:effectLst/>
                        </a:rPr>
                        <a:t>. (</a:t>
                      </a:r>
                      <a:r>
                        <a:rPr lang="de-AT" sz="2400" dirty="0" err="1" smtClean="0">
                          <a:effectLst/>
                        </a:rPr>
                        <a:t>KidZ</a:t>
                      </a:r>
                      <a:r>
                        <a:rPr lang="de-AT" sz="2400" dirty="0" smtClean="0">
                          <a:effectLst/>
                        </a:rPr>
                        <a:t> Projekte)</a:t>
                      </a:r>
                      <a:endParaRPr lang="de-A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1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eLSA</a:t>
            </a:r>
            <a:r>
              <a:rPr lang="de-AT" dirty="0" smtClean="0"/>
              <a:t> Ziele Neu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61059"/>
              </p:ext>
            </p:extLst>
          </p:nvPr>
        </p:nvGraphicFramePr>
        <p:xfrm>
          <a:off x="251520" y="987574"/>
          <a:ext cx="8352928" cy="4020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2928"/>
              </a:tblGrid>
              <a:tr h="648072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de-AT" sz="2400" baseline="0" dirty="0">
                          <a:solidFill>
                            <a:srgbClr val="C00000"/>
                          </a:solidFill>
                          <a:effectLst/>
                        </a:rPr>
                        <a:t>Ziel 5: </a:t>
                      </a:r>
                      <a:r>
                        <a:rPr lang="de-AT" sz="2000" baseline="0" dirty="0" err="1">
                          <a:effectLst/>
                        </a:rPr>
                        <a:t>eLSA</a:t>
                      </a:r>
                      <a:r>
                        <a:rPr lang="de-AT" sz="2000" baseline="0" dirty="0">
                          <a:effectLst/>
                        </a:rPr>
                        <a:t> ist ein zentrales Thema in der </a:t>
                      </a:r>
                      <a:r>
                        <a:rPr lang="de-AT" sz="2000" baseline="0" dirty="0" smtClean="0">
                          <a:effectLst/>
                        </a:rPr>
                        <a:t>Schulentwicklung </a:t>
                      </a:r>
                      <a:r>
                        <a:rPr lang="de-AT" sz="2000" baseline="0" dirty="0" smtClean="0">
                          <a:effectLst/>
                        </a:rPr>
                        <a:t>(SQA</a:t>
                      </a:r>
                      <a:r>
                        <a:rPr lang="de-AT" sz="2000" baseline="0" dirty="0" smtClean="0">
                          <a:effectLst/>
                        </a:rPr>
                        <a:t>).</a:t>
                      </a:r>
                      <a:endParaRPr lang="de-AT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120337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de-AT" sz="2400" b="1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 6:</a:t>
                      </a:r>
                      <a:r>
                        <a:rPr lang="de-AT" sz="1800" b="1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2000" baseline="0" dirty="0">
                          <a:effectLst/>
                        </a:rPr>
                        <a:t>Der Schulleitung ist der didaktisch sinnvolle Einsatz digitaler Medien im Unterricht  ein wichtiges Anliegen. </a:t>
                      </a:r>
                      <a:r>
                        <a:rPr lang="de-AT" sz="2000" baseline="0" dirty="0" err="1">
                          <a:effectLst/>
                        </a:rPr>
                        <a:t>eLSA</a:t>
                      </a:r>
                      <a:r>
                        <a:rPr lang="de-AT" sz="2000" baseline="0" dirty="0">
                          <a:effectLst/>
                        </a:rPr>
                        <a:t> hat hohe Priorität im Schulalltag.</a:t>
                      </a:r>
                      <a:endParaRPr lang="de-AT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746892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de-AT" sz="2400" b="1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 7:</a:t>
                      </a:r>
                      <a:r>
                        <a:rPr lang="de-AT" sz="1800" baseline="0" dirty="0">
                          <a:effectLst/>
                        </a:rPr>
                        <a:t> </a:t>
                      </a:r>
                      <a:r>
                        <a:rPr lang="de-AT" sz="2000" baseline="0" dirty="0">
                          <a:effectLst/>
                        </a:rPr>
                        <a:t>Es gibt eine Steuergruppe, die den </a:t>
                      </a:r>
                      <a:r>
                        <a:rPr lang="de-AT" sz="2000" baseline="0" dirty="0" err="1">
                          <a:effectLst/>
                        </a:rPr>
                        <a:t>eLSA</a:t>
                      </a:r>
                      <a:r>
                        <a:rPr lang="de-AT" sz="2000" baseline="0" dirty="0">
                          <a:effectLst/>
                        </a:rPr>
                        <a:t>-Entwicklungsprozess an der Schule koordiniert.</a:t>
                      </a:r>
                      <a:endParaRPr lang="de-AT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746892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de-AT" sz="2400" b="1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 8: </a:t>
                      </a:r>
                      <a:r>
                        <a:rPr lang="de-AT" sz="2000" baseline="0" dirty="0">
                          <a:effectLst/>
                        </a:rPr>
                        <a:t>Sowohl Schüler/innen als auch Lehrer/innen erwerben nachweisbare digitale Kompetenzen</a:t>
                      </a:r>
                      <a:r>
                        <a:rPr lang="de-AT" sz="2000" baseline="0" dirty="0" smtClean="0">
                          <a:effectLst/>
                        </a:rPr>
                        <a:t>. (VPH, </a:t>
                      </a:r>
                      <a:r>
                        <a:rPr lang="de-AT" sz="2000" baseline="0" dirty="0" err="1" smtClean="0">
                          <a:effectLst/>
                        </a:rPr>
                        <a:t>eLectures</a:t>
                      </a:r>
                      <a:r>
                        <a:rPr lang="de-AT" sz="2000" baseline="0" dirty="0" smtClean="0">
                          <a:effectLst/>
                        </a:rPr>
                        <a:t> </a:t>
                      </a:r>
                      <a:r>
                        <a:rPr lang="de-AT" sz="2000" baseline="0" dirty="0" err="1" smtClean="0">
                          <a:effectLst/>
                        </a:rPr>
                        <a:t>usw</a:t>
                      </a:r>
                      <a:r>
                        <a:rPr lang="de-AT" sz="2000" baseline="0" dirty="0" smtClean="0">
                          <a:effectLst/>
                        </a:rPr>
                        <a:t>)</a:t>
                      </a:r>
                      <a:endParaRPr lang="de-AT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746892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de-AT" sz="2400" b="1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 9:</a:t>
                      </a:r>
                      <a:r>
                        <a:rPr lang="de-AT" sz="1800" baseline="0" dirty="0">
                          <a:effectLst/>
                        </a:rPr>
                        <a:t> </a:t>
                      </a:r>
                      <a:r>
                        <a:rPr lang="de-AT" sz="2000" baseline="0" dirty="0" err="1">
                          <a:effectLst/>
                        </a:rPr>
                        <a:t>eLSA</a:t>
                      </a:r>
                      <a:r>
                        <a:rPr lang="de-AT" sz="2000" baseline="0" dirty="0">
                          <a:effectLst/>
                        </a:rPr>
                        <a:t> Schulen beteiligen sich aktiv an der Verbreitung von E-Learning in der Bildungslandschaft</a:t>
                      </a:r>
                      <a:r>
                        <a:rPr lang="de-AT" sz="2000" baseline="0" dirty="0" smtClean="0">
                          <a:effectLst/>
                        </a:rPr>
                        <a:t>. ( </a:t>
                      </a:r>
                      <a:r>
                        <a:rPr lang="de-AT" sz="2000" baseline="0" dirty="0" err="1" smtClean="0">
                          <a:effectLst/>
                        </a:rPr>
                        <a:t>eLSA</a:t>
                      </a:r>
                      <a:r>
                        <a:rPr lang="de-AT" sz="2000" baseline="0" dirty="0" smtClean="0">
                          <a:effectLst/>
                        </a:rPr>
                        <a:t> in die Breite)</a:t>
                      </a:r>
                      <a:endParaRPr lang="de-AT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8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Vorneweg: KidZ lebt 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95936" y="1200150"/>
            <a:ext cx="2880320" cy="3747864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de-DE" sz="4000" b="1" dirty="0" smtClean="0">
                <a:solidFill>
                  <a:srgbClr val="C00000"/>
                </a:solidFill>
              </a:rPr>
              <a:t>… in den Schulen, Ländern, Clustern! </a:t>
            </a:r>
            <a:r>
              <a:rPr lang="de-DE" sz="4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de-DE" sz="4000" b="1" dirty="0">
              <a:solidFill>
                <a:srgbClr val="C00000"/>
              </a:solidFill>
            </a:endParaRPr>
          </a:p>
          <a:p>
            <a:pPr marL="0" indent="0" algn="r" fontAlgn="t">
              <a:buNone/>
            </a:pPr>
            <a:r>
              <a:rPr lang="de-AT" dirty="0" smtClean="0"/>
              <a:t>In dieser Präsentation wird u.a. das österreichweit Gemeinsame vorgestellt.</a:t>
            </a:r>
            <a:endParaRPr lang="de-DE" dirty="0"/>
          </a:p>
          <a:p>
            <a:pPr algn="r"/>
            <a:endParaRPr lang="de-AT" dirty="0"/>
          </a:p>
        </p:txBody>
      </p:sp>
      <p:pic>
        <p:nvPicPr>
          <p:cNvPr id="4" name="Picture 15" descr="C:\Users\nat.IST\Dropbox\Projekt_KidZ\Grafiken\KidZ-Österrei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598"/>
            <a:ext cx="3384376" cy="3396248"/>
          </a:xfrm>
          <a:prstGeom prst="rect">
            <a:avLst/>
          </a:prstGeom>
          <a:ln>
            <a:noFill/>
          </a:ln>
          <a:effectLst>
            <a:outerShdw blurRad="25400" dist="12700" dir="2700000" algn="tl" rotWithShape="0">
              <a:schemeClr val="tx1">
                <a:alpha val="6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eLSA</a:t>
            </a:r>
            <a:r>
              <a:rPr lang="de-AT" dirty="0" smtClean="0"/>
              <a:t> </a:t>
            </a:r>
            <a:r>
              <a:rPr lang="de-AT" dirty="0"/>
              <a:t>W</a:t>
            </a:r>
            <a:r>
              <a:rPr lang="de-AT" dirty="0" smtClean="0"/>
              <a:t>andzeitung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4530"/>
            <a:ext cx="6418263" cy="27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KidZ-Infos</a:t>
            </a:r>
            <a:endParaRPr lang="de-AT" dirty="0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11919" r="2968" b="4421"/>
          <a:stretch/>
        </p:blipFill>
        <p:spPr bwMode="auto">
          <a:xfrm>
            <a:off x="626800" y="1059582"/>
            <a:ext cx="5601384" cy="347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26800" y="4587974"/>
            <a:ext cx="660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hlinkClick r:id="rId3"/>
              </a:rPr>
              <a:t>http://</a:t>
            </a:r>
            <a:r>
              <a:rPr lang="de-AT" dirty="0" smtClean="0">
                <a:hlinkClick r:id="rId3"/>
              </a:rPr>
              <a:t>www.virtuelle-ph.at/course/view.php?id=1016#section-4</a:t>
            </a:r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622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Last, but not least 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2746648" cy="33944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AT" sz="4000" b="1" dirty="0" smtClean="0">
                <a:solidFill>
                  <a:srgbClr val="C00000"/>
                </a:solidFill>
              </a:rPr>
              <a:t>Fokus!</a:t>
            </a:r>
            <a:endParaRPr lang="de-AT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2400" dirty="0" smtClean="0"/>
              <a:t>Groß oder klein, umfangreich oder unaufwändig: Was immer im KidZ-Projekt geschieht, muss sich an den Projektzielen orientieren und messen:</a:t>
            </a:r>
            <a:endParaRPr lang="de-AT" sz="2400" dirty="0"/>
          </a:p>
          <a:p>
            <a:endParaRPr lang="de-AT" dirty="0"/>
          </a:p>
        </p:txBody>
      </p:sp>
      <p:sp>
        <p:nvSpPr>
          <p:cNvPr id="4" name="Abgerundete rechteckige Legende 3"/>
          <p:cNvSpPr/>
          <p:nvPr/>
        </p:nvSpPr>
        <p:spPr>
          <a:xfrm>
            <a:off x="3203848" y="1491992"/>
            <a:ext cx="1728192" cy="2663934"/>
          </a:xfrm>
          <a:prstGeom prst="wedgeRoundRectCallout">
            <a:avLst>
              <a:gd name="adj1" fmla="val 66721"/>
              <a:gd name="adj2" fmla="val 7412"/>
              <a:gd name="adj3" fmla="val 16667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Welche Chancen bieten mir digitale Medien und Werkzeuge im Unterricht? Was mache ich neu? Anders? Was lasse ich dafür weg?</a:t>
            </a:r>
            <a:endParaRPr lang="de-AT" sz="160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Abgerundete rechteckige Legende 4"/>
          <p:cNvSpPr/>
          <p:nvPr/>
        </p:nvSpPr>
        <p:spPr>
          <a:xfrm>
            <a:off x="4788024" y="1053896"/>
            <a:ext cx="2232248" cy="1163500"/>
          </a:xfrm>
          <a:prstGeom prst="wedgeRoundRectCallout">
            <a:avLst>
              <a:gd name="adj1" fmla="val -33992"/>
              <a:gd name="adj2" fmla="val 75570"/>
              <a:gd name="adj3" fmla="val 16667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Wie verbessert das meinen Unterricht und das Lernen meiner Schüler/innen? </a:t>
            </a:r>
            <a:endParaRPr lang="de-AT" sz="160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5616116" y="2859782"/>
            <a:ext cx="1368152" cy="1595548"/>
          </a:xfrm>
          <a:prstGeom prst="wedgeRoundRectCallout">
            <a:avLst>
              <a:gd name="adj1" fmla="val -68876"/>
              <a:gd name="adj2" fmla="val -47667"/>
              <a:gd name="adj3" fmla="val 16667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Und wie können alle in Österreich vom Ergebnis profitieren?</a:t>
            </a:r>
            <a:endParaRPr lang="de-AT" sz="160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KidZ</a:t>
            </a:r>
            <a:r>
              <a:rPr lang="de-DE" dirty="0" smtClean="0"/>
              <a:t>-Symposium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5400" b="1" dirty="0" smtClean="0">
                <a:solidFill>
                  <a:srgbClr val="C00000"/>
                </a:solidFill>
              </a:rPr>
              <a:t>Save </a:t>
            </a:r>
            <a:r>
              <a:rPr lang="de-AT" sz="5400" b="1" dirty="0" err="1" smtClean="0">
                <a:solidFill>
                  <a:srgbClr val="C00000"/>
                </a:solidFill>
              </a:rPr>
              <a:t>the</a:t>
            </a:r>
            <a:r>
              <a:rPr lang="de-AT" sz="5400" b="1" dirty="0" smtClean="0">
                <a:solidFill>
                  <a:srgbClr val="C00000"/>
                </a:solidFill>
              </a:rPr>
              <a:t> </a:t>
            </a:r>
            <a:r>
              <a:rPr lang="de-AT" sz="5400" b="1" dirty="0" err="1" smtClean="0">
                <a:solidFill>
                  <a:srgbClr val="C00000"/>
                </a:solidFill>
              </a:rPr>
              <a:t>date</a:t>
            </a:r>
            <a:r>
              <a:rPr lang="de-AT" sz="5400" b="1" dirty="0" smtClean="0">
                <a:solidFill>
                  <a:srgbClr val="C00000"/>
                </a:solidFill>
              </a:rPr>
              <a:t>!</a:t>
            </a:r>
            <a:endParaRPr lang="de-AT" sz="5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de-DE" sz="4400" b="1" dirty="0" smtClean="0">
                <a:solidFill>
                  <a:srgbClr val="FFFF00"/>
                </a:solidFill>
              </a:rPr>
              <a:t>Highlight</a:t>
            </a:r>
            <a:r>
              <a:rPr lang="de-DE" sz="4400" dirty="0" smtClean="0"/>
              <a:t> </a:t>
            </a:r>
            <a:r>
              <a:rPr lang="de-DE" dirty="0" smtClean="0"/>
              <a:t>des Jahres ist wieder das KidZ-Symposium </a:t>
            </a:r>
          </a:p>
          <a:p>
            <a:pPr marL="0" indent="0" algn="ctr">
              <a:buNone/>
            </a:pPr>
            <a:r>
              <a:rPr lang="de-DE" dirty="0"/>
              <a:t>v</a:t>
            </a:r>
            <a:r>
              <a:rPr lang="de-DE" dirty="0" smtClean="0"/>
              <a:t>om 6. bis 7. März 2015</a:t>
            </a:r>
          </a:p>
          <a:p>
            <a:pPr marL="0" indent="0" algn="ctr">
              <a:buNone/>
            </a:pPr>
            <a:r>
              <a:rPr lang="de-DE" dirty="0" smtClean="0"/>
              <a:t>in Linz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8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15566"/>
            <a:ext cx="641905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5400" b="1" dirty="0" smtClean="0">
                <a:solidFill>
                  <a:srgbClr val="C00000"/>
                </a:solidFill>
              </a:rPr>
              <a:t>Viel Erfolg!</a:t>
            </a:r>
          </a:p>
          <a:p>
            <a:pPr marL="0" indent="0" algn="ctr">
              <a:buNone/>
            </a:pPr>
            <a:endParaRPr lang="de-AT" sz="5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lh3.googleusercontent.com/-n8QH_UbcnlU/VCwp8lelIRI/AAAAAAAAXao/SV6YGsFuETc/w1109-h832-no/20141001_154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136">
            <a:off x="2525199" y="1614575"/>
            <a:ext cx="4082505" cy="30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Programm</a:t>
            </a:r>
            <a:r>
              <a:rPr lang="de-DE" dirty="0" smtClean="0"/>
              <a:t> 15.10.14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5276" y="1203598"/>
            <a:ext cx="7531100" cy="3888432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de-AT" sz="1400" dirty="0"/>
              <a:t>10.00</a:t>
            </a:r>
            <a:r>
              <a:rPr lang="de-AT" sz="1600" dirty="0" smtClean="0"/>
              <a:t> </a:t>
            </a:r>
            <a:r>
              <a:rPr lang="de-AT" sz="1400" dirty="0"/>
              <a:t>Uhr</a:t>
            </a:r>
            <a:r>
              <a:rPr lang="de-AT" sz="1600" dirty="0" smtClean="0"/>
              <a:t>  </a:t>
            </a:r>
            <a:r>
              <a:rPr lang="de-AT" sz="1100" dirty="0" smtClean="0"/>
              <a:t>	</a:t>
            </a:r>
            <a:r>
              <a:rPr lang="de-AT" sz="2400" dirty="0" smtClean="0"/>
              <a:t>Besuch Tablet-Klasse</a:t>
            </a:r>
          </a:p>
          <a:p>
            <a:pPr marL="0" indent="0" fontAlgn="t">
              <a:buNone/>
            </a:pPr>
            <a:r>
              <a:rPr lang="de-AT" sz="1400" dirty="0"/>
              <a:t>10.45 Uhr  </a:t>
            </a:r>
            <a:r>
              <a:rPr lang="de-AT" sz="1400" dirty="0" smtClean="0"/>
              <a:t>	</a:t>
            </a:r>
            <a:r>
              <a:rPr lang="de-AT" sz="2400" dirty="0"/>
              <a:t>Unterrichts-Beispiele</a:t>
            </a:r>
          </a:p>
          <a:p>
            <a:pPr marL="0" indent="0" fontAlgn="t">
              <a:buNone/>
            </a:pPr>
            <a:r>
              <a:rPr lang="de-AT" sz="1400" dirty="0"/>
              <a:t>11.30 Uhr  </a:t>
            </a:r>
            <a:r>
              <a:rPr lang="de-AT" sz="1400" dirty="0" smtClean="0"/>
              <a:t>	</a:t>
            </a:r>
            <a:r>
              <a:rPr lang="de-AT" sz="2400" dirty="0"/>
              <a:t>Pause</a:t>
            </a:r>
          </a:p>
          <a:p>
            <a:pPr marL="0" indent="0" fontAlgn="t">
              <a:buNone/>
            </a:pPr>
            <a:r>
              <a:rPr lang="de-AT" sz="1400" dirty="0"/>
              <a:t>11.40 Uhr  </a:t>
            </a:r>
            <a:r>
              <a:rPr lang="de-AT" sz="1400" dirty="0" smtClean="0"/>
              <a:t>	</a:t>
            </a:r>
            <a:r>
              <a:rPr lang="de-AT" sz="2400" dirty="0"/>
              <a:t>Informationen: Projekte, Bewerbe …</a:t>
            </a:r>
          </a:p>
          <a:p>
            <a:pPr marL="0" indent="0" fontAlgn="t">
              <a:buNone/>
            </a:pPr>
            <a:r>
              <a:rPr lang="de-AT" sz="1400" dirty="0"/>
              <a:t>12.30 Uhr  </a:t>
            </a:r>
            <a:r>
              <a:rPr lang="de-AT" sz="1400" dirty="0" smtClean="0"/>
              <a:t>	</a:t>
            </a:r>
            <a:r>
              <a:rPr lang="de-AT" sz="2400" dirty="0"/>
              <a:t>Mittagspause</a:t>
            </a:r>
          </a:p>
          <a:p>
            <a:pPr marL="0" indent="0" fontAlgn="t">
              <a:buNone/>
            </a:pPr>
            <a:r>
              <a:rPr lang="de-AT" sz="1400" dirty="0"/>
              <a:t>14.00 Uhr  </a:t>
            </a:r>
            <a:r>
              <a:rPr lang="de-AT" sz="1400" dirty="0" smtClean="0"/>
              <a:t>	</a:t>
            </a:r>
            <a:r>
              <a:rPr lang="de-AT" sz="2400" dirty="0"/>
              <a:t>Schulübergreifende Projekte</a:t>
            </a:r>
          </a:p>
          <a:p>
            <a:pPr marL="0" indent="0" fontAlgn="t">
              <a:buNone/>
            </a:pPr>
            <a:r>
              <a:rPr lang="de-AT" sz="1400" dirty="0"/>
              <a:t>	</a:t>
            </a:r>
            <a:r>
              <a:rPr lang="de-AT" sz="2400" dirty="0"/>
              <a:t>Workshop: Projektplanung</a:t>
            </a:r>
          </a:p>
          <a:p>
            <a:pPr marL="0" indent="0" fontAlgn="t">
              <a:buNone/>
            </a:pPr>
            <a:r>
              <a:rPr lang="de-AT" sz="1400" dirty="0"/>
              <a:t>16.00 Uhr  </a:t>
            </a:r>
            <a:r>
              <a:rPr lang="de-AT" sz="1400" dirty="0" smtClean="0"/>
              <a:t>	</a:t>
            </a:r>
            <a:r>
              <a:rPr lang="de-AT" sz="2400" dirty="0"/>
              <a:t>Anliegen und Wünsche</a:t>
            </a:r>
          </a:p>
          <a:p>
            <a:pPr marL="0" indent="0" fontAlgn="t">
              <a:buNone/>
            </a:pPr>
            <a:r>
              <a:rPr lang="de-AT" sz="1400" dirty="0"/>
              <a:t>16.30 Uhr  </a:t>
            </a:r>
            <a:r>
              <a:rPr lang="de-AT" sz="1400" dirty="0" smtClean="0"/>
              <a:t>	</a:t>
            </a:r>
            <a:r>
              <a:rPr lang="de-AT" sz="2400" dirty="0" smtClean="0"/>
              <a:t>Ende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6833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 15.10.14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 dirty="0" smtClean="0">
                <a:solidFill>
                  <a:srgbClr val="C00000"/>
                </a:solidFill>
              </a:rPr>
              <a:t>Rückblick 2013/14</a:t>
            </a:r>
          </a:p>
          <a:p>
            <a:pPr marL="0" indent="0" fontAlgn="t">
              <a:buNone/>
            </a:pPr>
            <a:r>
              <a:rPr lang="de-AT" dirty="0" smtClean="0"/>
              <a:t>Jede KidZ-Betreuer / jede KidZ-Betreuerin stellt ein konkretes Anwendungsbeispiele für den Unterricht vor (Mikroartikel)</a:t>
            </a:r>
          </a:p>
          <a:p>
            <a:pPr marL="0" indent="0" fontAlgn="t">
              <a:buNone/>
            </a:pPr>
            <a:r>
              <a:rPr lang="de-AT" dirty="0" smtClean="0"/>
              <a:t>Zeit: je 3 Minuten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4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roter Faden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4000" b="1" dirty="0" smtClean="0">
                <a:solidFill>
                  <a:srgbClr val="C00000"/>
                </a:solidFill>
              </a:rPr>
              <a:t>[KidZ]eLectures</a:t>
            </a:r>
          </a:p>
          <a:p>
            <a:pPr marL="0" indent="0" fontAlgn="t">
              <a:buNone/>
            </a:pPr>
            <a:r>
              <a:rPr lang="de-AT" dirty="0" smtClean="0"/>
              <a:t>1. Dienstag: offen für euch</a:t>
            </a:r>
            <a:endParaRPr lang="de-DE" dirty="0"/>
          </a:p>
          <a:p>
            <a:pPr marL="0" indent="0" fontAlgn="t">
              <a:buNone/>
            </a:pPr>
            <a:r>
              <a:rPr lang="de-AT" dirty="0"/>
              <a:t>2. </a:t>
            </a:r>
            <a:r>
              <a:rPr lang="de-AT" dirty="0" smtClean="0"/>
              <a:t>Dienstag: </a:t>
            </a:r>
            <a:r>
              <a:rPr lang="de-AT" dirty="0" err="1"/>
              <a:t>d</a:t>
            </a:r>
            <a:r>
              <a:rPr lang="de-AT" dirty="0" err="1" smtClean="0"/>
              <a:t>igi.komp</a:t>
            </a:r>
            <a:endParaRPr lang="de-DE" dirty="0"/>
          </a:p>
          <a:p>
            <a:pPr marL="0" indent="0" fontAlgn="t">
              <a:buNone/>
            </a:pPr>
            <a:r>
              <a:rPr lang="de-AT" dirty="0"/>
              <a:t>3. </a:t>
            </a:r>
            <a:r>
              <a:rPr lang="de-AT" dirty="0" smtClean="0"/>
              <a:t>Dienstag: IMST</a:t>
            </a:r>
            <a:endParaRPr lang="de-DE" dirty="0"/>
          </a:p>
          <a:p>
            <a:pPr marL="0" indent="0" fontAlgn="t">
              <a:buNone/>
            </a:pPr>
            <a:r>
              <a:rPr lang="de-AT" dirty="0"/>
              <a:t>4. </a:t>
            </a:r>
            <a:r>
              <a:rPr lang="de-AT" dirty="0" smtClean="0"/>
              <a:t>Dienstag: offen für euch</a:t>
            </a:r>
            <a:endParaRPr lang="de-DE" dirty="0"/>
          </a:p>
          <a:p>
            <a:pPr marL="0" indent="0" fontAlgn="t">
              <a:buNone/>
            </a:pPr>
            <a:r>
              <a:rPr lang="de-AT" dirty="0" smtClean="0"/>
              <a:t>(5</a:t>
            </a:r>
            <a:r>
              <a:rPr lang="de-AT" dirty="0"/>
              <a:t>. </a:t>
            </a:r>
            <a:r>
              <a:rPr lang="de-AT" dirty="0" smtClean="0"/>
              <a:t>Dienstag: offen für euch)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3131840" y="915566"/>
            <a:ext cx="2592288" cy="0"/>
          </a:xfrm>
          <a:prstGeom prst="line">
            <a:avLst/>
          </a:prstGeom>
          <a:ln w="762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57200" y="4594623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hlinkClick r:id="rId3"/>
              </a:rPr>
              <a:t>http://</a:t>
            </a:r>
            <a:r>
              <a:rPr lang="de-AT" dirty="0" smtClean="0">
                <a:hlinkClick r:id="rId3"/>
              </a:rPr>
              <a:t>www.virtuelle-ph.at/course/view.php?id=1016</a:t>
            </a:r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058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[KidZ]eLectures </a:t>
            </a:r>
            <a:r>
              <a:rPr lang="de-DE" dirty="0">
                <a:solidFill>
                  <a:srgbClr val="C00000"/>
                </a:solidFill>
              </a:rPr>
              <a:t/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als Cluster-Panorama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endParaRPr lang="de-AT" dirty="0" smtClean="0"/>
          </a:p>
          <a:p>
            <a:pPr marL="0" indent="0" fontAlgn="t">
              <a:buNone/>
            </a:pPr>
            <a:r>
              <a:rPr lang="de-AT" dirty="0" smtClean="0"/>
              <a:t>2.12.14</a:t>
            </a:r>
            <a:r>
              <a:rPr lang="de-AT" dirty="0"/>
              <a:t>: </a:t>
            </a:r>
            <a:r>
              <a:rPr lang="de-AT" b="1" i="1" dirty="0"/>
              <a:t>1. Cluster-Panorama W</a:t>
            </a:r>
            <a:endParaRPr lang="de-DE" dirty="0"/>
          </a:p>
          <a:p>
            <a:pPr marL="0" indent="0" fontAlgn="t">
              <a:buNone/>
            </a:pPr>
            <a:r>
              <a:rPr lang="de-AT" dirty="0"/>
              <a:t>27.1.15: </a:t>
            </a:r>
            <a:r>
              <a:rPr lang="de-AT" b="1" i="1" dirty="0"/>
              <a:t>2. Cluster-Panorama N</a:t>
            </a:r>
            <a:endParaRPr lang="de-DE" dirty="0"/>
          </a:p>
          <a:p>
            <a:pPr marL="0" indent="0" fontAlgn="t">
              <a:buNone/>
            </a:pPr>
            <a:r>
              <a:rPr lang="de-AT" dirty="0"/>
              <a:t>24.3.15: </a:t>
            </a:r>
            <a:r>
              <a:rPr lang="de-AT" b="1" i="1" dirty="0"/>
              <a:t>3. Cluster-Panorama O</a:t>
            </a:r>
            <a:endParaRPr lang="de-DE" dirty="0"/>
          </a:p>
          <a:p>
            <a:pPr marL="0" indent="0" fontAlgn="t">
              <a:buNone/>
            </a:pPr>
            <a:r>
              <a:rPr lang="de-AT" dirty="0"/>
              <a:t>28.4.15: </a:t>
            </a:r>
            <a:r>
              <a:rPr lang="de-AT" b="1" i="1" dirty="0"/>
              <a:t>4. Cluster-Panorama S</a:t>
            </a:r>
            <a:endParaRPr lang="de-DE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389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KidZ-Blog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9902" y="1018092"/>
            <a:ext cx="5688632" cy="3394472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de-AT" sz="4800" b="1" dirty="0" smtClean="0">
                <a:solidFill>
                  <a:srgbClr val="C00000"/>
                </a:solidFill>
              </a:rPr>
              <a:t>Cluster-West</a:t>
            </a:r>
            <a:endParaRPr lang="de-AT" sz="4800" b="1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6019" y="4289768"/>
            <a:ext cx="8075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>
                <a:hlinkClick r:id="rId3"/>
              </a:rPr>
              <a:t>http://kidzclusterwest.weebly.com/</a:t>
            </a:r>
            <a:endParaRPr lang="de-AT" sz="2800" dirty="0" smtClean="0"/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39" y="1018092"/>
            <a:ext cx="4495117" cy="32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KidZ-Wettbewerb (1)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9902" y="1018092"/>
            <a:ext cx="5688632" cy="33944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de-AT" sz="4800" b="1" dirty="0" smtClean="0">
                <a:solidFill>
                  <a:srgbClr val="C00000"/>
                </a:solidFill>
              </a:rPr>
              <a:t>Cluster-West</a:t>
            </a:r>
          </a:p>
          <a:p>
            <a:pPr marL="0" indent="0">
              <a:buNone/>
            </a:pPr>
            <a:r>
              <a:rPr lang="de-DE" sz="3500" dirty="0" smtClean="0"/>
              <a:t>Video-Clip</a:t>
            </a:r>
            <a:br>
              <a:rPr lang="de-DE" sz="3500" dirty="0" smtClean="0"/>
            </a:br>
            <a:r>
              <a:rPr lang="de-DE" sz="4000" b="1" dirty="0" smtClean="0">
                <a:solidFill>
                  <a:srgbClr val="C00000"/>
                </a:solidFill>
              </a:rPr>
              <a:t>„KidZ sichtbar machen“</a:t>
            </a:r>
            <a:endParaRPr lang="de-DE" sz="3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3000" dirty="0" smtClean="0"/>
              <a:t>Preis für jede teilnehmende Schule!!!</a:t>
            </a:r>
          </a:p>
          <a:p>
            <a:pPr marL="0" indent="0">
              <a:buNone/>
            </a:pPr>
            <a:r>
              <a:rPr lang="de-DE" sz="3000" dirty="0" smtClean="0"/>
              <a:t>Preisverleihung: eFuture-Day, 15.4.15</a:t>
            </a:r>
          </a:p>
          <a:p>
            <a:pPr marL="0" indent="0">
              <a:buNone/>
            </a:pPr>
            <a:endParaRPr lang="de-DE" sz="3500" dirty="0"/>
          </a:p>
        </p:txBody>
      </p:sp>
      <p:sp>
        <p:nvSpPr>
          <p:cNvPr id="5" name="Textfeld 4"/>
          <p:cNvSpPr txBox="1"/>
          <p:nvPr/>
        </p:nvSpPr>
        <p:spPr>
          <a:xfrm>
            <a:off x="400339" y="4083918"/>
            <a:ext cx="8075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Infos auf Blog: </a:t>
            </a:r>
            <a:r>
              <a:rPr lang="de-AT" dirty="0" smtClean="0">
                <a:hlinkClick r:id="rId3"/>
              </a:rPr>
              <a:t>http</a:t>
            </a:r>
            <a:r>
              <a:rPr lang="de-AT" dirty="0">
                <a:hlinkClick r:id="rId3"/>
              </a:rPr>
              <a:t>://</a:t>
            </a:r>
            <a:r>
              <a:rPr lang="de-AT" dirty="0" smtClean="0">
                <a:hlinkClick r:id="rId3"/>
              </a:rPr>
              <a:t>kidzclusterwest.weebly.com/kidz-wettbewerb.html</a:t>
            </a:r>
            <a:endParaRPr lang="de-AT" dirty="0" smtClean="0"/>
          </a:p>
          <a:p>
            <a:r>
              <a:rPr lang="de-AT" sz="2800" dirty="0" smtClean="0">
                <a:solidFill>
                  <a:schemeClr val="bg1"/>
                </a:solidFill>
              </a:rPr>
              <a:t>Videotipp:</a:t>
            </a:r>
            <a:r>
              <a:rPr lang="de-AT" dirty="0" smtClean="0"/>
              <a:t> </a:t>
            </a:r>
            <a:r>
              <a:rPr lang="de-AT" dirty="0">
                <a:hlinkClick r:id="rId4"/>
              </a:rPr>
              <a:t>http://www.planet-schule.de/dokmal/fuenf_schritte_ein_film</a:t>
            </a:r>
            <a:r>
              <a:rPr lang="de-AT" dirty="0" smtClean="0">
                <a:hlinkClick r:id="rId4"/>
              </a:rPr>
              <a:t>/</a:t>
            </a:r>
            <a:endParaRPr lang="de-AT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36" y="1027964"/>
            <a:ext cx="3095012" cy="283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9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2014-15_KidZ-PPTX-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2014-15_KidZ-PPTX-Master</Template>
  <TotalTime>0</TotalTime>
  <Words>1154</Words>
  <Application>Microsoft Office PowerPoint</Application>
  <PresentationFormat>Bildschirmpräsentation (16:9)</PresentationFormat>
  <Paragraphs>270</Paragraphs>
  <Slides>34</Slides>
  <Notes>30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Helvetica</vt:lpstr>
      <vt:lpstr>Times New Roman</vt:lpstr>
      <vt:lpstr>Wingdings</vt:lpstr>
      <vt:lpstr>2014-15_KidZ-PPTX-Master</vt:lpstr>
      <vt:lpstr>Willkommen</vt:lpstr>
      <vt:lpstr>2014/15</vt:lpstr>
      <vt:lpstr>Vorneweg: KidZ lebt …</vt:lpstr>
      <vt:lpstr>Programm 15.10.14</vt:lpstr>
      <vt:lpstr>Programm 15.10.14</vt:lpstr>
      <vt:lpstr>Unser roter Faden</vt:lpstr>
      <vt:lpstr>[KidZ]eLectures  als Cluster-Panorama</vt:lpstr>
      <vt:lpstr>KidZ-Blog </vt:lpstr>
      <vt:lpstr>KidZ-Wettbewerb (1) </vt:lpstr>
      <vt:lpstr>KidZ-Wettbewerb (2)</vt:lpstr>
      <vt:lpstr>KidZ-Wettbewerb (3)</vt:lpstr>
      <vt:lpstr>KidZ-Projekte (1)</vt:lpstr>
      <vt:lpstr>KidZ-Projekte (2)</vt:lpstr>
      <vt:lpstr>Telfs  Mobile Learning Mathematik – 1.-3. DEZ</vt:lpstr>
      <vt:lpstr>KidZ-Projekte (3)</vt:lpstr>
      <vt:lpstr>KidZ-Projekte (4)</vt:lpstr>
      <vt:lpstr>KidZ-Projekte (5)</vt:lpstr>
      <vt:lpstr>KidZ-Projekte (6)</vt:lpstr>
      <vt:lpstr>KidZ-Projekte (7)</vt:lpstr>
      <vt:lpstr>KidZ-Projekte (8)</vt:lpstr>
      <vt:lpstr>KidZ-Projekte</vt:lpstr>
      <vt:lpstr>KidZ-Projekte (9)</vt:lpstr>
      <vt:lpstr>KidZ-Projekte (undundund…)</vt:lpstr>
      <vt:lpstr>PowerPoint-Präsentation</vt:lpstr>
      <vt:lpstr>PowerPoint-Präsentation</vt:lpstr>
      <vt:lpstr>Tipps 1</vt:lpstr>
      <vt:lpstr>Tipps 2</vt:lpstr>
      <vt:lpstr>eLSA Ziele Neu 1</vt:lpstr>
      <vt:lpstr>eLSA Ziele Neu</vt:lpstr>
      <vt:lpstr>eLSA Wandzeitung</vt:lpstr>
      <vt:lpstr>KidZ-Infos</vt:lpstr>
      <vt:lpstr>Last, but not least …</vt:lpstr>
      <vt:lpstr>KidZ-Symposium</vt:lpstr>
      <vt:lpstr>DANKE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Andrea Prock</cp:lastModifiedBy>
  <cp:revision>107</cp:revision>
  <dcterms:created xsi:type="dcterms:W3CDTF">2014-09-25T07:17:09Z</dcterms:created>
  <dcterms:modified xsi:type="dcterms:W3CDTF">2014-10-14T07:50:06Z</dcterms:modified>
</cp:coreProperties>
</file>