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99FF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43FD1-9D4E-4C12-B429-FFE8FF3BA4CC}" v="1" dt="2025-01-05T19:52:01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nauer Viktoria" userId="206a6257-b744-4b6c-81a2-64e5695555ce" providerId="ADAL" clId="{D598D43B-6E05-4258-A0D0-F07A5AA1F191}"/>
    <pc:docChg chg="undo redo custSel modSld">
      <pc:chgData name="Dornauer Viktoria" userId="206a6257-b744-4b6c-81a2-64e5695555ce" providerId="ADAL" clId="{D598D43B-6E05-4258-A0D0-F07A5AA1F191}" dt="2023-12-10T22:22:46.896" v="4699" actId="108"/>
      <pc:docMkLst>
        <pc:docMk/>
      </pc:docMkLst>
      <pc:sldChg chg="addSp delSp modSp mod">
        <pc:chgData name="Dornauer Viktoria" userId="206a6257-b744-4b6c-81a2-64e5695555ce" providerId="ADAL" clId="{D598D43B-6E05-4258-A0D0-F07A5AA1F191}" dt="2023-12-10T21:43:55.386" v="2240" actId="20577"/>
        <pc:sldMkLst>
          <pc:docMk/>
          <pc:sldMk cId="2188060227" sldId="256"/>
        </pc:sldMkLst>
      </pc:sldChg>
      <pc:sldChg chg="addSp delSp modSp mod">
        <pc:chgData name="Dornauer Viktoria" userId="206a6257-b744-4b6c-81a2-64e5695555ce" providerId="ADAL" clId="{D598D43B-6E05-4258-A0D0-F07A5AA1F191}" dt="2023-12-10T22:18:45.495" v="4570" actId="1035"/>
        <pc:sldMkLst>
          <pc:docMk/>
          <pc:sldMk cId="1994769685" sldId="257"/>
        </pc:sldMkLst>
      </pc:sldChg>
      <pc:sldChg chg="addSp delSp modSp mod">
        <pc:chgData name="Dornauer Viktoria" userId="206a6257-b744-4b6c-81a2-64e5695555ce" providerId="ADAL" clId="{D598D43B-6E05-4258-A0D0-F07A5AA1F191}" dt="2023-12-10T21:56:23.424" v="3082" actId="20577"/>
        <pc:sldMkLst>
          <pc:docMk/>
          <pc:sldMk cId="3217402806" sldId="258"/>
        </pc:sldMkLst>
      </pc:sldChg>
      <pc:sldChg chg="addSp delSp modSp mod">
        <pc:chgData name="Dornauer Viktoria" userId="206a6257-b744-4b6c-81a2-64e5695555ce" providerId="ADAL" clId="{D598D43B-6E05-4258-A0D0-F07A5AA1F191}" dt="2023-12-10T22:15:54.411" v="4351" actId="1035"/>
        <pc:sldMkLst>
          <pc:docMk/>
          <pc:sldMk cId="3239335178" sldId="259"/>
        </pc:sldMkLst>
      </pc:sldChg>
      <pc:sldChg chg="addSp delSp modSp mod">
        <pc:chgData name="Dornauer Viktoria" userId="206a6257-b744-4b6c-81a2-64e5695555ce" providerId="ADAL" clId="{D598D43B-6E05-4258-A0D0-F07A5AA1F191}" dt="2023-12-10T22:22:46.896" v="4699" actId="108"/>
        <pc:sldMkLst>
          <pc:docMk/>
          <pc:sldMk cId="3940812877" sldId="260"/>
        </pc:sldMkLst>
      </pc:sldChg>
      <pc:sldChg chg="addSp delSp modSp mod">
        <pc:chgData name="Dornauer Viktoria" userId="206a6257-b744-4b6c-81a2-64e5695555ce" providerId="ADAL" clId="{D598D43B-6E05-4258-A0D0-F07A5AA1F191}" dt="2023-12-10T22:22:11.999" v="4696" actId="14100"/>
        <pc:sldMkLst>
          <pc:docMk/>
          <pc:sldMk cId="2506015961" sldId="261"/>
        </pc:sldMkLst>
      </pc:sldChg>
    </pc:docChg>
  </pc:docChgLst>
  <pc:docChgLst>
    <pc:chgData name="Dornauer Viktoria" userId="206a6257-b744-4b6c-81a2-64e5695555ce" providerId="ADAL" clId="{8F243FD1-9D4E-4C12-B429-FFE8FF3BA4CC}"/>
    <pc:docChg chg="modMainMaster">
      <pc:chgData name="Dornauer Viktoria" userId="206a6257-b744-4b6c-81a2-64e5695555ce" providerId="ADAL" clId="{8F243FD1-9D4E-4C12-B429-FFE8FF3BA4CC}" dt="2025-01-05T19:52:17.502" v="8" actId="20577"/>
      <pc:docMkLst>
        <pc:docMk/>
      </pc:docMkLst>
      <pc:sldMasterChg chg="modSp mod">
        <pc:chgData name="Dornauer Viktoria" userId="206a6257-b744-4b6c-81a2-64e5695555ce" providerId="ADAL" clId="{8F243FD1-9D4E-4C12-B429-FFE8FF3BA4CC}" dt="2025-01-05T19:52:17.502" v="8" actId="20577"/>
        <pc:sldMasterMkLst>
          <pc:docMk/>
          <pc:sldMasterMk cId="748645441" sldId="2147483648"/>
        </pc:sldMasterMkLst>
        <pc:spChg chg="mod">
          <ac:chgData name="Dornauer Viktoria" userId="206a6257-b744-4b6c-81a2-64e5695555ce" providerId="ADAL" clId="{8F243FD1-9D4E-4C12-B429-FFE8FF3BA4CC}" dt="2025-01-05T19:52:09.029" v="4" actId="207"/>
          <ac:spMkLst>
            <pc:docMk/>
            <pc:sldMasterMk cId="748645441" sldId="2147483648"/>
            <ac:spMk id="8" creationId="{911F2547-8491-744D-389F-301C53394624}"/>
          </ac:spMkLst>
        </pc:spChg>
        <pc:spChg chg="mod">
          <ac:chgData name="Dornauer Viktoria" userId="206a6257-b744-4b6c-81a2-64e5695555ce" providerId="ADAL" clId="{8F243FD1-9D4E-4C12-B429-FFE8FF3BA4CC}" dt="2025-01-05T19:52:17.502" v="8" actId="20577"/>
          <ac:spMkLst>
            <pc:docMk/>
            <pc:sldMasterMk cId="748645441" sldId="2147483648"/>
            <ac:spMk id="16" creationId="{26957A78-7195-C4A5-DD0A-62E3495C2584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8F21E-42B0-4E5B-B07B-64C13FB31E38}" type="datetimeFigureOut">
              <a:rPr lang="de-DE" smtClean="0"/>
              <a:t>05.01.2025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F890D-481C-401D-93AB-52BB14327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31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F890D-481C-401D-93AB-52BB1432747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19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F890D-481C-401D-93AB-52BB1432747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71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F890D-481C-401D-93AB-52BB1432747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16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F890D-481C-401D-93AB-52BB1432747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224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F890D-481C-401D-93AB-52BB1432747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974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F890D-481C-401D-93AB-52BB1432747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93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315CC-20D9-3B3E-F59A-E3FE1E9A7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3E3545-D586-7CC7-7EFE-7FCBBE569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FF87F4-CDF8-AA05-0ECE-D824012BB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05.01.2025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0D42A3-A623-D973-E6BF-3559F2DAA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E4EC25-4198-2E3D-2863-3759C8B8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43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80D65-7DA6-B438-6309-15E04698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F3C3B9-4CC1-7084-6F4F-6B5080E40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C334DF-6636-C408-F30C-DD22A6F9A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27256E-DC75-3471-AA35-67198D0D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05.01.2025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AE0D05-DBB7-8FF6-D837-B90F3E8DA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8BA7F25-4013-05EF-1C0B-4FEF5CB4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80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3905B-A26C-BB71-17CD-FC295D5D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3A590D9-0F9A-9D7A-F8DF-52F94F139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18664B-2F40-0A4E-CAB6-25759DEF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05.01.2025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88D3AF-B695-8D45-C2F3-CEB6CCF6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3CC73A-CC58-9561-97F4-7D1E22C9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74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0D6046D-3BC6-FE08-612C-C35E6ACA06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44C984-165F-7CB2-B90E-E0B865D28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D7097A-10AA-4E8B-6105-FE358359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05.01.2025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4D1F38-9A53-ABBC-4C83-E4C99D13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F869D5-63AD-D7C5-B6A3-B1B705D2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01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A7CB1-41FC-2B4B-E334-621E4AF6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CE0C34-7EB6-1A6B-1B79-AE0C2966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41" y="733943"/>
            <a:ext cx="3999186" cy="591133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69DFA7-E353-2DA5-BC81-C004E038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230F452-D32E-80D0-2F56-70A675B85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4183" y="733425"/>
            <a:ext cx="7501781" cy="5911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7326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2E7172-2508-1671-4AA5-D0DDA3D7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B1E76B-3C92-D01F-9D80-FE8DBA4AB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5C269C-D7F1-2E80-47CB-7681C1BE7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05.01.2025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68C407-C258-C47F-28D9-622F849A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5E2B2-A28C-39CE-BD06-D8B13C15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71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AF6DF-B8CC-C4D9-B082-233FDB8C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900DB1-8E0E-C54D-65D8-591284770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7F1AC5-B2B1-2D6B-DF09-E7D9DBF34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6743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AF6DF-B8CC-C4D9-B082-233FDB8C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900DB1-8E0E-C54D-65D8-591284770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7F1AC5-B2B1-2D6B-DF09-E7D9DBF34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00F540-4BE8-5459-54AD-524ABD10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05.01.2025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2D46A1-196D-6181-1D5B-E37A70B1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4544E8-9D80-6AA5-D634-4CCDFB9EE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33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435F1-E58C-A15B-F8E1-41FA641F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8C2A5-6BC1-3961-8121-6B89AE10D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257039-DADB-715D-411F-B0D6764E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0ECBE92-9431-94DF-43F9-0D0982030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B6BD6E5-0531-076E-8604-EEA7BE52D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1C2847C-E0E6-9115-F819-000A2A73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05.01.2025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B74438A-58A7-F9EF-BD4E-8F821F43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4B049F0-6AB7-A782-CD92-D3A94ACA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21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43AA8-00FC-00CC-D8A6-000358C6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1BB147-53D4-512B-5517-16F228D0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05.01.2025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16072D-2BC6-9061-4117-C8448A5D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95F11D-9AA0-1458-C7E5-584E444F6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55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CC14F6-E5AD-A780-06A0-73A059E37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05.01.2025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2529F83-FB41-76FA-7EC4-B0F11A25F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C2B50C-6BDE-684D-5E11-24D57B855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29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01664-776D-3C46-247F-715E9EAE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42C23E-7B42-E282-1E1F-A6CFC8F94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0C06BA-61B0-9B0F-6DDD-DE8902551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4DA4A7-8F16-DD42-3901-ADBB2792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05.01.2025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A20735-7E36-98C7-761F-CE876CD7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C623C5-8D2A-7EB2-E8C4-9AF6B3DF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70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creativecommons.org/licenses/by-sa/4.0/?ref=chooser-v1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appcamps.slides.com/appcamps/a2elch/fullscreen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DF23322-C9B2-22B6-299C-DAE7E29A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902" y="33885"/>
            <a:ext cx="4662196" cy="413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39C302-ADB9-47C7-DCFA-321448E7F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041" y="733943"/>
            <a:ext cx="3808445" cy="59113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11F2547-8491-744D-389F-301C53394624}"/>
              </a:ext>
            </a:extLst>
          </p:cNvPr>
          <p:cNvSpPr txBox="1"/>
          <p:nvPr userDrawn="1"/>
        </p:nvSpPr>
        <p:spPr>
          <a:xfrm>
            <a:off x="0" y="6619302"/>
            <a:ext cx="4123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Original: </a:t>
            </a:r>
            <a:r>
              <a:rPr lang="de-DE" sz="1200" dirty="0">
                <a:solidFill>
                  <a:schemeClr val="bg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www.appcamps.de </a:t>
            </a:r>
            <a:r>
              <a:rPr lang="de-DE" sz="1200" dirty="0">
                <a:solidFill>
                  <a:schemeClr val="bg1"/>
                </a:solidFill>
              </a:rPr>
              <a:t>– Bearbeitung: Viktoria Dornauer</a:t>
            </a:r>
          </a:p>
        </p:txBody>
      </p:sp>
      <p:sp>
        <p:nvSpPr>
          <p:cNvPr id="11" name="AutoShape 2">
            <a:hlinkClick r:id="rId15"/>
            <a:extLst>
              <a:ext uri="{FF2B5EF4-FFF2-40B4-BE49-F238E27FC236}">
                <a16:creationId xmlns:a16="http://schemas.microsoft.com/office/drawing/2014/main" id="{8C9B3BF9-DC58-228B-3372-2C5D3230BA8C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857500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CA1807BC-60CD-2B62-46EC-002BE6143A4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128963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5">
            <a:hlinkClick r:id="rId15"/>
            <a:extLst>
              <a:ext uri="{FF2B5EF4-FFF2-40B4-BE49-F238E27FC236}">
                <a16:creationId xmlns:a16="http://schemas.microsoft.com/office/drawing/2014/main" id="{1053437A-3E27-FFC6-6C80-799309FB31EC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009900" y="603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0B65E183-0386-FB43-5443-AAF93969879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281363" y="603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26957A78-7195-C4A5-DD0A-62E3495C25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28923" y="6618325"/>
            <a:ext cx="316307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Dieses Werk ist unter 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</a:t>
            </a: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4.0 </a:t>
            </a: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lizenziert.  </a:t>
            </a:r>
            <a:r>
              <a:rPr kumimoji="0" lang="de-DE" altLang="de-DE" sz="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AutoShape 8">
            <a:hlinkClick r:id="rId15"/>
            <a:extLst>
              <a:ext uri="{FF2B5EF4-FFF2-40B4-BE49-F238E27FC236}">
                <a16:creationId xmlns:a16="http://schemas.microsoft.com/office/drawing/2014/main" id="{E1BC1C12-FCF0-AA0A-A455-D8D6F635DDB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162300" y="2127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AutoShape 9">
            <a:extLst>
              <a:ext uri="{FF2B5EF4-FFF2-40B4-BE49-F238E27FC236}">
                <a16:creationId xmlns:a16="http://schemas.microsoft.com/office/drawing/2014/main" id="{CD85185E-CFB6-30D3-9D67-63A4118EAD6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433763" y="2127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6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1582BD-DE2B-878D-D53E-597DA9C4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902" y="91035"/>
            <a:ext cx="4662196" cy="413984"/>
          </a:xfrm>
        </p:spPr>
        <p:txBody>
          <a:bodyPr/>
          <a:lstStyle/>
          <a:p>
            <a:r>
              <a:rPr lang="de-DE"/>
              <a:t>2.1 Wahrheitskugel</a:t>
            </a:r>
            <a:r>
              <a:rPr lang="de-DE" dirty="0"/>
              <a:t>: Design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F8A3E07-7A57-DFC6-CEAB-2A75D5EE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brauchst diese Komponenten: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VertikaleAusrichtung</a:t>
            </a:r>
            <a:r>
              <a:rPr lang="de-DE" sz="1400" dirty="0"/>
              <a:t> (Anordnung)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Taste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2 </a:t>
            </a:r>
            <a:r>
              <a:rPr lang="de-DE" sz="1400" dirty="0" err="1"/>
              <a:t>TextFeld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100" dirty="0"/>
              <a:t>	(Ziehe sie aus der Palette per </a:t>
            </a:r>
            <a:r>
              <a:rPr lang="de-DE" sz="1100" dirty="0" err="1"/>
              <a:t>Drag‘n‘Drop</a:t>
            </a:r>
            <a:r>
              <a:rPr lang="de-DE" sz="1100" dirty="0"/>
              <a:t> auf den 	Smartphone-Screen.)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/>
              <a:t>Bild und Sound Dateien für diese App findest du im Moodle-Kurs – Verzeichnis „App Wahrheitskugel“ zum Herunterladen.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4F7DD1-CA24-ABB1-31FC-BE75630E5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dirty="0"/>
              <a:t>Was passiert hier?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Beim App Inventor startest du immer mit dem Design der App.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Links siehst du das Design der App und die Komponenten, die du benötigst: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400" dirty="0"/>
              <a:t>Ziehe die Komponenten aus der „</a:t>
            </a:r>
            <a:r>
              <a:rPr lang="de-DE" sz="1400" b="1" dirty="0"/>
              <a:t>Palette</a:t>
            </a:r>
            <a:r>
              <a:rPr lang="de-DE" sz="1400" dirty="0"/>
              <a:t>“ per </a:t>
            </a:r>
            <a:r>
              <a:rPr lang="de-DE" sz="1400" dirty="0" err="1"/>
              <a:t>Drag‘n‘Drop</a:t>
            </a:r>
            <a:r>
              <a:rPr lang="de-DE" sz="1400" dirty="0"/>
              <a:t> auf den Smartphone-Screen. Ziehe Tasten- und </a:t>
            </a:r>
            <a:r>
              <a:rPr lang="de-DE" sz="1400" dirty="0" err="1"/>
              <a:t>TextFeld</a:t>
            </a:r>
            <a:r>
              <a:rPr lang="de-DE" sz="1400" dirty="0"/>
              <a:t>- Elemente in die </a:t>
            </a:r>
            <a:r>
              <a:rPr lang="de-DE" sz="1400" dirty="0" err="1"/>
              <a:t>VertikaleAusrichtung</a:t>
            </a:r>
            <a:r>
              <a:rPr lang="de-DE" sz="1400" dirty="0"/>
              <a:t> und benenne die </a:t>
            </a:r>
            <a:r>
              <a:rPr lang="de-DE" sz="1400" dirty="0" err="1"/>
              <a:t>TextFelder</a:t>
            </a:r>
            <a:r>
              <a:rPr lang="de-DE" sz="1400" dirty="0"/>
              <a:t> um: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400" dirty="0"/>
              <a:t>Die Eigenschaften jeder Komponente kannst du in den „</a:t>
            </a:r>
            <a:r>
              <a:rPr lang="de-DE" sz="1400" b="1" dirty="0"/>
              <a:t>Eigenschaften</a:t>
            </a:r>
            <a:r>
              <a:rPr lang="de-DE" sz="1400" dirty="0"/>
              <a:t>“ ändern,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VertikaleAusrichtung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(Anordnung)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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AusrichtungHorizontal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(Mitte), Breite (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Fuelle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aus)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Taste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 Zeichen (1_Kristallkugel.png)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TextFeld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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Text_Frage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HintergrundFarbe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, Text);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Text_Antwort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(Text)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Wenn dein Design mit allen Eigenschaften steht, wechselst du am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oberen rechten Bildrand von der Designer-Ansicht in die Block-Ansicht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zum Programmieren.</a:t>
            </a:r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0AFD1D-E349-FB79-67E1-0F426FC31B79}"/>
              </a:ext>
            </a:extLst>
          </p:cNvPr>
          <p:cNvSpPr txBox="1"/>
          <p:nvPr/>
        </p:nvSpPr>
        <p:spPr>
          <a:xfrm>
            <a:off x="3682093" y="447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8DAE8A6-F329-901C-39D2-B517A0F6BF0D}"/>
              </a:ext>
            </a:extLst>
          </p:cNvPr>
          <p:cNvSpPr txBox="1"/>
          <p:nvPr/>
        </p:nvSpPr>
        <p:spPr>
          <a:xfrm>
            <a:off x="4514850" y="771525"/>
            <a:ext cx="7258050" cy="738664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zum App Inventor: </a:t>
            </a:r>
            <a:r>
              <a:rPr lang="de-DE" sz="1400" dirty="0"/>
              <a:t>ai2.appinventor.mit.eu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Neues Projekt:</a:t>
            </a:r>
            <a:r>
              <a:rPr lang="de-DE" sz="1400" dirty="0"/>
              <a:t> Projekte – Neues Projekt starten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Hinweis:</a:t>
            </a:r>
            <a:r>
              <a:rPr lang="de-DE" sz="1400" dirty="0"/>
              <a:t> Projekte werden automatisch gespeichert.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E02003D-2D9C-7DC5-88F1-2BD7AD8E699D}"/>
              </a:ext>
            </a:extLst>
          </p:cNvPr>
          <p:cNvSpPr txBox="1"/>
          <p:nvPr/>
        </p:nvSpPr>
        <p:spPr>
          <a:xfrm>
            <a:off x="4473629" y="3732958"/>
            <a:ext cx="5148879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Tipp: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400" dirty="0"/>
              <a:t>Um Bilder und Sounds zu nutzen, musst du diese zuerst im Bereich „</a:t>
            </a:r>
            <a:r>
              <a:rPr lang="de-DE" sz="1400" b="1" dirty="0"/>
              <a:t>Medien</a:t>
            </a:r>
            <a:r>
              <a:rPr lang="de-DE" sz="1400" dirty="0"/>
              <a:t>“ hochladen.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F23D0C-8D53-BFB9-A66D-6A0FAC551EC0}"/>
              </a:ext>
            </a:extLst>
          </p:cNvPr>
          <p:cNvSpPr txBox="1"/>
          <p:nvPr/>
        </p:nvSpPr>
        <p:spPr>
          <a:xfrm>
            <a:off x="4514850" y="5650350"/>
            <a:ext cx="7258050" cy="830997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Nächste Aufgabe: </a:t>
            </a:r>
            <a:r>
              <a:rPr lang="de-DE" sz="1600" dirty="0"/>
              <a:t>Beim Klick auf die Wahrheitskugel wählst du per Zufall (</a:t>
            </a:r>
            <a:r>
              <a:rPr lang="de-DE" sz="1600" i="1" dirty="0"/>
              <a:t>ein zufälliges Element wählen</a:t>
            </a:r>
            <a:r>
              <a:rPr lang="de-DE" sz="1600" dirty="0"/>
              <a:t>) ein Listenelement aus. Die Liste kannst du selbst erstellen. Wenn du Hilfe brauchst, schau dir die Lernkarte 2.2 an.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63DA54B0-7813-69BE-463C-5F511689B830}"/>
              </a:ext>
            </a:extLst>
          </p:cNvPr>
          <p:cNvGrpSpPr/>
          <p:nvPr/>
        </p:nvGrpSpPr>
        <p:grpSpPr>
          <a:xfrm>
            <a:off x="8991600" y="5063696"/>
            <a:ext cx="1791312" cy="483054"/>
            <a:chOff x="8705850" y="4891958"/>
            <a:chExt cx="1791312" cy="483054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2CAE1083-A626-5891-F0F2-AA770508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20634" y="4946327"/>
              <a:ext cx="1276528" cy="428685"/>
            </a:xfrm>
            <a:prstGeom prst="rect">
              <a:avLst/>
            </a:prstGeom>
          </p:spPr>
        </p:pic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1C31A775-6E88-702F-CF1D-9DBF7C18D6D3}"/>
                </a:ext>
              </a:extLst>
            </p:cNvPr>
            <p:cNvCxnSpPr>
              <a:cxnSpLocks/>
            </p:cNvCxnSpPr>
            <p:nvPr/>
          </p:nvCxnSpPr>
          <p:spPr>
            <a:xfrm>
              <a:off x="8705850" y="4891958"/>
              <a:ext cx="514784" cy="268711"/>
            </a:xfrm>
            <a:prstGeom prst="straightConnector1">
              <a:avLst/>
            </a:prstGeom>
            <a:ln w="19050">
              <a:solidFill>
                <a:srgbClr val="9900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Grafik 2" descr="Ein Bild, das Text, Multimedia, Handy, Gerät enthält.">
            <a:extLst>
              <a:ext uri="{FF2B5EF4-FFF2-40B4-BE49-F238E27FC236}">
                <a16:creationId xmlns:a16="http://schemas.microsoft.com/office/drawing/2014/main" id="{942CCD30-77B8-12F9-BAA8-9D23906B1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32" y="817201"/>
            <a:ext cx="2057978" cy="3909600"/>
          </a:xfrm>
          <a:prstGeom prst="rect">
            <a:avLst/>
          </a:prstGeom>
        </p:spPr>
      </p:pic>
      <p:pic>
        <p:nvPicPr>
          <p:cNvPr id="19" name="Grafik 18" descr="Ein Bild, das Text, Schrift, Screenshot, Design enthält.&#10;&#10;Automatisch generierte Beschreibung">
            <a:extLst>
              <a:ext uri="{FF2B5EF4-FFF2-40B4-BE49-F238E27FC236}">
                <a16:creationId xmlns:a16="http://schemas.microsoft.com/office/drawing/2014/main" id="{50259446-9681-C51B-A3DF-AED22AED0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538" y="2596339"/>
            <a:ext cx="1209426" cy="750232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1839A5C-3098-E73E-F046-D2818BE995F6}"/>
              </a:ext>
            </a:extLst>
          </p:cNvPr>
          <p:cNvGrpSpPr/>
          <p:nvPr/>
        </p:nvGrpSpPr>
        <p:grpSpPr>
          <a:xfrm>
            <a:off x="9622508" y="3538453"/>
            <a:ext cx="2191016" cy="1457469"/>
            <a:chOff x="9663728" y="3296612"/>
            <a:chExt cx="2191016" cy="1457469"/>
          </a:xfrm>
        </p:grpSpPr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972BA33E-4848-1CC2-3444-B5C8257FF098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9663728" y="3827603"/>
              <a:ext cx="706557" cy="197744"/>
            </a:xfrm>
            <a:prstGeom prst="straightConnector1">
              <a:avLst/>
            </a:prstGeom>
            <a:ln w="19050">
              <a:solidFill>
                <a:srgbClr val="9900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Grafik 20" descr="Ein Bild, das Text, Screenshot, Schrift, Zahl enthält.&#10;&#10;Automatisch generierte Beschreibung">
              <a:extLst>
                <a:ext uri="{FF2B5EF4-FFF2-40B4-BE49-F238E27FC236}">
                  <a16:creationId xmlns:a16="http://schemas.microsoft.com/office/drawing/2014/main" id="{8011D8F5-7B8F-01AB-55CB-22942E388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0285" y="3296612"/>
              <a:ext cx="1484459" cy="1457469"/>
            </a:xfrm>
            <a:prstGeom prst="rect">
              <a:avLst/>
            </a:prstGeom>
          </p:spPr>
        </p:pic>
      </p:grp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7E463A52-A190-2FBB-8934-FDD0D068343A}"/>
              </a:ext>
            </a:extLst>
          </p:cNvPr>
          <p:cNvCxnSpPr>
            <a:cxnSpLocks/>
          </p:cNvCxnSpPr>
          <p:nvPr/>
        </p:nvCxnSpPr>
        <p:spPr>
          <a:xfrm flipH="1" flipV="1">
            <a:off x="2933700" y="2842806"/>
            <a:ext cx="1963539" cy="437740"/>
          </a:xfrm>
          <a:prstGeom prst="straightConnector1">
            <a:avLst/>
          </a:prstGeom>
          <a:ln w="1905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FF75E9D8-DF8A-3CFF-45C9-A7338A85D662}"/>
              </a:ext>
            </a:extLst>
          </p:cNvPr>
          <p:cNvCxnSpPr>
            <a:cxnSpLocks/>
          </p:cNvCxnSpPr>
          <p:nvPr/>
        </p:nvCxnSpPr>
        <p:spPr>
          <a:xfrm flipH="1">
            <a:off x="2333625" y="3472428"/>
            <a:ext cx="2568488" cy="0"/>
          </a:xfrm>
          <a:prstGeom prst="straightConnector1">
            <a:avLst/>
          </a:prstGeom>
          <a:ln w="1905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03760076-33BD-B925-C76B-FE33239A5AB5}"/>
              </a:ext>
            </a:extLst>
          </p:cNvPr>
          <p:cNvCxnSpPr>
            <a:cxnSpLocks/>
          </p:cNvCxnSpPr>
          <p:nvPr/>
        </p:nvCxnSpPr>
        <p:spPr>
          <a:xfrm flipH="1" flipV="1">
            <a:off x="2933700" y="3346571"/>
            <a:ext cx="1996662" cy="125857"/>
          </a:xfrm>
          <a:prstGeom prst="straightConnector1">
            <a:avLst/>
          </a:prstGeom>
          <a:ln w="1905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06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1582BD-DE2B-878D-D53E-597DA9C4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902" y="91035"/>
            <a:ext cx="4662196" cy="413984"/>
          </a:xfrm>
        </p:spPr>
        <p:txBody>
          <a:bodyPr/>
          <a:lstStyle/>
          <a:p>
            <a:r>
              <a:rPr lang="de-DE" dirty="0"/>
              <a:t>2.2 Wahrheitskugel: Start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F8A3E07-7A57-DFC6-CEAB-2A75D5EE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brauchst diese Komponenten: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VertikaleAusrichtung</a:t>
            </a:r>
            <a:r>
              <a:rPr lang="de-DE" sz="1400" dirty="0"/>
              <a:t> (Anordnung)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Taste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2 </a:t>
            </a:r>
            <a:r>
              <a:rPr lang="de-DE" sz="1400" dirty="0" err="1"/>
              <a:t>TextFeld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100" dirty="0"/>
              <a:t>	(Ziehe sie aus der Palette per </a:t>
            </a:r>
            <a:r>
              <a:rPr lang="de-DE" sz="1100" dirty="0" err="1"/>
              <a:t>Drag‘n‘Drop</a:t>
            </a:r>
            <a:r>
              <a:rPr lang="de-DE" sz="1100" dirty="0"/>
              <a:t> auf den 	Smartphone-Screen.)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/>
              <a:t>Bild und Sound Dateien für diese App findest du im Moodle-Kurs – Verzeichnis „App Wahrheitskugel“ zum Herunterladen.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4F7DD1-CA24-ABB1-31FC-BE75630E5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de-DE" sz="1800" dirty="0"/>
              <a:t>Was passiert hier?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/>
              <a:t>Beim Klick auf die Wahrheitskugel wählst du per Zufall (</a:t>
            </a:r>
            <a:r>
              <a:rPr lang="de-DE" sz="1600" i="1" dirty="0"/>
              <a:t>ein zufälliges Element wählen</a:t>
            </a:r>
            <a:r>
              <a:rPr lang="de-DE" sz="1600" dirty="0"/>
              <a:t>) ein Listenelement aus. Die Liste kannst du mit dem Block </a:t>
            </a:r>
            <a:r>
              <a:rPr lang="de-DE" sz="1600" i="1" dirty="0"/>
              <a:t>Liste erstellen </a:t>
            </a:r>
            <a:r>
              <a:rPr lang="de-DE" sz="1600" dirty="0"/>
              <a:t>selber erstellen.</a:t>
            </a:r>
            <a:endParaRPr lang="de-DE" sz="16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0AFD1D-E349-FB79-67E1-0F426FC31B79}"/>
              </a:ext>
            </a:extLst>
          </p:cNvPr>
          <p:cNvSpPr txBox="1"/>
          <p:nvPr/>
        </p:nvSpPr>
        <p:spPr>
          <a:xfrm>
            <a:off x="3682093" y="447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F23D0C-8D53-BFB9-A66D-6A0FAC551EC0}"/>
              </a:ext>
            </a:extLst>
          </p:cNvPr>
          <p:cNvSpPr txBox="1"/>
          <p:nvPr/>
        </p:nvSpPr>
        <p:spPr>
          <a:xfrm>
            <a:off x="4654839" y="4849798"/>
            <a:ext cx="7060911" cy="156966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Nächste Aufgabe: </a:t>
            </a:r>
            <a:endParaRPr lang="de-DE" sz="1600" dirty="0"/>
          </a:p>
          <a:p>
            <a:pPr marL="342900" indent="-342900">
              <a:spcBef>
                <a:spcPts val="0"/>
              </a:spcBef>
              <a:buAutoNum type="alphaLcParenR"/>
            </a:pPr>
            <a:r>
              <a:rPr lang="de-DE" sz="1600" dirty="0"/>
              <a:t>Spiele beim Klick auf die Taste den </a:t>
            </a:r>
            <a:r>
              <a:rPr lang="de-DE" sz="1600" i="1" dirty="0"/>
              <a:t>Magie.mp3 </a:t>
            </a:r>
            <a:r>
              <a:rPr lang="de-DE" sz="1600" dirty="0"/>
              <a:t>Sound als </a:t>
            </a:r>
            <a:r>
              <a:rPr lang="de-DE" sz="1600" i="1" dirty="0"/>
              <a:t>Tonwiedergabe</a:t>
            </a:r>
            <a:r>
              <a:rPr lang="de-DE" sz="1600" dirty="0"/>
              <a:t> (Medien) ab.</a:t>
            </a:r>
          </a:p>
          <a:p>
            <a:pPr marL="342900" indent="-342900">
              <a:spcBef>
                <a:spcPts val="0"/>
              </a:spcBef>
              <a:buAutoNum type="alphaLcParenR"/>
            </a:pPr>
            <a:r>
              <a:rPr lang="de-DE" sz="1600" dirty="0"/>
              <a:t>Gib die Antwort der Wahrheitskugel als Sprache aus.</a:t>
            </a:r>
            <a:br>
              <a:rPr lang="de-DE" sz="1600" dirty="0"/>
            </a:br>
            <a:r>
              <a:rPr lang="de-DE" sz="1600" dirty="0"/>
              <a:t>Tipp: </a:t>
            </a:r>
            <a:r>
              <a:rPr lang="de-DE" sz="1600" i="1" dirty="0" err="1"/>
              <a:t>TextZuSprache</a:t>
            </a:r>
            <a:r>
              <a:rPr lang="de-DE" sz="1600" dirty="0"/>
              <a:t> Komponente unter Medien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Wenn du Hilfe brauchst, schau dir die Lernkarte 2.3 an.</a:t>
            </a:r>
          </a:p>
        </p:txBody>
      </p:sp>
      <p:pic>
        <p:nvPicPr>
          <p:cNvPr id="3" name="Grafik 2" descr="Ein Bild, das Text, Multimedia, Handy, Gerät enthält.">
            <a:extLst>
              <a:ext uri="{FF2B5EF4-FFF2-40B4-BE49-F238E27FC236}">
                <a16:creationId xmlns:a16="http://schemas.microsoft.com/office/drawing/2014/main" id="{0DAEEA12-8591-FECF-3426-58C2DF708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32" y="817201"/>
            <a:ext cx="2057978" cy="3909600"/>
          </a:xfrm>
          <a:prstGeom prst="rect">
            <a:avLst/>
          </a:prstGeom>
        </p:spPr>
      </p:pic>
      <p:pic>
        <p:nvPicPr>
          <p:cNvPr id="10" name="Grafik 9" descr="Ein Bild, das Text, Screenshot, Schrift enthält.">
            <a:extLst>
              <a:ext uri="{FF2B5EF4-FFF2-40B4-BE49-F238E27FC236}">
                <a16:creationId xmlns:a16="http://schemas.microsoft.com/office/drawing/2014/main" id="{CC1672A5-C305-FDCA-E306-E380A0DFE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33" y="2020739"/>
            <a:ext cx="7388242" cy="1313302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49FAFE9-E3CE-ADE5-D094-33297F4C3BFF}"/>
              </a:ext>
            </a:extLst>
          </p:cNvPr>
          <p:cNvGrpSpPr/>
          <p:nvPr/>
        </p:nvGrpSpPr>
        <p:grpSpPr>
          <a:xfrm>
            <a:off x="4521489" y="3704935"/>
            <a:ext cx="6937086" cy="584775"/>
            <a:chOff x="4654839" y="4470672"/>
            <a:chExt cx="6937086" cy="584775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9E02003D-2D9C-7DC5-88F1-2BD7AD8E699D}"/>
                </a:ext>
              </a:extLst>
            </p:cNvPr>
            <p:cNvSpPr txBox="1"/>
            <p:nvPr/>
          </p:nvSpPr>
          <p:spPr>
            <a:xfrm>
              <a:off x="4654839" y="4470672"/>
              <a:ext cx="6937086" cy="584775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de-DE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Tipp:</a:t>
              </a:r>
              <a:r>
                <a:rPr lang="de-DE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1400" dirty="0"/>
                <a:t>Dem </a:t>
              </a:r>
              <a:r>
                <a:rPr lang="de-DE" sz="1400" i="1" dirty="0"/>
                <a:t>Liste erstellen </a:t>
              </a:r>
              <a:r>
                <a:rPr lang="de-DE" sz="1400" dirty="0"/>
                <a:t>Block kannst du weitere Elemente hinzufügen, indem du auf das kleine blaue Feld         klickst. </a:t>
              </a:r>
              <a:endParaRPr lang="de-DE" dirty="0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1A0F43CB-6FF5-2265-0CB7-4882E2201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598" y="4776773"/>
              <a:ext cx="200053" cy="200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476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1582BD-DE2B-878D-D53E-597DA9C4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702" y="91035"/>
            <a:ext cx="6278597" cy="413984"/>
          </a:xfrm>
        </p:spPr>
        <p:txBody>
          <a:bodyPr/>
          <a:lstStyle/>
          <a:p>
            <a:r>
              <a:rPr lang="de-DE" dirty="0"/>
              <a:t>2.3 Wahrheitskugel: Die App spricht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F8A3E07-7A57-DFC6-CEAB-2A75D5EE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brauchst diese Komponenten: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VertikaleAusrichtung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Taste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2 </a:t>
            </a:r>
            <a:r>
              <a:rPr lang="de-DE" sz="1400" dirty="0" err="1"/>
              <a:t>TextFeld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Tonwiedergabe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TextZuSprache</a:t>
            </a:r>
            <a:endParaRPr lang="de-DE" sz="1100" dirty="0"/>
          </a:p>
          <a:p>
            <a:pPr marL="0" indent="0"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/>
              <a:t>Bild und Sound Dateien für diese App findest du im Moodle-Kurs – Verzeichnis „App Wahrheitskugel“ zum Herunterladen.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4F7DD1-CA24-ABB1-31FC-BE75630E5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dirty="0"/>
              <a:t>Was passiert hier?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Wir erweitern die App: Wenn auf die Wahrheitskugel geklickt wird, wird ein Sound abgespielt. Außerdem wird die zufällige Antwort auch per Sprachausgabe ausgegeben.</a:t>
            </a:r>
            <a:endParaRPr lang="de-DE" sz="14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0AFD1D-E349-FB79-67E1-0F426FC31B79}"/>
              </a:ext>
            </a:extLst>
          </p:cNvPr>
          <p:cNvSpPr txBox="1"/>
          <p:nvPr/>
        </p:nvSpPr>
        <p:spPr>
          <a:xfrm>
            <a:off x="3682093" y="447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F23D0C-8D53-BFB9-A66D-6A0FAC551EC0}"/>
              </a:ext>
            </a:extLst>
          </p:cNvPr>
          <p:cNvSpPr txBox="1"/>
          <p:nvPr/>
        </p:nvSpPr>
        <p:spPr>
          <a:xfrm>
            <a:off x="4516047" y="5187042"/>
            <a:ext cx="7220621" cy="584775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Nächste Aufgabe: </a:t>
            </a:r>
            <a:r>
              <a:rPr lang="de-DE" sz="1600" dirty="0"/>
              <a:t>Lass den Sound und die Sprachausgabe nacheinander abspielen.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Versuche es zuerst alleine. Wenn du Hilfe brauchst, schau dir die Lernkarte 2.4 an.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C7B94DD-20E9-86D1-FB9F-D954E1607DBB}"/>
              </a:ext>
            </a:extLst>
          </p:cNvPr>
          <p:cNvSpPr txBox="1"/>
          <p:nvPr/>
        </p:nvSpPr>
        <p:spPr>
          <a:xfrm>
            <a:off x="4516046" y="3694268"/>
            <a:ext cx="5574329" cy="1231106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Tipp: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sz="1400" dirty="0"/>
          </a:p>
          <a:p>
            <a:pPr marL="342900" indent="-342900">
              <a:spcBef>
                <a:spcPts val="0"/>
              </a:spcBef>
              <a:buAutoNum type="alphaLcParenR"/>
            </a:pPr>
            <a:r>
              <a:rPr lang="de-DE" sz="1400" dirty="0"/>
              <a:t>Das </a:t>
            </a:r>
            <a:r>
              <a:rPr lang="de-DE" sz="1400" i="1" dirty="0" err="1"/>
              <a:t>TextZuSprache</a:t>
            </a:r>
            <a:r>
              <a:rPr lang="de-DE" sz="1400" dirty="0"/>
              <a:t> Element findest du in der Palette unter Medien</a:t>
            </a:r>
          </a:p>
          <a:p>
            <a:pPr marL="342900" indent="-342900">
              <a:spcBef>
                <a:spcPts val="0"/>
              </a:spcBef>
              <a:buAutoNum type="alphaLcParenR"/>
            </a:pPr>
            <a:r>
              <a:rPr lang="de-DE" sz="1400" dirty="0"/>
              <a:t>Falls dein Gerät mit einem merkwürdigen Akzent spricht, kann das an den Einstellungen liegen. Du musst die Sprache (Eigenschaften) anpassen.</a:t>
            </a:r>
            <a:endParaRPr lang="de-DE" dirty="0"/>
          </a:p>
        </p:txBody>
      </p:sp>
      <p:pic>
        <p:nvPicPr>
          <p:cNvPr id="3" name="Grafik 2" descr="Ein Bild, das Text, Multimedia, Screenshot, Handy enthält.">
            <a:extLst>
              <a:ext uri="{FF2B5EF4-FFF2-40B4-BE49-F238E27FC236}">
                <a16:creationId xmlns:a16="http://schemas.microsoft.com/office/drawing/2014/main" id="{ECA6AF7D-1494-2BAB-3C04-10C163278F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8"/>
          <a:stretch/>
        </p:blipFill>
        <p:spPr>
          <a:xfrm>
            <a:off x="1191908" y="788626"/>
            <a:ext cx="2116781" cy="387141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350BB60-0C5D-4509-5D69-F31668584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046" y="1657061"/>
            <a:ext cx="7373939" cy="192044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2087EB9B-4B4E-A505-3FEC-22D752225292}"/>
              </a:ext>
            </a:extLst>
          </p:cNvPr>
          <p:cNvSpPr txBox="1"/>
          <p:nvPr/>
        </p:nvSpPr>
        <p:spPr>
          <a:xfrm>
            <a:off x="4535096" y="5961218"/>
            <a:ext cx="722062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Tipp: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400" dirty="0"/>
              <a:t>Lösche die Tonwiedergabe und nutze stattdessen Musikwiedergabe Komponente (Medien). Mit der Musikwiedergabe hast du mehr Möglichkeiten als mit der Tonwiedergabe.</a:t>
            </a:r>
          </a:p>
        </p:txBody>
      </p:sp>
      <p:pic>
        <p:nvPicPr>
          <p:cNvPr id="21" name="Grafik 20" descr="Ein Bild, das Text, Screenshot, Display, Schrift enthält.">
            <a:extLst>
              <a:ext uri="{FF2B5EF4-FFF2-40B4-BE49-F238E27FC236}">
                <a16:creationId xmlns:a16="http://schemas.microsoft.com/office/drawing/2014/main" id="{CFE51955-1157-CCFE-F8DA-14FAD35197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04"/>
          <a:stretch/>
        </p:blipFill>
        <p:spPr>
          <a:xfrm>
            <a:off x="10401300" y="3644595"/>
            <a:ext cx="1488685" cy="1364136"/>
          </a:xfrm>
          <a:prstGeom prst="rect">
            <a:avLst/>
          </a:prstGeom>
        </p:spPr>
      </p:pic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1520AC08-B6F1-18E9-C183-B8EAD38AB9EC}"/>
              </a:ext>
            </a:extLst>
          </p:cNvPr>
          <p:cNvCxnSpPr>
            <a:cxnSpLocks/>
          </p:cNvCxnSpPr>
          <p:nvPr/>
        </p:nvCxnSpPr>
        <p:spPr>
          <a:xfrm>
            <a:off x="10076899" y="4482385"/>
            <a:ext cx="318422" cy="18761"/>
          </a:xfrm>
          <a:prstGeom prst="straightConnector1">
            <a:avLst/>
          </a:prstGeom>
          <a:ln w="1905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40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1582BD-DE2B-878D-D53E-597DA9C4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689" y="91035"/>
            <a:ext cx="8002622" cy="413984"/>
          </a:xfrm>
        </p:spPr>
        <p:txBody>
          <a:bodyPr/>
          <a:lstStyle/>
          <a:p>
            <a:r>
              <a:rPr lang="de-DE" dirty="0"/>
              <a:t>2.4 Wahrheitskugel: Musik- statt Tonwiedergabe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F8A3E07-7A57-DFC6-CEAB-2A75D5EE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brauchst diese Komponenten: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VertikaleAusrichtung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Taste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2 </a:t>
            </a:r>
            <a:r>
              <a:rPr lang="de-DE" sz="1400" dirty="0" err="1"/>
              <a:t>TextFeld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TonZuSprache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Musikwiedergabe</a:t>
            </a:r>
            <a:endParaRPr lang="de-DE" sz="1100" dirty="0"/>
          </a:p>
          <a:p>
            <a:pPr marL="0" indent="0"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/>
              <a:t>Bild und Sound Dateien für diese App findest du im Moodle-Kurs – Verzeichnis „App Wahrheitskugel“ zum Herunterladen.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4F7DD1-CA24-ABB1-31FC-BE75630E5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dirty="0"/>
              <a:t>Was passiert hier?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Wir passen den Code an, damit der Sound und die Sprachausgabe nacheinander abgespielt werden.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400" dirty="0">
                <a:sym typeface="Wingdings" panose="05000000000000000000" pitchFamily="2" charset="2"/>
              </a:rPr>
              <a:t>Um Sounds nacheinander abzuspielen, brauchen wir das </a:t>
            </a:r>
            <a:r>
              <a:rPr lang="de-DE" sz="1400" i="1" dirty="0">
                <a:sym typeface="Wingdings" panose="05000000000000000000" pitchFamily="2" charset="2"/>
              </a:rPr>
              <a:t>Musikwiedergabe</a:t>
            </a:r>
            <a:r>
              <a:rPr lang="de-DE" sz="1400" dirty="0">
                <a:sym typeface="Wingdings" panose="05000000000000000000" pitchFamily="2" charset="2"/>
              </a:rPr>
              <a:t> Element. Dieses findest du in der </a:t>
            </a:r>
            <a:r>
              <a:rPr lang="de-DE" sz="1400" i="1" dirty="0">
                <a:sym typeface="Wingdings" panose="05000000000000000000" pitchFamily="2" charset="2"/>
              </a:rPr>
              <a:t>Palette</a:t>
            </a:r>
            <a:r>
              <a:rPr lang="de-DE" sz="1400" dirty="0">
                <a:sym typeface="Wingdings" panose="05000000000000000000" pitchFamily="2" charset="2"/>
              </a:rPr>
              <a:t> unter </a:t>
            </a:r>
            <a:r>
              <a:rPr lang="de-DE" sz="1400" i="1" dirty="0">
                <a:sym typeface="Wingdings" panose="05000000000000000000" pitchFamily="2" charset="2"/>
              </a:rPr>
              <a:t>Medien</a:t>
            </a:r>
            <a:r>
              <a:rPr lang="de-DE" sz="1400" dirty="0">
                <a:sym typeface="Wingdings" panose="05000000000000000000" pitchFamily="2" charset="2"/>
              </a:rPr>
              <a:t>. Das </a:t>
            </a:r>
            <a:r>
              <a:rPr lang="de-DE" sz="1400" i="1" dirty="0">
                <a:sym typeface="Wingdings" panose="05000000000000000000" pitchFamily="2" charset="2"/>
              </a:rPr>
              <a:t>Tonwiedergabe</a:t>
            </a:r>
            <a:r>
              <a:rPr lang="de-DE" sz="1400" dirty="0">
                <a:sym typeface="Wingdings" panose="05000000000000000000" pitchFamily="2" charset="2"/>
              </a:rPr>
              <a:t> Element kannst du löschen.</a:t>
            </a: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0AFD1D-E349-FB79-67E1-0F426FC31B79}"/>
              </a:ext>
            </a:extLst>
          </p:cNvPr>
          <p:cNvSpPr txBox="1"/>
          <p:nvPr/>
        </p:nvSpPr>
        <p:spPr>
          <a:xfrm>
            <a:off x="3682093" y="447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F23D0C-8D53-BFB9-A66D-6A0FAC551EC0}"/>
              </a:ext>
            </a:extLst>
          </p:cNvPr>
          <p:cNvSpPr txBox="1"/>
          <p:nvPr/>
        </p:nvSpPr>
        <p:spPr>
          <a:xfrm>
            <a:off x="4516047" y="5501367"/>
            <a:ext cx="7220621" cy="1077218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Nächste Aufgabe: </a:t>
            </a:r>
            <a:r>
              <a:rPr lang="de-DE" sz="1600" dirty="0"/>
              <a:t>Zeige an, wie viele Fragen die Wahrheitskugel bereits beantwortet hat. Um dir die Anzahl zu „merken“, benötigst du eine </a:t>
            </a:r>
            <a:r>
              <a:rPr lang="de-DE" sz="1600" i="1" dirty="0"/>
              <a:t>Variable</a:t>
            </a:r>
            <a:r>
              <a:rPr lang="de-DE" sz="1600" dirty="0"/>
              <a:t> (Eingebaut </a:t>
            </a:r>
            <a:r>
              <a:rPr lang="de-DE" sz="1600" dirty="0">
                <a:sym typeface="Wingdings" panose="05000000000000000000" pitchFamily="2" charset="2"/>
              </a:rPr>
              <a:t> Variablen). Um die Anzahl anzuzeigen, benötigst du zwei </a:t>
            </a:r>
            <a:r>
              <a:rPr lang="de-DE" sz="1600" i="1" dirty="0" err="1">
                <a:sym typeface="Wingdings" panose="05000000000000000000" pitchFamily="2" charset="2"/>
              </a:rPr>
              <a:t>TextFelder</a:t>
            </a:r>
            <a:r>
              <a:rPr lang="de-DE" sz="1600" dirty="0">
                <a:sym typeface="Wingdings" panose="05000000000000000000" pitchFamily="2" charset="2"/>
              </a:rPr>
              <a:t>.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Wenn du Hilfe brauchst, schau dir die Lernkarte 2.4 an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66F6077-6734-E4EB-58F3-7B469C6471D1}"/>
              </a:ext>
            </a:extLst>
          </p:cNvPr>
          <p:cNvSpPr txBox="1"/>
          <p:nvPr/>
        </p:nvSpPr>
        <p:spPr>
          <a:xfrm>
            <a:off x="4516046" y="4510011"/>
            <a:ext cx="7220620" cy="800219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Tipp: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400" dirty="0"/>
              <a:t>Das </a:t>
            </a:r>
            <a:r>
              <a:rPr lang="de-DE" sz="1400" i="1" dirty="0" err="1"/>
              <a:t>TextZuSprache</a:t>
            </a:r>
            <a:r>
              <a:rPr lang="de-DE" sz="1400" dirty="0"/>
              <a:t> Element befindet sich jetzt nicht mehr im Block </a:t>
            </a:r>
            <a:r>
              <a:rPr lang="de-DE" sz="1400" i="1" dirty="0"/>
              <a:t>Taste1</a:t>
            </a:r>
            <a:r>
              <a:rPr lang="de-DE" sz="1400" dirty="0"/>
              <a:t>.Click, sondern in einem anderen Block. Aktionen können also nicht nur durch Nutzer ausgelöst werden (z.B. durch Klicken), sondern auch durch andere „Events“ (hier: </a:t>
            </a:r>
            <a:r>
              <a:rPr lang="de-DE" sz="1200" i="1" dirty="0"/>
              <a:t>Musikwiedergabe1</a:t>
            </a:r>
            <a:r>
              <a:rPr lang="de-DE" sz="1400" dirty="0"/>
              <a:t>.</a:t>
            </a:r>
            <a:r>
              <a:rPr lang="de-DE" sz="1200" i="1" dirty="0"/>
              <a:t>Abgeschlossen</a:t>
            </a:r>
            <a:r>
              <a:rPr lang="de-DE" sz="1400" dirty="0"/>
              <a:t>). </a:t>
            </a:r>
            <a:endParaRPr lang="de-DE" dirty="0"/>
          </a:p>
        </p:txBody>
      </p:sp>
      <p:pic>
        <p:nvPicPr>
          <p:cNvPr id="10" name="Grafik 9" descr="Ein Bild, das Text, Multimedia, Screenshot, Handy enthält.&#10;&#10;Automatisch generierte Beschreibung">
            <a:extLst>
              <a:ext uri="{FF2B5EF4-FFF2-40B4-BE49-F238E27FC236}">
                <a16:creationId xmlns:a16="http://schemas.microsoft.com/office/drawing/2014/main" id="{E973FFBD-A0CA-F178-67B6-0723FACD21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5"/>
          <a:stretch/>
        </p:blipFill>
        <p:spPr>
          <a:xfrm>
            <a:off x="1096917" y="812217"/>
            <a:ext cx="2123898" cy="3870000"/>
          </a:xfrm>
          <a:prstGeom prst="rect">
            <a:avLst/>
          </a:prstGeom>
        </p:spPr>
      </p:pic>
      <p:pic>
        <p:nvPicPr>
          <p:cNvPr id="15" name="Grafik 14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AB49FD53-88A6-0087-B7B3-7D36FA472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46" y="2075658"/>
            <a:ext cx="7220620" cy="2263607"/>
          </a:xfrm>
          <a:prstGeom prst="rect">
            <a:avLst/>
          </a:prstGeom>
        </p:spPr>
      </p:pic>
      <p:pic>
        <p:nvPicPr>
          <p:cNvPr id="20" name="Grafik 19" descr="Ein Bild, das Text, Schrift, Screenshot, weiß enthält.&#10;&#10;Automatisch generierte Beschreibung">
            <a:extLst>
              <a:ext uri="{FF2B5EF4-FFF2-40B4-BE49-F238E27FC236}">
                <a16:creationId xmlns:a16="http://schemas.microsoft.com/office/drawing/2014/main" id="{9205BD85-A56B-0090-7D69-EE957BAB2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47" y="6096000"/>
            <a:ext cx="1209844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3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1582BD-DE2B-878D-D53E-597DA9C4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604" y="91035"/>
            <a:ext cx="7414793" cy="413984"/>
          </a:xfrm>
        </p:spPr>
        <p:txBody>
          <a:bodyPr/>
          <a:lstStyle/>
          <a:p>
            <a:r>
              <a:rPr lang="de-DE" dirty="0"/>
              <a:t>2.5 Wahrheitskugel: Zähler einfügen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F8A3E07-7A57-DFC6-CEAB-2A75D5EE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brauchst diese Komponenten: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VertikaleAusrichtung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Taste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4 </a:t>
            </a:r>
            <a:r>
              <a:rPr lang="de-DE" sz="1400" dirty="0" err="1"/>
              <a:t>TextFeld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TonZuSprache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Musikwiedergabe</a:t>
            </a:r>
            <a:endParaRPr lang="de-DE" sz="1100" dirty="0"/>
          </a:p>
          <a:p>
            <a:pPr marL="0" indent="0"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/>
              <a:t>Bild und Sound Dateien für diese App findest du im Moodle-Kurs – Verzeichnis „App Wahrheitskugel“ zum Herunterladen.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4F7DD1-CA24-ABB1-31FC-BE75630E5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dirty="0"/>
              <a:t>Was passiert hier?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Wir zählen und zeigen an, wie häufig die Wahrheitskugel antwortet. Dazu fügen wir im Design zunächst zwei neue </a:t>
            </a:r>
            <a:r>
              <a:rPr lang="de-DE" sz="1400" i="1" dirty="0" err="1"/>
              <a:t>TextFelder</a:t>
            </a:r>
            <a:r>
              <a:rPr lang="de-DE" sz="1400" dirty="0"/>
              <a:t> ein.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>
                <a:sym typeface="Wingdings" panose="05000000000000000000" pitchFamily="2" charset="2"/>
              </a:rPr>
              <a:t>In der Programmierung legen wir eine Variable an (</a:t>
            </a:r>
            <a:r>
              <a:rPr lang="de-DE" sz="1400" dirty="0"/>
              <a:t>Eingebaut </a:t>
            </a:r>
            <a:r>
              <a:rPr lang="de-DE" sz="1400" dirty="0">
                <a:sym typeface="Wingdings" panose="05000000000000000000" pitchFamily="2" charset="2"/>
              </a:rPr>
              <a:t></a:t>
            </a:r>
            <a:r>
              <a:rPr lang="de-DE" sz="1400" dirty="0"/>
              <a:t> Variablen) und nennen diese „</a:t>
            </a:r>
            <a:r>
              <a:rPr lang="de-DE" sz="1400" i="1" dirty="0"/>
              <a:t>Zähler</a:t>
            </a:r>
            <a:r>
              <a:rPr lang="de-DE" sz="1400" dirty="0"/>
              <a:t>“. Bei jedem Klick wird der Zähler hochgezählt und im </a:t>
            </a:r>
            <a:r>
              <a:rPr lang="de-DE" sz="1400" i="1" dirty="0" err="1"/>
              <a:t>TextFeld</a:t>
            </a:r>
            <a:r>
              <a:rPr lang="de-DE" sz="1400" dirty="0"/>
              <a:t> „Text Zähler“ angezeigt.</a:t>
            </a:r>
            <a:endParaRPr lang="de-DE" sz="14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0AFD1D-E349-FB79-67E1-0F426FC31B79}"/>
              </a:ext>
            </a:extLst>
          </p:cNvPr>
          <p:cNvSpPr txBox="1"/>
          <p:nvPr/>
        </p:nvSpPr>
        <p:spPr>
          <a:xfrm>
            <a:off x="3682093" y="447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5" name="Grafik 14" descr="Ein Bild, das Text, Multimedia, Screenshot, Handy enthält.&#10;&#10;Automatisch generierte Beschreibung">
            <a:extLst>
              <a:ext uri="{FF2B5EF4-FFF2-40B4-BE49-F238E27FC236}">
                <a16:creationId xmlns:a16="http://schemas.microsoft.com/office/drawing/2014/main" id="{CC07BB0C-E128-55E4-ACA3-DCE1AB30FD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6"/>
          <a:stretch/>
        </p:blipFill>
        <p:spPr>
          <a:xfrm>
            <a:off x="1099812" y="817201"/>
            <a:ext cx="2144929" cy="3880800"/>
          </a:xfrm>
          <a:prstGeom prst="rect">
            <a:avLst/>
          </a:prstGeom>
        </p:spPr>
      </p:pic>
      <p:pic>
        <p:nvPicPr>
          <p:cNvPr id="24" name="Grafik 23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77AF5682-6CE1-776C-864A-D0C21C998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762" y="2076622"/>
            <a:ext cx="6675828" cy="278103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985F748-8E6A-424E-6996-2052478FBD21}"/>
              </a:ext>
            </a:extLst>
          </p:cNvPr>
          <p:cNvSpPr txBox="1"/>
          <p:nvPr/>
        </p:nvSpPr>
        <p:spPr>
          <a:xfrm>
            <a:off x="9033268" y="3617807"/>
            <a:ext cx="2704681" cy="98488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Tipp: </a:t>
            </a:r>
            <a:r>
              <a:rPr lang="de-DE" sz="1400" dirty="0"/>
              <a:t>Um sich die Anzahl der Antworten zu „merken“, benötigen wir eine Variable. Diese nennen wir „</a:t>
            </a:r>
            <a:r>
              <a:rPr lang="de-DE" sz="1400" i="1" dirty="0"/>
              <a:t>Zähler</a:t>
            </a:r>
            <a:r>
              <a:rPr lang="de-DE" sz="1400" dirty="0"/>
              <a:t>“. </a:t>
            </a:r>
          </a:p>
        </p:txBody>
      </p:sp>
      <p:cxnSp>
        <p:nvCxnSpPr>
          <p:cNvPr id="26" name="Verbinder: gekrümmt 25">
            <a:extLst>
              <a:ext uri="{FF2B5EF4-FFF2-40B4-BE49-F238E27FC236}">
                <a16:creationId xmlns:a16="http://schemas.microsoft.com/office/drawing/2014/main" id="{0DFBFD46-11AF-6840-DC3F-05A0BEEC0D40}"/>
              </a:ext>
            </a:extLst>
          </p:cNvPr>
          <p:cNvCxnSpPr>
            <a:cxnSpLocks/>
          </p:cNvCxnSpPr>
          <p:nvPr/>
        </p:nvCxnSpPr>
        <p:spPr>
          <a:xfrm rot="10800000">
            <a:off x="6326816" y="2190751"/>
            <a:ext cx="5007935" cy="1427057"/>
          </a:xfrm>
          <a:prstGeom prst="curvedConnector3">
            <a:avLst>
              <a:gd name="adj1" fmla="val -5728"/>
            </a:avLst>
          </a:prstGeom>
          <a:ln w="1905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96A04FD0-C10D-C035-155C-3CE07EAC57C9}"/>
              </a:ext>
            </a:extLst>
          </p:cNvPr>
          <p:cNvSpPr txBox="1"/>
          <p:nvPr/>
        </p:nvSpPr>
        <p:spPr>
          <a:xfrm>
            <a:off x="4457700" y="5008167"/>
            <a:ext cx="7372350" cy="156966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Nächste Aufgabe: </a:t>
            </a:r>
            <a:r>
              <a:rPr lang="de-DE" sz="1400" dirty="0"/>
              <a:t>Überlege dir, wie du die App noch anpassen kannst.</a:t>
            </a:r>
          </a:p>
          <a:p>
            <a:pPr lvl="1"/>
            <a:r>
              <a:rPr lang="de-DE" sz="1400" dirty="0"/>
              <a:t>Ideen: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Ändere zufällig die Bilder der Wahrheitskugel.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Ändere zufällig die Hintergrundfarbe des </a:t>
            </a:r>
            <a:r>
              <a:rPr lang="de-DE" sz="1400" i="1" dirty="0" err="1"/>
              <a:t>TextFelds</a:t>
            </a:r>
            <a:r>
              <a:rPr lang="de-DE" sz="1400" dirty="0"/>
              <a:t> „</a:t>
            </a:r>
            <a:r>
              <a:rPr lang="de-DE" sz="1400" i="1" dirty="0" err="1"/>
              <a:t>Text</a:t>
            </a:r>
            <a:r>
              <a:rPr lang="de-DE" sz="1400" dirty="0" err="1"/>
              <a:t>_</a:t>
            </a:r>
            <a:r>
              <a:rPr lang="de-DE" sz="1400" i="1" dirty="0" err="1"/>
              <a:t>Frage</a:t>
            </a:r>
            <a:r>
              <a:rPr lang="de-DE" sz="1400" dirty="0"/>
              <a:t>“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Der Wechsel zwischen Bild, Sound und Text wird durch Schütteln des Smartphones ausgelöst.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4081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1582BD-DE2B-878D-D53E-597DA9C4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320" y="91035"/>
            <a:ext cx="9507360" cy="413984"/>
          </a:xfrm>
        </p:spPr>
        <p:txBody>
          <a:bodyPr/>
          <a:lstStyle/>
          <a:p>
            <a:r>
              <a:rPr lang="de-DE" dirty="0"/>
              <a:t>2.6 Wahrheitskugel: Möglichkeiten …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F8A3E07-7A57-DFC6-CEAB-2A75D5EE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brauchst diese Komponenten: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VertikaleAusrichtung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Taste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4 </a:t>
            </a:r>
            <a:r>
              <a:rPr lang="de-DE" sz="1400" dirty="0" err="1"/>
              <a:t>TextFeld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TonZuSprache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Musikwiedergabe</a:t>
            </a:r>
            <a:endParaRPr lang="de-DE" sz="1100" dirty="0"/>
          </a:p>
          <a:p>
            <a:pPr marL="0" indent="0"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/>
              <a:t>Bild und Sound Dateien für diese App findest du im Moodle-Kurs – Verzeichnis „App Wahrheitskugel“ zum Herunterladen.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4F7DD1-CA24-ABB1-31FC-BE75630E5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0AFD1D-E349-FB79-67E1-0F426FC31B79}"/>
              </a:ext>
            </a:extLst>
          </p:cNvPr>
          <p:cNvSpPr txBox="1"/>
          <p:nvPr/>
        </p:nvSpPr>
        <p:spPr>
          <a:xfrm>
            <a:off x="3682093" y="447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2" name="Grafik 1" descr="Ein Bild, das Text, Multimedia, Screenshot, Handy enthält.&#10;&#10;Automatisch generierte Beschreibung">
            <a:extLst>
              <a:ext uri="{FF2B5EF4-FFF2-40B4-BE49-F238E27FC236}">
                <a16:creationId xmlns:a16="http://schemas.microsoft.com/office/drawing/2014/main" id="{D6D69203-2DA6-E947-D89A-730EA7DF98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6"/>
          <a:stretch/>
        </p:blipFill>
        <p:spPr>
          <a:xfrm>
            <a:off x="1099812" y="817201"/>
            <a:ext cx="2144929" cy="3880800"/>
          </a:xfrm>
          <a:prstGeom prst="rect">
            <a:avLst/>
          </a:prstGeom>
        </p:spPr>
      </p:pic>
      <p:pic>
        <p:nvPicPr>
          <p:cNvPr id="20" name="Grafik 19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6A8BC976-B670-49F0-2B64-1A84D49C9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00" y="733425"/>
            <a:ext cx="5011925" cy="2613397"/>
          </a:xfrm>
          <a:prstGeom prst="rect">
            <a:avLst/>
          </a:prstGeom>
        </p:spPr>
      </p:pic>
      <p:pic>
        <p:nvPicPr>
          <p:cNvPr id="24" name="Grafik 23" descr="Ein Bild, das Text, Screenshot, Schrift, Rechteck enthält.&#10;&#10;Automatisch generierte Beschreibung">
            <a:extLst>
              <a:ext uri="{FF2B5EF4-FFF2-40B4-BE49-F238E27FC236}">
                <a16:creationId xmlns:a16="http://schemas.microsoft.com/office/drawing/2014/main" id="{A2A5DD08-336C-81A3-D148-64DC89A22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86" y="3390299"/>
            <a:ext cx="5011925" cy="324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15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1025</Words>
  <Application>Microsoft Office PowerPoint</Application>
  <PresentationFormat>Breitbild</PresentationFormat>
  <Paragraphs>228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Source Sans Pro</vt:lpstr>
      <vt:lpstr>Wingdings</vt:lpstr>
      <vt:lpstr>Office</vt:lpstr>
      <vt:lpstr>2.1 Wahrheitskugel: Design</vt:lpstr>
      <vt:lpstr>2.2 Wahrheitskugel: Start</vt:lpstr>
      <vt:lpstr>2.3 Wahrheitskugel: Die App spricht</vt:lpstr>
      <vt:lpstr>2.4 Wahrheitskugel: Musik- statt Tonwiedergabe</vt:lpstr>
      <vt:lpstr>2.5 Wahrheitskugel: Zähler einfügen</vt:lpstr>
      <vt:lpstr>2.6 Wahrheitskugel: Möglichkeiten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Katzen App: Design</dc:title>
  <dc:creator>Dornauer Viktoria</dc:creator>
  <cp:lastModifiedBy>Dornauer Viktoria</cp:lastModifiedBy>
  <cp:revision>4</cp:revision>
  <dcterms:created xsi:type="dcterms:W3CDTF">2023-06-24T21:10:05Z</dcterms:created>
  <dcterms:modified xsi:type="dcterms:W3CDTF">2025-01-05T19:52:20Z</dcterms:modified>
</cp:coreProperties>
</file>