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ppt/charts/chart6.xml" ContentType="application/vnd.openxmlformats-officedocument.drawingml.chart+xml"/>
  <Override PartName="/ppt/notesSlides/notesSlide2.xml" ContentType="application/vnd.openxmlformats-officedocument.presentationml.notesSlide+xml"/>
  <Override PartName="/ppt/charts/chart7.xml" ContentType="application/vnd.openxmlformats-officedocument.drawingml.chart+xml"/>
  <Override PartName="/ppt/notesSlides/notesSlide3.xml" ContentType="application/vnd.openxmlformats-officedocument.presentationml.notesSlide+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87" r:id="rId5"/>
    <p:sldId id="288" r:id="rId6"/>
    <p:sldId id="286" r:id="rId7"/>
    <p:sldId id="260" r:id="rId8"/>
    <p:sldId id="259" r:id="rId9"/>
    <p:sldId id="261" r:id="rId10"/>
    <p:sldId id="296" r:id="rId11"/>
    <p:sldId id="272" r:id="rId12"/>
    <p:sldId id="289" r:id="rId13"/>
    <p:sldId id="290" r:id="rId14"/>
    <p:sldId id="291" r:id="rId15"/>
    <p:sldId id="292" r:id="rId16"/>
    <p:sldId id="298" r:id="rId17"/>
    <p:sldId id="299" r:id="rId18"/>
    <p:sldId id="300" r:id="rId19"/>
    <p:sldId id="263" r:id="rId20"/>
    <p:sldId id="264" r:id="rId21"/>
    <p:sldId id="310" r:id="rId22"/>
    <p:sldId id="311" r:id="rId23"/>
    <p:sldId id="312" r:id="rId24"/>
    <p:sldId id="313" r:id="rId25"/>
    <p:sldId id="265" r:id="rId26"/>
    <p:sldId id="314" r:id="rId27"/>
    <p:sldId id="315" r:id="rId28"/>
    <p:sldId id="301" r:id="rId29"/>
    <p:sldId id="302" r:id="rId30"/>
    <p:sldId id="303" r:id="rId31"/>
    <p:sldId id="304" r:id="rId32"/>
    <p:sldId id="305" r:id="rId33"/>
    <p:sldId id="306" r:id="rId34"/>
    <p:sldId id="307" r:id="rId35"/>
    <p:sldId id="308" r:id="rId36"/>
    <p:sldId id="309" r:id="rId3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phan Waba" initials="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a:srgbClr val="7DA8FF"/>
    <a:srgbClr val="196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bar"/>
        <c:grouping val="clustered"/>
        <c:varyColors val="0"/>
        <c:ser>
          <c:idx val="0"/>
          <c:order val="0"/>
          <c:tx>
            <c:strRef>
              <c:f>Tabelle1!$B$1</c:f>
              <c:strCache>
                <c:ptCount val="1"/>
                <c:pt idx="0">
                  <c:v>Mädchen</c:v>
                </c:pt>
              </c:strCache>
            </c:strRef>
          </c:tx>
          <c:spPr>
            <a:solidFill>
              <a:schemeClr val="accent4">
                <a:lumMod val="60000"/>
                <a:lumOff val="4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Fernsehgerät</c:v>
                </c:pt>
                <c:pt idx="1">
                  <c:v>Computer/Laptop</c:v>
                </c:pt>
                <c:pt idx="2">
                  <c:v>Handy/Smartphone</c:v>
                </c:pt>
              </c:strCache>
            </c:strRef>
          </c:cat>
          <c:val>
            <c:numRef>
              <c:f>Tabelle1!$B$2:$B$4</c:f>
              <c:numCache>
                <c:formatCode>General</c:formatCode>
                <c:ptCount val="3"/>
                <c:pt idx="0">
                  <c:v>51</c:v>
                </c:pt>
                <c:pt idx="1">
                  <c:v>65</c:v>
                </c:pt>
                <c:pt idx="2">
                  <c:v>97</c:v>
                </c:pt>
              </c:numCache>
            </c:numRef>
          </c:val>
          <c:extLst>
            <c:ext xmlns:c16="http://schemas.microsoft.com/office/drawing/2014/chart" uri="{C3380CC4-5D6E-409C-BE32-E72D297353CC}">
              <c16:uniqueId val="{00000000-A20F-4328-829A-75D856867CA3}"/>
            </c:ext>
          </c:extLst>
        </c:ser>
        <c:ser>
          <c:idx val="1"/>
          <c:order val="1"/>
          <c:tx>
            <c:strRef>
              <c:f>Tabelle1!$C$1</c:f>
              <c:strCache>
                <c:ptCount val="1"/>
                <c:pt idx="0">
                  <c:v>Jungen</c:v>
                </c:pt>
              </c:strCache>
            </c:strRef>
          </c:tx>
          <c:spPr>
            <a:solidFill>
              <a:schemeClr val="accent5">
                <a:lumMod val="75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Fernsehgerät</c:v>
                </c:pt>
                <c:pt idx="1">
                  <c:v>Computer/Laptop</c:v>
                </c:pt>
                <c:pt idx="2">
                  <c:v>Handy/Smartphone</c:v>
                </c:pt>
              </c:strCache>
            </c:strRef>
          </c:cat>
          <c:val>
            <c:numRef>
              <c:f>Tabelle1!$C$2:$C$4</c:f>
              <c:numCache>
                <c:formatCode>General</c:formatCode>
                <c:ptCount val="3"/>
                <c:pt idx="0">
                  <c:v>58</c:v>
                </c:pt>
                <c:pt idx="1">
                  <c:v>72</c:v>
                </c:pt>
                <c:pt idx="2">
                  <c:v>97</c:v>
                </c:pt>
              </c:numCache>
            </c:numRef>
          </c:val>
          <c:extLst>
            <c:ext xmlns:c16="http://schemas.microsoft.com/office/drawing/2014/chart" uri="{C3380CC4-5D6E-409C-BE32-E72D297353CC}">
              <c16:uniqueId val="{00000001-A20F-4328-829A-75D856867CA3}"/>
            </c:ext>
          </c:extLst>
        </c:ser>
        <c:dLbls>
          <c:dLblPos val="ctr"/>
          <c:showLegendKey val="0"/>
          <c:showVal val="1"/>
          <c:showCatName val="0"/>
          <c:showSerName val="0"/>
          <c:showPercent val="0"/>
          <c:showBubbleSize val="0"/>
        </c:dLbls>
        <c:gapWidth val="150"/>
        <c:axId val="302829968"/>
        <c:axId val="302829576"/>
      </c:barChart>
      <c:catAx>
        <c:axId val="302829968"/>
        <c:scaling>
          <c:orientation val="minMax"/>
        </c:scaling>
        <c:delete val="0"/>
        <c:axPos val="l"/>
        <c:numFmt formatCode="General" sourceLinked="1"/>
        <c:majorTickMark val="out"/>
        <c:minorTickMark val="none"/>
        <c:tickLblPos val="nextTo"/>
        <c:crossAx val="302829576"/>
        <c:crosses val="autoZero"/>
        <c:auto val="1"/>
        <c:lblAlgn val="ctr"/>
        <c:lblOffset val="100"/>
        <c:noMultiLvlLbl val="0"/>
      </c:catAx>
      <c:valAx>
        <c:axId val="302829576"/>
        <c:scaling>
          <c:orientation val="minMax"/>
          <c:max val="100"/>
          <c:min val="0"/>
        </c:scaling>
        <c:delete val="0"/>
        <c:axPos val="b"/>
        <c:majorGridlines/>
        <c:numFmt formatCode="General" sourceLinked="1"/>
        <c:majorTickMark val="out"/>
        <c:minorTickMark val="none"/>
        <c:tickLblPos val="nextTo"/>
        <c:crossAx val="302829968"/>
        <c:crosses val="autoZero"/>
        <c:crossBetween val="between"/>
      </c:valAx>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Tabelle1!$B$1</c:f>
              <c:strCache>
                <c:ptCount val="1"/>
                <c:pt idx="0">
                  <c:v>AHS</c:v>
                </c:pt>
              </c:strCache>
            </c:strRef>
          </c:tx>
          <c:spPr>
            <a:solidFill>
              <a:srgbClr val="41B4C7"/>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keine LAN-Anschlüsse vorhanden</c:v>
                </c:pt>
                <c:pt idx="1">
                  <c:v>in bis zu 50% der Räumlichkeiten</c:v>
                </c:pt>
                <c:pt idx="2">
                  <c:v>in mehr als 50% der Räumlichkeiten</c:v>
                </c:pt>
                <c:pt idx="3">
                  <c:v>in allen Unterrichts- und Aufenthaltsräumen</c:v>
                </c:pt>
              </c:strCache>
            </c:strRef>
          </c:cat>
          <c:val>
            <c:numRef>
              <c:f>Tabelle1!$B$2:$B$5</c:f>
              <c:numCache>
                <c:formatCode>General</c:formatCode>
                <c:ptCount val="4"/>
                <c:pt idx="0">
                  <c:v>0.4</c:v>
                </c:pt>
                <c:pt idx="1">
                  <c:v>9</c:v>
                </c:pt>
                <c:pt idx="2">
                  <c:v>21.3</c:v>
                </c:pt>
                <c:pt idx="3">
                  <c:v>69.3</c:v>
                </c:pt>
              </c:numCache>
            </c:numRef>
          </c:val>
          <c:extLst>
            <c:ext xmlns:c16="http://schemas.microsoft.com/office/drawing/2014/chart" uri="{C3380CC4-5D6E-409C-BE32-E72D297353CC}">
              <c16:uniqueId val="{00000000-1E07-435B-A943-C261DB9BFDB0}"/>
            </c:ext>
          </c:extLst>
        </c:ser>
        <c:ser>
          <c:idx val="1"/>
          <c:order val="1"/>
          <c:tx>
            <c:strRef>
              <c:f>Tabelle1!$C$1</c:f>
              <c:strCache>
                <c:ptCount val="1"/>
                <c:pt idx="0">
                  <c:v>BMHS</c:v>
                </c:pt>
              </c:strCache>
            </c:strRef>
          </c:tx>
          <c:spPr>
            <a:solidFill>
              <a:srgbClr val="6EA82E"/>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keine LAN-Anschlüsse vorhanden</c:v>
                </c:pt>
                <c:pt idx="1">
                  <c:v>in bis zu 50% der Räumlichkeiten</c:v>
                </c:pt>
                <c:pt idx="2">
                  <c:v>in mehr als 50% der Räumlichkeiten</c:v>
                </c:pt>
                <c:pt idx="3">
                  <c:v>in allen Unterrichts- und Aufenthaltsräumen</c:v>
                </c:pt>
              </c:strCache>
            </c:strRef>
          </c:cat>
          <c:val>
            <c:numRef>
              <c:f>Tabelle1!$C$2:$C$5</c:f>
              <c:numCache>
                <c:formatCode>General</c:formatCode>
                <c:ptCount val="4"/>
                <c:pt idx="0">
                  <c:v>0.4</c:v>
                </c:pt>
                <c:pt idx="1">
                  <c:v>5.6</c:v>
                </c:pt>
                <c:pt idx="2">
                  <c:v>19.2</c:v>
                </c:pt>
                <c:pt idx="3">
                  <c:v>74.8</c:v>
                </c:pt>
              </c:numCache>
            </c:numRef>
          </c:val>
          <c:extLst>
            <c:ext xmlns:c16="http://schemas.microsoft.com/office/drawing/2014/chart" uri="{C3380CC4-5D6E-409C-BE32-E72D297353CC}">
              <c16:uniqueId val="{00000001-1E07-435B-A943-C261DB9BFDB0}"/>
            </c:ext>
          </c:extLst>
        </c:ser>
        <c:dLbls>
          <c:dLblPos val="ctr"/>
          <c:showLegendKey val="0"/>
          <c:showVal val="1"/>
          <c:showCatName val="0"/>
          <c:showSerName val="0"/>
          <c:showPercent val="0"/>
          <c:showBubbleSize val="0"/>
        </c:dLbls>
        <c:gapWidth val="150"/>
        <c:axId val="411389648"/>
        <c:axId val="411388472"/>
      </c:barChart>
      <c:catAx>
        <c:axId val="411389648"/>
        <c:scaling>
          <c:orientation val="minMax"/>
        </c:scaling>
        <c:delete val="0"/>
        <c:axPos val="b"/>
        <c:numFmt formatCode="General" sourceLinked="0"/>
        <c:majorTickMark val="out"/>
        <c:minorTickMark val="none"/>
        <c:tickLblPos val="nextTo"/>
        <c:txPr>
          <a:bodyPr/>
          <a:lstStyle/>
          <a:p>
            <a:pPr>
              <a:defRPr sz="1400"/>
            </a:pPr>
            <a:endParaRPr lang="de-DE"/>
          </a:p>
        </c:txPr>
        <c:crossAx val="411388472"/>
        <c:crosses val="autoZero"/>
        <c:auto val="1"/>
        <c:lblAlgn val="ctr"/>
        <c:lblOffset val="100"/>
        <c:noMultiLvlLbl val="0"/>
      </c:catAx>
      <c:valAx>
        <c:axId val="411388472"/>
        <c:scaling>
          <c:orientation val="minMax"/>
        </c:scaling>
        <c:delete val="0"/>
        <c:axPos val="l"/>
        <c:majorGridlines/>
        <c:numFmt formatCode="General" sourceLinked="1"/>
        <c:majorTickMark val="out"/>
        <c:minorTickMark val="none"/>
        <c:tickLblPos val="nextTo"/>
        <c:crossAx val="411389648"/>
        <c:crosses val="autoZero"/>
        <c:crossBetween val="between"/>
      </c:valAx>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Tabelle1!$B$1</c:f>
              <c:strCache>
                <c:ptCount val="1"/>
                <c:pt idx="0">
                  <c:v>AHS</c:v>
                </c:pt>
              </c:strCache>
            </c:strRef>
          </c:tx>
          <c:spPr>
            <a:solidFill>
              <a:srgbClr val="41B4C7"/>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kein WLAN vorhanden</c:v>
                </c:pt>
                <c:pt idx="1">
                  <c:v>in bis zu 50% der Räumlichkeiten</c:v>
                </c:pt>
                <c:pt idx="2">
                  <c:v>in mehr als 50% der Räumlichkeiten</c:v>
                </c:pt>
                <c:pt idx="3">
                  <c:v>WLAN im gesamten Schulgebäude</c:v>
                </c:pt>
              </c:strCache>
            </c:strRef>
          </c:cat>
          <c:val>
            <c:numRef>
              <c:f>Tabelle1!$B$2:$B$5</c:f>
              <c:numCache>
                <c:formatCode>General</c:formatCode>
                <c:ptCount val="4"/>
                <c:pt idx="0">
                  <c:v>12.7</c:v>
                </c:pt>
                <c:pt idx="1">
                  <c:v>31.5</c:v>
                </c:pt>
                <c:pt idx="2">
                  <c:v>16.5</c:v>
                </c:pt>
                <c:pt idx="3">
                  <c:v>39.299999999999997</c:v>
                </c:pt>
              </c:numCache>
            </c:numRef>
          </c:val>
          <c:extLst>
            <c:ext xmlns:c16="http://schemas.microsoft.com/office/drawing/2014/chart" uri="{C3380CC4-5D6E-409C-BE32-E72D297353CC}">
              <c16:uniqueId val="{00000000-2168-4689-89C6-8FED51E724BE}"/>
            </c:ext>
          </c:extLst>
        </c:ser>
        <c:ser>
          <c:idx val="1"/>
          <c:order val="1"/>
          <c:tx>
            <c:strRef>
              <c:f>Tabelle1!$C$1</c:f>
              <c:strCache>
                <c:ptCount val="1"/>
                <c:pt idx="0">
                  <c:v>BMHS</c:v>
                </c:pt>
              </c:strCache>
            </c:strRef>
          </c:tx>
          <c:spPr>
            <a:solidFill>
              <a:srgbClr val="6EA82E"/>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kein WLAN vorhanden</c:v>
                </c:pt>
                <c:pt idx="1">
                  <c:v>in bis zu 50% der Räumlichkeiten</c:v>
                </c:pt>
                <c:pt idx="2">
                  <c:v>in mehr als 50% der Räumlichkeiten</c:v>
                </c:pt>
                <c:pt idx="3">
                  <c:v>WLAN im gesamten Schulgebäude</c:v>
                </c:pt>
              </c:strCache>
            </c:strRef>
          </c:cat>
          <c:val>
            <c:numRef>
              <c:f>Tabelle1!$C$2:$C$5</c:f>
              <c:numCache>
                <c:formatCode>General</c:formatCode>
                <c:ptCount val="4"/>
                <c:pt idx="0">
                  <c:v>8.8000000000000007</c:v>
                </c:pt>
                <c:pt idx="1">
                  <c:v>17.2</c:v>
                </c:pt>
                <c:pt idx="2">
                  <c:v>21.2</c:v>
                </c:pt>
                <c:pt idx="3">
                  <c:v>52.8</c:v>
                </c:pt>
              </c:numCache>
            </c:numRef>
          </c:val>
          <c:extLst>
            <c:ext xmlns:c16="http://schemas.microsoft.com/office/drawing/2014/chart" uri="{C3380CC4-5D6E-409C-BE32-E72D297353CC}">
              <c16:uniqueId val="{00000001-2168-4689-89C6-8FED51E724BE}"/>
            </c:ext>
          </c:extLst>
        </c:ser>
        <c:dLbls>
          <c:dLblPos val="ctr"/>
          <c:showLegendKey val="0"/>
          <c:showVal val="1"/>
          <c:showCatName val="0"/>
          <c:showSerName val="0"/>
          <c:showPercent val="0"/>
          <c:showBubbleSize val="0"/>
        </c:dLbls>
        <c:gapWidth val="150"/>
        <c:axId val="411386904"/>
        <c:axId val="411389256"/>
      </c:barChart>
      <c:catAx>
        <c:axId val="411386904"/>
        <c:scaling>
          <c:orientation val="minMax"/>
        </c:scaling>
        <c:delete val="0"/>
        <c:axPos val="b"/>
        <c:numFmt formatCode="General" sourceLinked="0"/>
        <c:majorTickMark val="out"/>
        <c:minorTickMark val="none"/>
        <c:tickLblPos val="nextTo"/>
        <c:crossAx val="411389256"/>
        <c:crosses val="autoZero"/>
        <c:auto val="1"/>
        <c:lblAlgn val="ctr"/>
        <c:lblOffset val="100"/>
        <c:noMultiLvlLbl val="0"/>
      </c:catAx>
      <c:valAx>
        <c:axId val="411389256"/>
        <c:scaling>
          <c:orientation val="minMax"/>
        </c:scaling>
        <c:delete val="0"/>
        <c:axPos val="l"/>
        <c:majorGridlines/>
        <c:numFmt formatCode="General" sourceLinked="1"/>
        <c:majorTickMark val="out"/>
        <c:minorTickMark val="none"/>
        <c:tickLblPos val="nextTo"/>
        <c:crossAx val="411386904"/>
        <c:crosses val="autoZero"/>
        <c:crossBetween val="between"/>
      </c:valAx>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Tabelle1!$B$1</c:f>
              <c:strCache>
                <c:ptCount val="1"/>
                <c:pt idx="0">
                  <c:v>AHS</c:v>
                </c:pt>
              </c:strCache>
            </c:strRef>
          </c:tx>
          <c:spPr>
            <a:solidFill>
              <a:srgbClr val="41B4C7"/>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bis 10 Mbit/s</c:v>
                </c:pt>
                <c:pt idx="1">
                  <c:v>10 bis 30 Mbit/s</c:v>
                </c:pt>
                <c:pt idx="2">
                  <c:v>30 bis 100 Mbit/s</c:v>
                </c:pt>
                <c:pt idx="3">
                  <c:v>über 100 Mbit/s</c:v>
                </c:pt>
              </c:strCache>
            </c:strRef>
          </c:cat>
          <c:val>
            <c:numRef>
              <c:f>Tabelle1!$B$2:$B$5</c:f>
              <c:numCache>
                <c:formatCode>General</c:formatCode>
                <c:ptCount val="4"/>
                <c:pt idx="0">
                  <c:v>12.4</c:v>
                </c:pt>
                <c:pt idx="1">
                  <c:v>46.8</c:v>
                </c:pt>
                <c:pt idx="2">
                  <c:v>27.7</c:v>
                </c:pt>
                <c:pt idx="3">
                  <c:v>13.1</c:v>
                </c:pt>
              </c:numCache>
            </c:numRef>
          </c:val>
          <c:extLst>
            <c:ext xmlns:c16="http://schemas.microsoft.com/office/drawing/2014/chart" uri="{C3380CC4-5D6E-409C-BE32-E72D297353CC}">
              <c16:uniqueId val="{00000000-C6F3-4256-97E2-064D56E821C0}"/>
            </c:ext>
          </c:extLst>
        </c:ser>
        <c:ser>
          <c:idx val="1"/>
          <c:order val="1"/>
          <c:tx>
            <c:strRef>
              <c:f>Tabelle1!$C$1</c:f>
              <c:strCache>
                <c:ptCount val="1"/>
                <c:pt idx="0">
                  <c:v>BMHS</c:v>
                </c:pt>
              </c:strCache>
            </c:strRef>
          </c:tx>
          <c:spPr>
            <a:solidFill>
              <a:srgbClr val="6EA82E"/>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bis 10 Mbit/s</c:v>
                </c:pt>
                <c:pt idx="1">
                  <c:v>10 bis 30 Mbit/s</c:v>
                </c:pt>
                <c:pt idx="2">
                  <c:v>30 bis 100 Mbit/s</c:v>
                </c:pt>
                <c:pt idx="3">
                  <c:v>über 100 Mbit/s</c:v>
                </c:pt>
              </c:strCache>
            </c:strRef>
          </c:cat>
          <c:val>
            <c:numRef>
              <c:f>Tabelle1!$C$2:$C$5</c:f>
              <c:numCache>
                <c:formatCode>General</c:formatCode>
                <c:ptCount val="4"/>
                <c:pt idx="0">
                  <c:v>10.4</c:v>
                </c:pt>
                <c:pt idx="1">
                  <c:v>35.200000000000003</c:v>
                </c:pt>
                <c:pt idx="2">
                  <c:v>41.2</c:v>
                </c:pt>
                <c:pt idx="3">
                  <c:v>13.2</c:v>
                </c:pt>
              </c:numCache>
            </c:numRef>
          </c:val>
          <c:extLst>
            <c:ext xmlns:c16="http://schemas.microsoft.com/office/drawing/2014/chart" uri="{C3380CC4-5D6E-409C-BE32-E72D297353CC}">
              <c16:uniqueId val="{00000001-C6F3-4256-97E2-064D56E821C0}"/>
            </c:ext>
          </c:extLst>
        </c:ser>
        <c:dLbls>
          <c:dLblPos val="ctr"/>
          <c:showLegendKey val="0"/>
          <c:showVal val="1"/>
          <c:showCatName val="0"/>
          <c:showSerName val="0"/>
          <c:showPercent val="0"/>
          <c:showBubbleSize val="0"/>
        </c:dLbls>
        <c:gapWidth val="150"/>
        <c:axId val="411391608"/>
        <c:axId val="411392000"/>
      </c:barChart>
      <c:catAx>
        <c:axId val="411391608"/>
        <c:scaling>
          <c:orientation val="minMax"/>
        </c:scaling>
        <c:delete val="0"/>
        <c:axPos val="b"/>
        <c:numFmt formatCode="General" sourceLinked="0"/>
        <c:majorTickMark val="out"/>
        <c:minorTickMark val="none"/>
        <c:tickLblPos val="nextTo"/>
        <c:crossAx val="411392000"/>
        <c:crosses val="autoZero"/>
        <c:auto val="1"/>
        <c:lblAlgn val="ctr"/>
        <c:lblOffset val="100"/>
        <c:noMultiLvlLbl val="0"/>
      </c:catAx>
      <c:valAx>
        <c:axId val="411392000"/>
        <c:scaling>
          <c:orientation val="minMax"/>
        </c:scaling>
        <c:delete val="0"/>
        <c:axPos val="l"/>
        <c:majorGridlines/>
        <c:numFmt formatCode="General" sourceLinked="1"/>
        <c:majorTickMark val="out"/>
        <c:minorTickMark val="none"/>
        <c:tickLblPos val="nextTo"/>
        <c:crossAx val="411391608"/>
        <c:crosses val="autoZero"/>
        <c:crossBetween val="between"/>
      </c:valAx>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Tabelle1!$B$1</c:f>
              <c:strCache>
                <c:ptCount val="1"/>
                <c:pt idx="0">
                  <c:v>AHS</c:v>
                </c:pt>
              </c:strCache>
            </c:strRef>
          </c:tx>
          <c:spPr>
            <a:solidFill>
              <a:srgbClr val="41B4C7"/>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offener Zugang</c:v>
                </c:pt>
                <c:pt idx="1">
                  <c:v>Zugang mit Einschränkung</c:v>
                </c:pt>
                <c:pt idx="2">
                  <c:v>kein Zugang</c:v>
                </c:pt>
              </c:strCache>
            </c:strRef>
          </c:cat>
          <c:val>
            <c:numRef>
              <c:f>Tabelle1!$B$2:$B$4</c:f>
              <c:numCache>
                <c:formatCode>General</c:formatCode>
                <c:ptCount val="3"/>
                <c:pt idx="0">
                  <c:v>26.6</c:v>
                </c:pt>
                <c:pt idx="1">
                  <c:v>67</c:v>
                </c:pt>
                <c:pt idx="2">
                  <c:v>6.4</c:v>
                </c:pt>
              </c:numCache>
            </c:numRef>
          </c:val>
          <c:extLst>
            <c:ext xmlns:c16="http://schemas.microsoft.com/office/drawing/2014/chart" uri="{C3380CC4-5D6E-409C-BE32-E72D297353CC}">
              <c16:uniqueId val="{00000000-3C81-4000-841D-B82D436667CE}"/>
            </c:ext>
          </c:extLst>
        </c:ser>
        <c:ser>
          <c:idx val="1"/>
          <c:order val="1"/>
          <c:tx>
            <c:strRef>
              <c:f>Tabelle1!$C$1</c:f>
              <c:strCache>
                <c:ptCount val="1"/>
                <c:pt idx="0">
                  <c:v>BMHS</c:v>
                </c:pt>
              </c:strCache>
            </c:strRef>
          </c:tx>
          <c:spPr>
            <a:solidFill>
              <a:srgbClr val="6EA82E"/>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offener Zugang</c:v>
                </c:pt>
                <c:pt idx="1">
                  <c:v>Zugang mit Einschränkung</c:v>
                </c:pt>
                <c:pt idx="2">
                  <c:v>kein Zugang</c:v>
                </c:pt>
              </c:strCache>
            </c:strRef>
          </c:cat>
          <c:val>
            <c:numRef>
              <c:f>Tabelle1!$C$2:$C$4</c:f>
              <c:numCache>
                <c:formatCode>General</c:formatCode>
                <c:ptCount val="3"/>
                <c:pt idx="0">
                  <c:v>43.6</c:v>
                </c:pt>
                <c:pt idx="1">
                  <c:v>54.8</c:v>
                </c:pt>
                <c:pt idx="2">
                  <c:v>1.6</c:v>
                </c:pt>
              </c:numCache>
            </c:numRef>
          </c:val>
          <c:extLst>
            <c:ext xmlns:c16="http://schemas.microsoft.com/office/drawing/2014/chart" uri="{C3380CC4-5D6E-409C-BE32-E72D297353CC}">
              <c16:uniqueId val="{00000001-3C81-4000-841D-B82D436667CE}"/>
            </c:ext>
          </c:extLst>
        </c:ser>
        <c:dLbls>
          <c:dLblPos val="ctr"/>
          <c:showLegendKey val="0"/>
          <c:showVal val="1"/>
          <c:showCatName val="0"/>
          <c:showSerName val="0"/>
          <c:showPercent val="0"/>
          <c:showBubbleSize val="0"/>
        </c:dLbls>
        <c:gapWidth val="150"/>
        <c:axId val="411388080"/>
        <c:axId val="411386512"/>
      </c:barChart>
      <c:catAx>
        <c:axId val="411388080"/>
        <c:scaling>
          <c:orientation val="minMax"/>
        </c:scaling>
        <c:delete val="0"/>
        <c:axPos val="b"/>
        <c:numFmt formatCode="General" sourceLinked="0"/>
        <c:majorTickMark val="out"/>
        <c:minorTickMark val="none"/>
        <c:tickLblPos val="nextTo"/>
        <c:crossAx val="411386512"/>
        <c:crosses val="autoZero"/>
        <c:auto val="1"/>
        <c:lblAlgn val="ctr"/>
        <c:lblOffset val="100"/>
        <c:noMultiLvlLbl val="0"/>
      </c:catAx>
      <c:valAx>
        <c:axId val="411386512"/>
        <c:scaling>
          <c:orientation val="minMax"/>
        </c:scaling>
        <c:delete val="0"/>
        <c:axPos val="l"/>
        <c:majorGridlines/>
        <c:numFmt formatCode="General" sourceLinked="1"/>
        <c:majorTickMark val="out"/>
        <c:minorTickMark val="none"/>
        <c:tickLblPos val="nextTo"/>
        <c:crossAx val="411388080"/>
        <c:crosses val="autoZero"/>
        <c:crossBetween val="between"/>
      </c:valAx>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Tabelle1!$B$1</c:f>
              <c:strCache>
                <c:ptCount val="1"/>
                <c:pt idx="0">
                  <c:v>VS</c:v>
                </c:pt>
              </c:strCache>
            </c:strRef>
          </c:tx>
          <c:spPr>
            <a:solidFill>
              <a:srgbClr val="FF0000"/>
            </a:solidFill>
          </c:spPr>
          <c:invertIfNegative val="0"/>
          <c:cat>
            <c:strRef>
              <c:f>Tabelle1!$A$2:$A$5</c:f>
              <c:strCache>
                <c:ptCount val="4"/>
                <c:pt idx="0">
                  <c:v>keine LAN-Anschlüsse vorhanden</c:v>
                </c:pt>
                <c:pt idx="1">
                  <c:v>in bis zu 50% der Räumlichkeiten</c:v>
                </c:pt>
                <c:pt idx="2">
                  <c:v>in mehr als 50% der Räumlichkeiten</c:v>
                </c:pt>
                <c:pt idx="3">
                  <c:v>in allen Unterrichts- und Aufenthaltsräumen</c:v>
                </c:pt>
              </c:strCache>
            </c:strRef>
          </c:cat>
          <c:val>
            <c:numRef>
              <c:f>Tabelle1!$B$2:$B$5</c:f>
              <c:numCache>
                <c:formatCode>General</c:formatCode>
                <c:ptCount val="4"/>
                <c:pt idx="0">
                  <c:v>22.1</c:v>
                </c:pt>
                <c:pt idx="1">
                  <c:v>18.8</c:v>
                </c:pt>
                <c:pt idx="2">
                  <c:v>24.1</c:v>
                </c:pt>
                <c:pt idx="3">
                  <c:v>35</c:v>
                </c:pt>
              </c:numCache>
            </c:numRef>
          </c:val>
          <c:extLst>
            <c:ext xmlns:c16="http://schemas.microsoft.com/office/drawing/2014/chart" uri="{C3380CC4-5D6E-409C-BE32-E72D297353CC}">
              <c16:uniqueId val="{00000000-EE44-4AF9-9092-E6D39D9DBA60}"/>
            </c:ext>
          </c:extLst>
        </c:ser>
        <c:ser>
          <c:idx val="1"/>
          <c:order val="1"/>
          <c:tx>
            <c:strRef>
              <c:f>Tabelle1!$C$1</c:f>
              <c:strCache>
                <c:ptCount val="1"/>
                <c:pt idx="0">
                  <c:v>NMS</c:v>
                </c:pt>
              </c:strCache>
            </c:strRef>
          </c:tx>
          <c:spPr>
            <a:solidFill>
              <a:srgbClr val="FFC000"/>
            </a:solidFill>
          </c:spPr>
          <c:invertIfNegative val="0"/>
          <c:cat>
            <c:strRef>
              <c:f>Tabelle1!$A$2:$A$5</c:f>
              <c:strCache>
                <c:ptCount val="4"/>
                <c:pt idx="0">
                  <c:v>keine LAN-Anschlüsse vorhanden</c:v>
                </c:pt>
                <c:pt idx="1">
                  <c:v>in bis zu 50% der Räumlichkeiten</c:v>
                </c:pt>
                <c:pt idx="2">
                  <c:v>in mehr als 50% der Räumlichkeiten</c:v>
                </c:pt>
                <c:pt idx="3">
                  <c:v>in allen Unterrichts- und Aufenthaltsräumen</c:v>
                </c:pt>
              </c:strCache>
            </c:strRef>
          </c:cat>
          <c:val>
            <c:numRef>
              <c:f>Tabelle1!$C$2:$C$5</c:f>
              <c:numCache>
                <c:formatCode>General</c:formatCode>
                <c:ptCount val="4"/>
                <c:pt idx="0">
                  <c:v>5.7</c:v>
                </c:pt>
                <c:pt idx="1">
                  <c:v>24.6</c:v>
                </c:pt>
                <c:pt idx="2">
                  <c:v>24.3</c:v>
                </c:pt>
                <c:pt idx="3">
                  <c:v>45.4</c:v>
                </c:pt>
              </c:numCache>
            </c:numRef>
          </c:val>
          <c:extLst>
            <c:ext xmlns:c16="http://schemas.microsoft.com/office/drawing/2014/chart" uri="{C3380CC4-5D6E-409C-BE32-E72D297353CC}">
              <c16:uniqueId val="{00000001-EE44-4AF9-9092-E6D39D9DBA60}"/>
            </c:ext>
          </c:extLst>
        </c:ser>
        <c:ser>
          <c:idx val="2"/>
          <c:order val="2"/>
          <c:tx>
            <c:strRef>
              <c:f>Tabelle1!$D$1</c:f>
              <c:strCache>
                <c:ptCount val="1"/>
                <c:pt idx="0">
                  <c:v>SPZ</c:v>
                </c:pt>
              </c:strCache>
            </c:strRef>
          </c:tx>
          <c:spPr>
            <a:solidFill>
              <a:srgbClr val="FFFF00"/>
            </a:solidFill>
          </c:spPr>
          <c:invertIfNegative val="0"/>
          <c:cat>
            <c:strRef>
              <c:f>Tabelle1!$A$2:$A$5</c:f>
              <c:strCache>
                <c:ptCount val="4"/>
                <c:pt idx="0">
                  <c:v>keine LAN-Anschlüsse vorhanden</c:v>
                </c:pt>
                <c:pt idx="1">
                  <c:v>in bis zu 50% der Räumlichkeiten</c:v>
                </c:pt>
                <c:pt idx="2">
                  <c:v>in mehr als 50% der Räumlichkeiten</c:v>
                </c:pt>
                <c:pt idx="3">
                  <c:v>in allen Unterrichts- und Aufenthaltsräumen</c:v>
                </c:pt>
              </c:strCache>
            </c:strRef>
          </c:cat>
          <c:val>
            <c:numRef>
              <c:f>Tabelle1!$D$2:$D$5</c:f>
              <c:numCache>
                <c:formatCode>General</c:formatCode>
                <c:ptCount val="4"/>
                <c:pt idx="0">
                  <c:v>12.9</c:v>
                </c:pt>
                <c:pt idx="1">
                  <c:v>24.3</c:v>
                </c:pt>
                <c:pt idx="2">
                  <c:v>25.7</c:v>
                </c:pt>
                <c:pt idx="3">
                  <c:v>37.1</c:v>
                </c:pt>
              </c:numCache>
            </c:numRef>
          </c:val>
          <c:extLst>
            <c:ext xmlns:c16="http://schemas.microsoft.com/office/drawing/2014/chart" uri="{C3380CC4-5D6E-409C-BE32-E72D297353CC}">
              <c16:uniqueId val="{00000002-EE44-4AF9-9092-E6D39D9DBA60}"/>
            </c:ext>
          </c:extLst>
        </c:ser>
        <c:ser>
          <c:idx val="3"/>
          <c:order val="3"/>
          <c:tx>
            <c:strRef>
              <c:f>Tabelle1!$E$1</c:f>
              <c:strCache>
                <c:ptCount val="1"/>
                <c:pt idx="0">
                  <c:v>PTS</c:v>
                </c:pt>
              </c:strCache>
            </c:strRef>
          </c:tx>
          <c:spPr>
            <a:solidFill>
              <a:srgbClr val="92D050"/>
            </a:solidFill>
          </c:spPr>
          <c:invertIfNegative val="0"/>
          <c:cat>
            <c:strRef>
              <c:f>Tabelle1!$A$2:$A$5</c:f>
              <c:strCache>
                <c:ptCount val="4"/>
                <c:pt idx="0">
                  <c:v>keine LAN-Anschlüsse vorhanden</c:v>
                </c:pt>
                <c:pt idx="1">
                  <c:v>in bis zu 50% der Räumlichkeiten</c:v>
                </c:pt>
                <c:pt idx="2">
                  <c:v>in mehr als 50% der Räumlichkeiten</c:v>
                </c:pt>
                <c:pt idx="3">
                  <c:v>in allen Unterrichts- und Aufenthaltsräumen</c:v>
                </c:pt>
              </c:strCache>
            </c:strRef>
          </c:cat>
          <c:val>
            <c:numRef>
              <c:f>Tabelle1!$E$2:$E$5</c:f>
              <c:numCache>
                <c:formatCode>General</c:formatCode>
                <c:ptCount val="4"/>
                <c:pt idx="0">
                  <c:v>3.6</c:v>
                </c:pt>
                <c:pt idx="1">
                  <c:v>25.7</c:v>
                </c:pt>
                <c:pt idx="2">
                  <c:v>25.7</c:v>
                </c:pt>
                <c:pt idx="3">
                  <c:v>44.9</c:v>
                </c:pt>
              </c:numCache>
            </c:numRef>
          </c:val>
          <c:extLst>
            <c:ext xmlns:c16="http://schemas.microsoft.com/office/drawing/2014/chart" uri="{C3380CC4-5D6E-409C-BE32-E72D297353CC}">
              <c16:uniqueId val="{00000003-EE44-4AF9-9092-E6D39D9DBA60}"/>
            </c:ext>
          </c:extLst>
        </c:ser>
        <c:ser>
          <c:idx val="4"/>
          <c:order val="4"/>
          <c:tx>
            <c:strRef>
              <c:f>Tabelle1!$F$1</c:f>
              <c:strCache>
                <c:ptCount val="1"/>
                <c:pt idx="0">
                  <c:v>BS</c:v>
                </c:pt>
              </c:strCache>
            </c:strRef>
          </c:tx>
          <c:spPr>
            <a:solidFill>
              <a:srgbClr val="00B0F0"/>
            </a:solidFill>
          </c:spPr>
          <c:invertIfNegative val="0"/>
          <c:cat>
            <c:strRef>
              <c:f>Tabelle1!$A$2:$A$5</c:f>
              <c:strCache>
                <c:ptCount val="4"/>
                <c:pt idx="0">
                  <c:v>keine LAN-Anschlüsse vorhanden</c:v>
                </c:pt>
                <c:pt idx="1">
                  <c:v>in bis zu 50% der Räumlichkeiten</c:v>
                </c:pt>
                <c:pt idx="2">
                  <c:v>in mehr als 50% der Räumlichkeiten</c:v>
                </c:pt>
                <c:pt idx="3">
                  <c:v>in allen Unterrichts- und Aufenthaltsräumen</c:v>
                </c:pt>
              </c:strCache>
            </c:strRef>
          </c:cat>
          <c:val>
            <c:numRef>
              <c:f>Tabelle1!$F$2:$F$5</c:f>
              <c:numCache>
                <c:formatCode>General</c:formatCode>
                <c:ptCount val="4"/>
                <c:pt idx="0">
                  <c:v>4.9000000000000004</c:v>
                </c:pt>
                <c:pt idx="1">
                  <c:v>2.5</c:v>
                </c:pt>
                <c:pt idx="2">
                  <c:v>21.3</c:v>
                </c:pt>
                <c:pt idx="3">
                  <c:v>71.3</c:v>
                </c:pt>
              </c:numCache>
            </c:numRef>
          </c:val>
          <c:extLst>
            <c:ext xmlns:c16="http://schemas.microsoft.com/office/drawing/2014/chart" uri="{C3380CC4-5D6E-409C-BE32-E72D297353CC}">
              <c16:uniqueId val="{00000004-EE44-4AF9-9092-E6D39D9DBA60}"/>
            </c:ext>
          </c:extLst>
        </c:ser>
        <c:ser>
          <c:idx val="5"/>
          <c:order val="5"/>
          <c:tx>
            <c:strRef>
              <c:f>Tabelle1!$G$1</c:f>
              <c:strCache>
                <c:ptCount val="1"/>
                <c:pt idx="0">
                  <c:v>sonstige</c:v>
                </c:pt>
              </c:strCache>
            </c:strRef>
          </c:tx>
          <c:spPr>
            <a:solidFill>
              <a:srgbClr val="7030A0"/>
            </a:solidFill>
          </c:spPr>
          <c:invertIfNegative val="0"/>
          <c:cat>
            <c:strRef>
              <c:f>Tabelle1!$A$2:$A$5</c:f>
              <c:strCache>
                <c:ptCount val="4"/>
                <c:pt idx="0">
                  <c:v>keine LAN-Anschlüsse vorhanden</c:v>
                </c:pt>
                <c:pt idx="1">
                  <c:v>in bis zu 50% der Räumlichkeiten</c:v>
                </c:pt>
                <c:pt idx="2">
                  <c:v>in mehr als 50% der Räumlichkeiten</c:v>
                </c:pt>
                <c:pt idx="3">
                  <c:v>in allen Unterrichts- und Aufenthaltsräumen</c:v>
                </c:pt>
              </c:strCache>
            </c:strRef>
          </c:cat>
          <c:val>
            <c:numRef>
              <c:f>Tabelle1!$G$2:$G$5</c:f>
              <c:numCache>
                <c:formatCode>General</c:formatCode>
                <c:ptCount val="4"/>
                <c:pt idx="0">
                  <c:v>38.6</c:v>
                </c:pt>
                <c:pt idx="1">
                  <c:v>27.7</c:v>
                </c:pt>
                <c:pt idx="2">
                  <c:v>16.899999999999999</c:v>
                </c:pt>
                <c:pt idx="3">
                  <c:v>16.899999999999999</c:v>
                </c:pt>
              </c:numCache>
            </c:numRef>
          </c:val>
          <c:extLst>
            <c:ext xmlns:c16="http://schemas.microsoft.com/office/drawing/2014/chart" uri="{C3380CC4-5D6E-409C-BE32-E72D297353CC}">
              <c16:uniqueId val="{00000005-EE44-4AF9-9092-E6D39D9DBA60}"/>
            </c:ext>
          </c:extLst>
        </c:ser>
        <c:dLbls>
          <c:showLegendKey val="0"/>
          <c:showVal val="0"/>
          <c:showCatName val="0"/>
          <c:showSerName val="0"/>
          <c:showPercent val="0"/>
          <c:showBubbleSize val="0"/>
        </c:dLbls>
        <c:gapWidth val="150"/>
        <c:axId val="303066288"/>
        <c:axId val="303066680"/>
      </c:barChart>
      <c:catAx>
        <c:axId val="303066288"/>
        <c:scaling>
          <c:orientation val="minMax"/>
        </c:scaling>
        <c:delete val="0"/>
        <c:axPos val="b"/>
        <c:numFmt formatCode="General" sourceLinked="0"/>
        <c:majorTickMark val="out"/>
        <c:minorTickMark val="none"/>
        <c:tickLblPos val="nextTo"/>
        <c:txPr>
          <a:bodyPr/>
          <a:lstStyle/>
          <a:p>
            <a:pPr>
              <a:defRPr sz="1400"/>
            </a:pPr>
            <a:endParaRPr lang="de-DE"/>
          </a:p>
        </c:txPr>
        <c:crossAx val="303066680"/>
        <c:crosses val="autoZero"/>
        <c:auto val="1"/>
        <c:lblAlgn val="ctr"/>
        <c:lblOffset val="100"/>
        <c:noMultiLvlLbl val="0"/>
      </c:catAx>
      <c:valAx>
        <c:axId val="303066680"/>
        <c:scaling>
          <c:orientation val="minMax"/>
        </c:scaling>
        <c:delete val="0"/>
        <c:axPos val="l"/>
        <c:majorGridlines/>
        <c:numFmt formatCode="General" sourceLinked="1"/>
        <c:majorTickMark val="out"/>
        <c:minorTickMark val="none"/>
        <c:tickLblPos val="nextTo"/>
        <c:crossAx val="303066288"/>
        <c:crosses val="autoZero"/>
        <c:crossBetween val="between"/>
      </c:valAx>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Tabelle1!$B$1</c:f>
              <c:strCache>
                <c:ptCount val="1"/>
                <c:pt idx="0">
                  <c:v>VS</c:v>
                </c:pt>
              </c:strCache>
            </c:strRef>
          </c:tx>
          <c:spPr>
            <a:solidFill>
              <a:srgbClr val="FF0000"/>
            </a:solidFill>
          </c:spPr>
          <c:invertIfNegative val="0"/>
          <c:cat>
            <c:strRef>
              <c:f>Tabelle1!$A$2:$A$5</c:f>
              <c:strCache>
                <c:ptCount val="4"/>
                <c:pt idx="0">
                  <c:v>kein WLAN vorhanden</c:v>
                </c:pt>
                <c:pt idx="1">
                  <c:v>in bis zu 50% der Räumlichkeiten</c:v>
                </c:pt>
                <c:pt idx="2">
                  <c:v>in mehr als 50% der Räumlichkeiten</c:v>
                </c:pt>
                <c:pt idx="3">
                  <c:v>WLAN im gesamten Schulgebäude</c:v>
                </c:pt>
              </c:strCache>
            </c:strRef>
          </c:cat>
          <c:val>
            <c:numRef>
              <c:f>Tabelle1!$B$2:$B$5</c:f>
              <c:numCache>
                <c:formatCode>General</c:formatCode>
                <c:ptCount val="4"/>
                <c:pt idx="0">
                  <c:v>41.3</c:v>
                </c:pt>
                <c:pt idx="1">
                  <c:v>17</c:v>
                </c:pt>
                <c:pt idx="2">
                  <c:v>13.2</c:v>
                </c:pt>
                <c:pt idx="3">
                  <c:v>28.4</c:v>
                </c:pt>
              </c:numCache>
            </c:numRef>
          </c:val>
          <c:extLst>
            <c:ext xmlns:c16="http://schemas.microsoft.com/office/drawing/2014/chart" uri="{C3380CC4-5D6E-409C-BE32-E72D297353CC}">
              <c16:uniqueId val="{00000000-705A-49AF-BB2C-7141526F149B}"/>
            </c:ext>
          </c:extLst>
        </c:ser>
        <c:ser>
          <c:idx val="1"/>
          <c:order val="1"/>
          <c:tx>
            <c:strRef>
              <c:f>Tabelle1!$C$1</c:f>
              <c:strCache>
                <c:ptCount val="1"/>
                <c:pt idx="0">
                  <c:v>NMS</c:v>
                </c:pt>
              </c:strCache>
            </c:strRef>
          </c:tx>
          <c:spPr>
            <a:solidFill>
              <a:srgbClr val="FFC000"/>
            </a:solidFill>
          </c:spPr>
          <c:invertIfNegative val="0"/>
          <c:cat>
            <c:strRef>
              <c:f>Tabelle1!$A$2:$A$5</c:f>
              <c:strCache>
                <c:ptCount val="4"/>
                <c:pt idx="0">
                  <c:v>kein WLAN vorhanden</c:v>
                </c:pt>
                <c:pt idx="1">
                  <c:v>in bis zu 50% der Räumlichkeiten</c:v>
                </c:pt>
                <c:pt idx="2">
                  <c:v>in mehr als 50% der Räumlichkeiten</c:v>
                </c:pt>
                <c:pt idx="3">
                  <c:v>WLAN im gesamten Schulgebäude</c:v>
                </c:pt>
              </c:strCache>
            </c:strRef>
          </c:cat>
          <c:val>
            <c:numRef>
              <c:f>Tabelle1!$C$2:$C$5</c:f>
              <c:numCache>
                <c:formatCode>General</c:formatCode>
                <c:ptCount val="4"/>
                <c:pt idx="0">
                  <c:v>19.5</c:v>
                </c:pt>
                <c:pt idx="1">
                  <c:v>23.8</c:v>
                </c:pt>
                <c:pt idx="2">
                  <c:v>19.5</c:v>
                </c:pt>
                <c:pt idx="3">
                  <c:v>37.1</c:v>
                </c:pt>
              </c:numCache>
            </c:numRef>
          </c:val>
          <c:extLst>
            <c:ext xmlns:c16="http://schemas.microsoft.com/office/drawing/2014/chart" uri="{C3380CC4-5D6E-409C-BE32-E72D297353CC}">
              <c16:uniqueId val="{00000001-705A-49AF-BB2C-7141526F149B}"/>
            </c:ext>
          </c:extLst>
        </c:ser>
        <c:ser>
          <c:idx val="2"/>
          <c:order val="2"/>
          <c:tx>
            <c:strRef>
              <c:f>Tabelle1!$D$1</c:f>
              <c:strCache>
                <c:ptCount val="1"/>
                <c:pt idx="0">
                  <c:v>SPZ</c:v>
                </c:pt>
              </c:strCache>
            </c:strRef>
          </c:tx>
          <c:spPr>
            <a:solidFill>
              <a:srgbClr val="FFFF00"/>
            </a:solidFill>
          </c:spPr>
          <c:invertIfNegative val="0"/>
          <c:cat>
            <c:strRef>
              <c:f>Tabelle1!$A$2:$A$5</c:f>
              <c:strCache>
                <c:ptCount val="4"/>
                <c:pt idx="0">
                  <c:v>kein WLAN vorhanden</c:v>
                </c:pt>
                <c:pt idx="1">
                  <c:v>in bis zu 50% der Räumlichkeiten</c:v>
                </c:pt>
                <c:pt idx="2">
                  <c:v>in mehr als 50% der Räumlichkeiten</c:v>
                </c:pt>
                <c:pt idx="3">
                  <c:v>WLAN im gesamten Schulgebäude</c:v>
                </c:pt>
              </c:strCache>
            </c:strRef>
          </c:cat>
          <c:val>
            <c:numRef>
              <c:f>Tabelle1!$D$2:$D$5</c:f>
              <c:numCache>
                <c:formatCode>General</c:formatCode>
                <c:ptCount val="4"/>
                <c:pt idx="0">
                  <c:v>27.9</c:v>
                </c:pt>
                <c:pt idx="1">
                  <c:v>19.600000000000001</c:v>
                </c:pt>
                <c:pt idx="2">
                  <c:v>14.2</c:v>
                </c:pt>
                <c:pt idx="3">
                  <c:v>38.200000000000003</c:v>
                </c:pt>
              </c:numCache>
            </c:numRef>
          </c:val>
          <c:extLst>
            <c:ext xmlns:c16="http://schemas.microsoft.com/office/drawing/2014/chart" uri="{C3380CC4-5D6E-409C-BE32-E72D297353CC}">
              <c16:uniqueId val="{00000002-705A-49AF-BB2C-7141526F149B}"/>
            </c:ext>
          </c:extLst>
        </c:ser>
        <c:ser>
          <c:idx val="3"/>
          <c:order val="3"/>
          <c:tx>
            <c:strRef>
              <c:f>Tabelle1!$E$1</c:f>
              <c:strCache>
                <c:ptCount val="1"/>
                <c:pt idx="0">
                  <c:v>PTS</c:v>
                </c:pt>
              </c:strCache>
            </c:strRef>
          </c:tx>
          <c:spPr>
            <a:solidFill>
              <a:srgbClr val="92D050"/>
            </a:solidFill>
          </c:spPr>
          <c:invertIfNegative val="0"/>
          <c:cat>
            <c:strRef>
              <c:f>Tabelle1!$A$2:$A$5</c:f>
              <c:strCache>
                <c:ptCount val="4"/>
                <c:pt idx="0">
                  <c:v>kein WLAN vorhanden</c:v>
                </c:pt>
                <c:pt idx="1">
                  <c:v>in bis zu 50% der Räumlichkeiten</c:v>
                </c:pt>
                <c:pt idx="2">
                  <c:v>in mehr als 50% der Räumlichkeiten</c:v>
                </c:pt>
                <c:pt idx="3">
                  <c:v>WLAN im gesamten Schulgebäude</c:v>
                </c:pt>
              </c:strCache>
            </c:strRef>
          </c:cat>
          <c:val>
            <c:numRef>
              <c:f>Tabelle1!$E$2:$E$5</c:f>
              <c:numCache>
                <c:formatCode>General</c:formatCode>
                <c:ptCount val="4"/>
                <c:pt idx="0">
                  <c:v>25.1</c:v>
                </c:pt>
                <c:pt idx="1">
                  <c:v>22.8</c:v>
                </c:pt>
                <c:pt idx="2">
                  <c:v>18.600000000000001</c:v>
                </c:pt>
                <c:pt idx="3">
                  <c:v>33.5</c:v>
                </c:pt>
              </c:numCache>
            </c:numRef>
          </c:val>
          <c:extLst>
            <c:ext xmlns:c16="http://schemas.microsoft.com/office/drawing/2014/chart" uri="{C3380CC4-5D6E-409C-BE32-E72D297353CC}">
              <c16:uniqueId val="{00000003-705A-49AF-BB2C-7141526F149B}"/>
            </c:ext>
          </c:extLst>
        </c:ser>
        <c:ser>
          <c:idx val="4"/>
          <c:order val="4"/>
          <c:tx>
            <c:strRef>
              <c:f>Tabelle1!$F$1</c:f>
              <c:strCache>
                <c:ptCount val="1"/>
                <c:pt idx="0">
                  <c:v>BS</c:v>
                </c:pt>
              </c:strCache>
            </c:strRef>
          </c:tx>
          <c:spPr>
            <a:solidFill>
              <a:srgbClr val="00B0F0"/>
            </a:solidFill>
          </c:spPr>
          <c:invertIfNegative val="0"/>
          <c:cat>
            <c:strRef>
              <c:f>Tabelle1!$A$2:$A$5</c:f>
              <c:strCache>
                <c:ptCount val="4"/>
                <c:pt idx="0">
                  <c:v>kein WLAN vorhanden</c:v>
                </c:pt>
                <c:pt idx="1">
                  <c:v>in bis zu 50% der Räumlichkeiten</c:v>
                </c:pt>
                <c:pt idx="2">
                  <c:v>in mehr als 50% der Räumlichkeiten</c:v>
                </c:pt>
                <c:pt idx="3">
                  <c:v>WLAN im gesamten Schulgebäude</c:v>
                </c:pt>
              </c:strCache>
            </c:strRef>
          </c:cat>
          <c:val>
            <c:numRef>
              <c:f>Tabelle1!$F$2:$F$5</c:f>
              <c:numCache>
                <c:formatCode>General</c:formatCode>
                <c:ptCount val="4"/>
                <c:pt idx="0">
                  <c:v>43.4</c:v>
                </c:pt>
                <c:pt idx="1">
                  <c:v>18.899999999999999</c:v>
                </c:pt>
                <c:pt idx="2">
                  <c:v>7.4</c:v>
                </c:pt>
                <c:pt idx="3">
                  <c:v>30.3</c:v>
                </c:pt>
              </c:numCache>
            </c:numRef>
          </c:val>
          <c:extLst>
            <c:ext xmlns:c16="http://schemas.microsoft.com/office/drawing/2014/chart" uri="{C3380CC4-5D6E-409C-BE32-E72D297353CC}">
              <c16:uniqueId val="{00000004-705A-49AF-BB2C-7141526F149B}"/>
            </c:ext>
          </c:extLst>
        </c:ser>
        <c:ser>
          <c:idx val="5"/>
          <c:order val="5"/>
          <c:tx>
            <c:strRef>
              <c:f>Tabelle1!$G$1</c:f>
              <c:strCache>
                <c:ptCount val="1"/>
                <c:pt idx="0">
                  <c:v>sonstige</c:v>
                </c:pt>
              </c:strCache>
            </c:strRef>
          </c:tx>
          <c:spPr>
            <a:solidFill>
              <a:srgbClr val="7030A0"/>
            </a:solidFill>
          </c:spPr>
          <c:invertIfNegative val="0"/>
          <c:cat>
            <c:strRef>
              <c:f>Tabelle1!$A$2:$A$5</c:f>
              <c:strCache>
                <c:ptCount val="4"/>
                <c:pt idx="0">
                  <c:v>kein WLAN vorhanden</c:v>
                </c:pt>
                <c:pt idx="1">
                  <c:v>in bis zu 50% der Räumlichkeiten</c:v>
                </c:pt>
                <c:pt idx="2">
                  <c:v>in mehr als 50% der Räumlichkeiten</c:v>
                </c:pt>
                <c:pt idx="3">
                  <c:v>WLAN im gesamten Schulgebäude</c:v>
                </c:pt>
              </c:strCache>
            </c:strRef>
          </c:cat>
          <c:val>
            <c:numRef>
              <c:f>Tabelle1!$G$2:$G$5</c:f>
              <c:numCache>
                <c:formatCode>General</c:formatCode>
                <c:ptCount val="4"/>
                <c:pt idx="0">
                  <c:v>30.1</c:v>
                </c:pt>
                <c:pt idx="1">
                  <c:v>14.5</c:v>
                </c:pt>
                <c:pt idx="2">
                  <c:v>18.100000000000001</c:v>
                </c:pt>
                <c:pt idx="3">
                  <c:v>37.299999999999997</c:v>
                </c:pt>
              </c:numCache>
            </c:numRef>
          </c:val>
          <c:extLst>
            <c:ext xmlns:c16="http://schemas.microsoft.com/office/drawing/2014/chart" uri="{C3380CC4-5D6E-409C-BE32-E72D297353CC}">
              <c16:uniqueId val="{00000005-705A-49AF-BB2C-7141526F149B}"/>
            </c:ext>
          </c:extLst>
        </c:ser>
        <c:dLbls>
          <c:showLegendKey val="0"/>
          <c:showVal val="0"/>
          <c:showCatName val="0"/>
          <c:showSerName val="0"/>
          <c:showPercent val="0"/>
          <c:showBubbleSize val="0"/>
        </c:dLbls>
        <c:gapWidth val="150"/>
        <c:axId val="303070208"/>
        <c:axId val="405756872"/>
      </c:barChart>
      <c:catAx>
        <c:axId val="303070208"/>
        <c:scaling>
          <c:orientation val="minMax"/>
        </c:scaling>
        <c:delete val="0"/>
        <c:axPos val="b"/>
        <c:numFmt formatCode="General" sourceLinked="0"/>
        <c:majorTickMark val="out"/>
        <c:minorTickMark val="none"/>
        <c:tickLblPos val="nextTo"/>
        <c:txPr>
          <a:bodyPr/>
          <a:lstStyle/>
          <a:p>
            <a:pPr>
              <a:defRPr sz="1400"/>
            </a:pPr>
            <a:endParaRPr lang="de-DE"/>
          </a:p>
        </c:txPr>
        <c:crossAx val="405756872"/>
        <c:crosses val="autoZero"/>
        <c:auto val="1"/>
        <c:lblAlgn val="ctr"/>
        <c:lblOffset val="100"/>
        <c:noMultiLvlLbl val="0"/>
      </c:catAx>
      <c:valAx>
        <c:axId val="405756872"/>
        <c:scaling>
          <c:orientation val="minMax"/>
        </c:scaling>
        <c:delete val="0"/>
        <c:axPos val="l"/>
        <c:majorGridlines/>
        <c:numFmt formatCode="General" sourceLinked="1"/>
        <c:majorTickMark val="out"/>
        <c:minorTickMark val="none"/>
        <c:tickLblPos val="nextTo"/>
        <c:crossAx val="303070208"/>
        <c:crosses val="autoZero"/>
        <c:crossBetween val="between"/>
      </c:valAx>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Tabelle1!$B$1</c:f>
              <c:strCache>
                <c:ptCount val="1"/>
                <c:pt idx="0">
                  <c:v>VS</c:v>
                </c:pt>
              </c:strCache>
            </c:strRef>
          </c:tx>
          <c:spPr>
            <a:solidFill>
              <a:srgbClr val="FF0000"/>
            </a:solidFill>
          </c:spPr>
          <c:invertIfNegative val="0"/>
          <c:cat>
            <c:strRef>
              <c:f>Tabelle1!$A$2:$A$5</c:f>
              <c:strCache>
                <c:ptCount val="4"/>
                <c:pt idx="0">
                  <c:v>bis 10 Mbit/s</c:v>
                </c:pt>
                <c:pt idx="1">
                  <c:v>10 bis 30 Mbit/s</c:v>
                </c:pt>
                <c:pt idx="2">
                  <c:v>30 bis 100 Mbit/s</c:v>
                </c:pt>
                <c:pt idx="3">
                  <c:v>über 100 Mbit/s</c:v>
                </c:pt>
              </c:strCache>
            </c:strRef>
          </c:cat>
          <c:val>
            <c:numRef>
              <c:f>Tabelle1!$B$2:$B$5</c:f>
              <c:numCache>
                <c:formatCode>General</c:formatCode>
                <c:ptCount val="4"/>
                <c:pt idx="0">
                  <c:v>36.700000000000003</c:v>
                </c:pt>
                <c:pt idx="1">
                  <c:v>26.2</c:v>
                </c:pt>
                <c:pt idx="2">
                  <c:v>22.3</c:v>
                </c:pt>
                <c:pt idx="3">
                  <c:v>14.8</c:v>
                </c:pt>
              </c:numCache>
            </c:numRef>
          </c:val>
          <c:extLst>
            <c:ext xmlns:c16="http://schemas.microsoft.com/office/drawing/2014/chart" uri="{C3380CC4-5D6E-409C-BE32-E72D297353CC}">
              <c16:uniqueId val="{00000000-D707-4C8F-834D-9FB0EBE07D79}"/>
            </c:ext>
          </c:extLst>
        </c:ser>
        <c:ser>
          <c:idx val="1"/>
          <c:order val="1"/>
          <c:tx>
            <c:strRef>
              <c:f>Tabelle1!$C$1</c:f>
              <c:strCache>
                <c:ptCount val="1"/>
                <c:pt idx="0">
                  <c:v>NMS</c:v>
                </c:pt>
              </c:strCache>
            </c:strRef>
          </c:tx>
          <c:spPr>
            <a:solidFill>
              <a:srgbClr val="FFC000"/>
            </a:solidFill>
          </c:spPr>
          <c:invertIfNegative val="0"/>
          <c:cat>
            <c:strRef>
              <c:f>Tabelle1!$A$2:$A$5</c:f>
              <c:strCache>
                <c:ptCount val="4"/>
                <c:pt idx="0">
                  <c:v>bis 10 Mbit/s</c:v>
                </c:pt>
                <c:pt idx="1">
                  <c:v>10 bis 30 Mbit/s</c:v>
                </c:pt>
                <c:pt idx="2">
                  <c:v>30 bis 100 Mbit/s</c:v>
                </c:pt>
                <c:pt idx="3">
                  <c:v>über 100 Mbit/s</c:v>
                </c:pt>
              </c:strCache>
            </c:strRef>
          </c:cat>
          <c:val>
            <c:numRef>
              <c:f>Tabelle1!$C$2:$C$5</c:f>
              <c:numCache>
                <c:formatCode>General</c:formatCode>
                <c:ptCount val="4"/>
                <c:pt idx="0">
                  <c:v>18.3</c:v>
                </c:pt>
                <c:pt idx="1">
                  <c:v>37</c:v>
                </c:pt>
                <c:pt idx="2">
                  <c:v>27.5</c:v>
                </c:pt>
                <c:pt idx="3">
                  <c:v>17.2</c:v>
                </c:pt>
              </c:numCache>
            </c:numRef>
          </c:val>
          <c:extLst>
            <c:ext xmlns:c16="http://schemas.microsoft.com/office/drawing/2014/chart" uri="{C3380CC4-5D6E-409C-BE32-E72D297353CC}">
              <c16:uniqueId val="{00000001-D707-4C8F-834D-9FB0EBE07D79}"/>
            </c:ext>
          </c:extLst>
        </c:ser>
        <c:ser>
          <c:idx val="2"/>
          <c:order val="2"/>
          <c:tx>
            <c:strRef>
              <c:f>Tabelle1!$D$1</c:f>
              <c:strCache>
                <c:ptCount val="1"/>
                <c:pt idx="0">
                  <c:v>SPZ</c:v>
                </c:pt>
              </c:strCache>
            </c:strRef>
          </c:tx>
          <c:spPr>
            <a:solidFill>
              <a:srgbClr val="FFFF00"/>
            </a:solidFill>
          </c:spPr>
          <c:invertIfNegative val="0"/>
          <c:cat>
            <c:strRef>
              <c:f>Tabelle1!$A$2:$A$5</c:f>
              <c:strCache>
                <c:ptCount val="4"/>
                <c:pt idx="0">
                  <c:v>bis 10 Mbit/s</c:v>
                </c:pt>
                <c:pt idx="1">
                  <c:v>10 bis 30 Mbit/s</c:v>
                </c:pt>
                <c:pt idx="2">
                  <c:v>30 bis 100 Mbit/s</c:v>
                </c:pt>
                <c:pt idx="3">
                  <c:v>über 100 Mbit/s</c:v>
                </c:pt>
              </c:strCache>
            </c:strRef>
          </c:cat>
          <c:val>
            <c:numRef>
              <c:f>Tabelle1!$D$2:$D$5</c:f>
              <c:numCache>
                <c:formatCode>General</c:formatCode>
                <c:ptCount val="4"/>
                <c:pt idx="0">
                  <c:v>27.5</c:v>
                </c:pt>
                <c:pt idx="1">
                  <c:v>30.4</c:v>
                </c:pt>
                <c:pt idx="2">
                  <c:v>21.6</c:v>
                </c:pt>
                <c:pt idx="3">
                  <c:v>20.6</c:v>
                </c:pt>
              </c:numCache>
            </c:numRef>
          </c:val>
          <c:extLst>
            <c:ext xmlns:c16="http://schemas.microsoft.com/office/drawing/2014/chart" uri="{C3380CC4-5D6E-409C-BE32-E72D297353CC}">
              <c16:uniqueId val="{00000002-D707-4C8F-834D-9FB0EBE07D79}"/>
            </c:ext>
          </c:extLst>
        </c:ser>
        <c:ser>
          <c:idx val="3"/>
          <c:order val="3"/>
          <c:tx>
            <c:strRef>
              <c:f>Tabelle1!$E$1</c:f>
              <c:strCache>
                <c:ptCount val="1"/>
                <c:pt idx="0">
                  <c:v>PTS</c:v>
                </c:pt>
              </c:strCache>
            </c:strRef>
          </c:tx>
          <c:spPr>
            <a:solidFill>
              <a:srgbClr val="92D050"/>
            </a:solidFill>
          </c:spPr>
          <c:invertIfNegative val="0"/>
          <c:cat>
            <c:strRef>
              <c:f>Tabelle1!$A$2:$A$5</c:f>
              <c:strCache>
                <c:ptCount val="4"/>
                <c:pt idx="0">
                  <c:v>bis 10 Mbit/s</c:v>
                </c:pt>
                <c:pt idx="1">
                  <c:v>10 bis 30 Mbit/s</c:v>
                </c:pt>
                <c:pt idx="2">
                  <c:v>30 bis 100 Mbit/s</c:v>
                </c:pt>
                <c:pt idx="3">
                  <c:v>über 100 Mbit/s</c:v>
                </c:pt>
              </c:strCache>
            </c:strRef>
          </c:cat>
          <c:val>
            <c:numRef>
              <c:f>Tabelle1!$E$2:$E$5</c:f>
              <c:numCache>
                <c:formatCode>General</c:formatCode>
                <c:ptCount val="4"/>
                <c:pt idx="0">
                  <c:v>22.8</c:v>
                </c:pt>
                <c:pt idx="1">
                  <c:v>38.9</c:v>
                </c:pt>
                <c:pt idx="2">
                  <c:v>21.6</c:v>
                </c:pt>
                <c:pt idx="3">
                  <c:v>16.8</c:v>
                </c:pt>
              </c:numCache>
            </c:numRef>
          </c:val>
          <c:extLst>
            <c:ext xmlns:c16="http://schemas.microsoft.com/office/drawing/2014/chart" uri="{C3380CC4-5D6E-409C-BE32-E72D297353CC}">
              <c16:uniqueId val="{00000003-D707-4C8F-834D-9FB0EBE07D79}"/>
            </c:ext>
          </c:extLst>
        </c:ser>
        <c:ser>
          <c:idx val="4"/>
          <c:order val="4"/>
          <c:tx>
            <c:strRef>
              <c:f>Tabelle1!$F$1</c:f>
              <c:strCache>
                <c:ptCount val="1"/>
                <c:pt idx="0">
                  <c:v>BS</c:v>
                </c:pt>
              </c:strCache>
            </c:strRef>
          </c:tx>
          <c:spPr>
            <a:solidFill>
              <a:srgbClr val="00B0F0"/>
            </a:solidFill>
          </c:spPr>
          <c:invertIfNegative val="0"/>
          <c:cat>
            <c:strRef>
              <c:f>Tabelle1!$A$2:$A$5</c:f>
              <c:strCache>
                <c:ptCount val="4"/>
                <c:pt idx="0">
                  <c:v>bis 10 Mbit/s</c:v>
                </c:pt>
                <c:pt idx="1">
                  <c:v>10 bis 30 Mbit/s</c:v>
                </c:pt>
                <c:pt idx="2">
                  <c:v>30 bis 100 Mbit/s</c:v>
                </c:pt>
                <c:pt idx="3">
                  <c:v>über 100 Mbit/s</c:v>
                </c:pt>
              </c:strCache>
            </c:strRef>
          </c:cat>
          <c:val>
            <c:numRef>
              <c:f>Tabelle1!$F$2:$F$5</c:f>
              <c:numCache>
                <c:formatCode>General</c:formatCode>
                <c:ptCount val="4"/>
                <c:pt idx="0">
                  <c:v>28.1</c:v>
                </c:pt>
                <c:pt idx="1">
                  <c:v>25.8</c:v>
                </c:pt>
                <c:pt idx="2">
                  <c:v>23.4</c:v>
                </c:pt>
                <c:pt idx="3">
                  <c:v>22.7</c:v>
                </c:pt>
              </c:numCache>
            </c:numRef>
          </c:val>
          <c:extLst>
            <c:ext xmlns:c16="http://schemas.microsoft.com/office/drawing/2014/chart" uri="{C3380CC4-5D6E-409C-BE32-E72D297353CC}">
              <c16:uniqueId val="{00000004-D707-4C8F-834D-9FB0EBE07D79}"/>
            </c:ext>
          </c:extLst>
        </c:ser>
        <c:ser>
          <c:idx val="5"/>
          <c:order val="5"/>
          <c:tx>
            <c:strRef>
              <c:f>Tabelle1!$G$1</c:f>
              <c:strCache>
                <c:ptCount val="1"/>
                <c:pt idx="0">
                  <c:v>sonstige</c:v>
                </c:pt>
              </c:strCache>
            </c:strRef>
          </c:tx>
          <c:spPr>
            <a:solidFill>
              <a:srgbClr val="7030A0"/>
            </a:solidFill>
          </c:spPr>
          <c:invertIfNegative val="0"/>
          <c:cat>
            <c:strRef>
              <c:f>Tabelle1!$A$2:$A$5</c:f>
              <c:strCache>
                <c:ptCount val="4"/>
                <c:pt idx="0">
                  <c:v>bis 10 Mbit/s</c:v>
                </c:pt>
                <c:pt idx="1">
                  <c:v>10 bis 30 Mbit/s</c:v>
                </c:pt>
                <c:pt idx="2">
                  <c:v>30 bis 100 Mbit/s</c:v>
                </c:pt>
                <c:pt idx="3">
                  <c:v>über 100 Mbit/s</c:v>
                </c:pt>
              </c:strCache>
            </c:strRef>
          </c:cat>
          <c:val>
            <c:numRef>
              <c:f>Tabelle1!$G$2:$G$5</c:f>
              <c:numCache>
                <c:formatCode>General</c:formatCode>
                <c:ptCount val="4"/>
                <c:pt idx="0">
                  <c:v>41.5</c:v>
                </c:pt>
                <c:pt idx="1">
                  <c:v>26.8</c:v>
                </c:pt>
                <c:pt idx="2">
                  <c:v>28</c:v>
                </c:pt>
                <c:pt idx="3">
                  <c:v>3.7</c:v>
                </c:pt>
              </c:numCache>
            </c:numRef>
          </c:val>
          <c:extLst>
            <c:ext xmlns:c16="http://schemas.microsoft.com/office/drawing/2014/chart" uri="{C3380CC4-5D6E-409C-BE32-E72D297353CC}">
              <c16:uniqueId val="{00000005-D707-4C8F-834D-9FB0EBE07D79}"/>
            </c:ext>
          </c:extLst>
        </c:ser>
        <c:dLbls>
          <c:showLegendKey val="0"/>
          <c:showVal val="0"/>
          <c:showCatName val="0"/>
          <c:showSerName val="0"/>
          <c:showPercent val="0"/>
          <c:showBubbleSize val="0"/>
        </c:dLbls>
        <c:gapWidth val="150"/>
        <c:axId val="343936608"/>
        <c:axId val="413006288"/>
      </c:barChart>
      <c:catAx>
        <c:axId val="343936608"/>
        <c:scaling>
          <c:orientation val="minMax"/>
        </c:scaling>
        <c:delete val="0"/>
        <c:axPos val="b"/>
        <c:numFmt formatCode="General" sourceLinked="0"/>
        <c:majorTickMark val="out"/>
        <c:minorTickMark val="none"/>
        <c:tickLblPos val="nextTo"/>
        <c:txPr>
          <a:bodyPr/>
          <a:lstStyle/>
          <a:p>
            <a:pPr>
              <a:defRPr sz="1400"/>
            </a:pPr>
            <a:endParaRPr lang="de-DE"/>
          </a:p>
        </c:txPr>
        <c:crossAx val="413006288"/>
        <c:crosses val="autoZero"/>
        <c:auto val="1"/>
        <c:lblAlgn val="ctr"/>
        <c:lblOffset val="100"/>
        <c:noMultiLvlLbl val="0"/>
      </c:catAx>
      <c:valAx>
        <c:axId val="413006288"/>
        <c:scaling>
          <c:orientation val="minMax"/>
        </c:scaling>
        <c:delete val="0"/>
        <c:axPos val="l"/>
        <c:majorGridlines/>
        <c:numFmt formatCode="General" sourceLinked="1"/>
        <c:majorTickMark val="out"/>
        <c:minorTickMark val="none"/>
        <c:tickLblPos val="nextTo"/>
        <c:crossAx val="343936608"/>
        <c:crosses val="autoZero"/>
        <c:crossBetween val="between"/>
      </c:valAx>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Tabelle1!$B$1</c:f>
              <c:strCache>
                <c:ptCount val="1"/>
                <c:pt idx="0">
                  <c:v>VS</c:v>
                </c:pt>
              </c:strCache>
            </c:strRef>
          </c:tx>
          <c:spPr>
            <a:solidFill>
              <a:srgbClr val="FF0000"/>
            </a:solidFill>
          </c:spPr>
          <c:invertIfNegative val="0"/>
          <c:cat>
            <c:strRef>
              <c:f>Tabelle1!$A$2:$A$4</c:f>
              <c:strCache>
                <c:ptCount val="3"/>
                <c:pt idx="0">
                  <c:v>offener Zugang</c:v>
                </c:pt>
                <c:pt idx="1">
                  <c:v>Zugang mit Einschränkung</c:v>
                </c:pt>
                <c:pt idx="2">
                  <c:v>kein Zugang</c:v>
                </c:pt>
              </c:strCache>
            </c:strRef>
          </c:cat>
          <c:val>
            <c:numRef>
              <c:f>Tabelle1!$B$2:$B$4</c:f>
              <c:numCache>
                <c:formatCode>General</c:formatCode>
                <c:ptCount val="3"/>
                <c:pt idx="0">
                  <c:v>22.8</c:v>
                </c:pt>
                <c:pt idx="1">
                  <c:v>56.2</c:v>
                </c:pt>
                <c:pt idx="2">
                  <c:v>21</c:v>
                </c:pt>
              </c:numCache>
            </c:numRef>
          </c:val>
          <c:extLst>
            <c:ext xmlns:c16="http://schemas.microsoft.com/office/drawing/2014/chart" uri="{C3380CC4-5D6E-409C-BE32-E72D297353CC}">
              <c16:uniqueId val="{00000000-D65C-4B61-B002-0FE7CB06C2F7}"/>
            </c:ext>
          </c:extLst>
        </c:ser>
        <c:ser>
          <c:idx val="1"/>
          <c:order val="1"/>
          <c:tx>
            <c:strRef>
              <c:f>Tabelle1!$C$1</c:f>
              <c:strCache>
                <c:ptCount val="1"/>
                <c:pt idx="0">
                  <c:v>NMS</c:v>
                </c:pt>
              </c:strCache>
            </c:strRef>
          </c:tx>
          <c:spPr>
            <a:solidFill>
              <a:srgbClr val="FFC000"/>
            </a:solidFill>
          </c:spPr>
          <c:invertIfNegative val="0"/>
          <c:cat>
            <c:strRef>
              <c:f>Tabelle1!$A$2:$A$4</c:f>
              <c:strCache>
                <c:ptCount val="3"/>
                <c:pt idx="0">
                  <c:v>offener Zugang</c:v>
                </c:pt>
                <c:pt idx="1">
                  <c:v>Zugang mit Einschränkung</c:v>
                </c:pt>
                <c:pt idx="2">
                  <c:v>kein Zugang</c:v>
                </c:pt>
              </c:strCache>
            </c:strRef>
          </c:cat>
          <c:val>
            <c:numRef>
              <c:f>Tabelle1!$C$2:$C$4</c:f>
              <c:numCache>
                <c:formatCode>General</c:formatCode>
                <c:ptCount val="3"/>
                <c:pt idx="0">
                  <c:v>24.8</c:v>
                </c:pt>
                <c:pt idx="1">
                  <c:v>54.5</c:v>
                </c:pt>
                <c:pt idx="2">
                  <c:v>20.7</c:v>
                </c:pt>
              </c:numCache>
            </c:numRef>
          </c:val>
          <c:extLst>
            <c:ext xmlns:c16="http://schemas.microsoft.com/office/drawing/2014/chart" uri="{C3380CC4-5D6E-409C-BE32-E72D297353CC}">
              <c16:uniqueId val="{00000001-D65C-4B61-B002-0FE7CB06C2F7}"/>
            </c:ext>
          </c:extLst>
        </c:ser>
        <c:ser>
          <c:idx val="2"/>
          <c:order val="2"/>
          <c:tx>
            <c:strRef>
              <c:f>Tabelle1!$D$1</c:f>
              <c:strCache>
                <c:ptCount val="1"/>
                <c:pt idx="0">
                  <c:v>SPZ</c:v>
                </c:pt>
              </c:strCache>
            </c:strRef>
          </c:tx>
          <c:spPr>
            <a:solidFill>
              <a:srgbClr val="FFFF00"/>
            </a:solidFill>
          </c:spPr>
          <c:invertIfNegative val="0"/>
          <c:cat>
            <c:strRef>
              <c:f>Tabelle1!$A$2:$A$4</c:f>
              <c:strCache>
                <c:ptCount val="3"/>
                <c:pt idx="0">
                  <c:v>offener Zugang</c:v>
                </c:pt>
                <c:pt idx="1">
                  <c:v>Zugang mit Einschränkung</c:v>
                </c:pt>
                <c:pt idx="2">
                  <c:v>kein Zugang</c:v>
                </c:pt>
              </c:strCache>
            </c:strRef>
          </c:cat>
          <c:val>
            <c:numRef>
              <c:f>Tabelle1!$D$2:$D$4</c:f>
              <c:numCache>
                <c:formatCode>General</c:formatCode>
                <c:ptCount val="3"/>
                <c:pt idx="0">
                  <c:v>23.5</c:v>
                </c:pt>
                <c:pt idx="1">
                  <c:v>56.4</c:v>
                </c:pt>
                <c:pt idx="2">
                  <c:v>20.100000000000001</c:v>
                </c:pt>
              </c:numCache>
            </c:numRef>
          </c:val>
          <c:extLst>
            <c:ext xmlns:c16="http://schemas.microsoft.com/office/drawing/2014/chart" uri="{C3380CC4-5D6E-409C-BE32-E72D297353CC}">
              <c16:uniqueId val="{00000002-D65C-4B61-B002-0FE7CB06C2F7}"/>
            </c:ext>
          </c:extLst>
        </c:ser>
        <c:ser>
          <c:idx val="3"/>
          <c:order val="3"/>
          <c:tx>
            <c:strRef>
              <c:f>Tabelle1!$E$1</c:f>
              <c:strCache>
                <c:ptCount val="1"/>
                <c:pt idx="0">
                  <c:v>PTS</c:v>
                </c:pt>
              </c:strCache>
            </c:strRef>
          </c:tx>
          <c:spPr>
            <a:solidFill>
              <a:srgbClr val="92D050"/>
            </a:solidFill>
          </c:spPr>
          <c:invertIfNegative val="0"/>
          <c:cat>
            <c:strRef>
              <c:f>Tabelle1!$A$2:$A$4</c:f>
              <c:strCache>
                <c:ptCount val="3"/>
                <c:pt idx="0">
                  <c:v>offener Zugang</c:v>
                </c:pt>
                <c:pt idx="1">
                  <c:v>Zugang mit Einschränkung</c:v>
                </c:pt>
                <c:pt idx="2">
                  <c:v>kein Zugang</c:v>
                </c:pt>
              </c:strCache>
            </c:strRef>
          </c:cat>
          <c:val>
            <c:numRef>
              <c:f>Tabelle1!$E$2:$E$4</c:f>
              <c:numCache>
                <c:formatCode>General</c:formatCode>
                <c:ptCount val="3"/>
                <c:pt idx="0">
                  <c:v>25.7</c:v>
                </c:pt>
                <c:pt idx="1">
                  <c:v>49.1</c:v>
                </c:pt>
                <c:pt idx="2">
                  <c:v>25.1</c:v>
                </c:pt>
              </c:numCache>
            </c:numRef>
          </c:val>
          <c:extLst>
            <c:ext xmlns:c16="http://schemas.microsoft.com/office/drawing/2014/chart" uri="{C3380CC4-5D6E-409C-BE32-E72D297353CC}">
              <c16:uniqueId val="{00000003-D65C-4B61-B002-0FE7CB06C2F7}"/>
            </c:ext>
          </c:extLst>
        </c:ser>
        <c:ser>
          <c:idx val="4"/>
          <c:order val="4"/>
          <c:tx>
            <c:strRef>
              <c:f>Tabelle1!$F$1</c:f>
              <c:strCache>
                <c:ptCount val="1"/>
                <c:pt idx="0">
                  <c:v>BS</c:v>
                </c:pt>
              </c:strCache>
            </c:strRef>
          </c:tx>
          <c:spPr>
            <a:solidFill>
              <a:srgbClr val="00B0F0"/>
            </a:solidFill>
          </c:spPr>
          <c:invertIfNegative val="0"/>
          <c:cat>
            <c:strRef>
              <c:f>Tabelle1!$A$2:$A$4</c:f>
              <c:strCache>
                <c:ptCount val="3"/>
                <c:pt idx="0">
                  <c:v>offener Zugang</c:v>
                </c:pt>
                <c:pt idx="1">
                  <c:v>Zugang mit Einschränkung</c:v>
                </c:pt>
                <c:pt idx="2">
                  <c:v>kein Zugang</c:v>
                </c:pt>
              </c:strCache>
            </c:strRef>
          </c:cat>
          <c:val>
            <c:numRef>
              <c:f>Tabelle1!$F$2:$F$4</c:f>
              <c:numCache>
                <c:formatCode>General</c:formatCode>
                <c:ptCount val="3"/>
                <c:pt idx="0">
                  <c:v>18</c:v>
                </c:pt>
                <c:pt idx="1">
                  <c:v>72.099999999999994</c:v>
                </c:pt>
                <c:pt idx="2">
                  <c:v>9.8000000000000007</c:v>
                </c:pt>
              </c:numCache>
            </c:numRef>
          </c:val>
          <c:extLst>
            <c:ext xmlns:c16="http://schemas.microsoft.com/office/drawing/2014/chart" uri="{C3380CC4-5D6E-409C-BE32-E72D297353CC}">
              <c16:uniqueId val="{00000004-D65C-4B61-B002-0FE7CB06C2F7}"/>
            </c:ext>
          </c:extLst>
        </c:ser>
        <c:ser>
          <c:idx val="5"/>
          <c:order val="5"/>
          <c:tx>
            <c:strRef>
              <c:f>Tabelle1!$G$1</c:f>
              <c:strCache>
                <c:ptCount val="1"/>
                <c:pt idx="0">
                  <c:v>sonstige</c:v>
                </c:pt>
              </c:strCache>
            </c:strRef>
          </c:tx>
          <c:spPr>
            <a:solidFill>
              <a:srgbClr val="7030A0"/>
            </a:solidFill>
          </c:spPr>
          <c:invertIfNegative val="0"/>
          <c:cat>
            <c:strRef>
              <c:f>Tabelle1!$A$2:$A$4</c:f>
              <c:strCache>
                <c:ptCount val="3"/>
                <c:pt idx="0">
                  <c:v>offener Zugang</c:v>
                </c:pt>
                <c:pt idx="1">
                  <c:v>Zugang mit Einschränkung</c:v>
                </c:pt>
                <c:pt idx="2">
                  <c:v>kein Zugang</c:v>
                </c:pt>
              </c:strCache>
            </c:strRef>
          </c:cat>
          <c:val>
            <c:numRef>
              <c:f>Tabelle1!$G$2:$G$4</c:f>
              <c:numCache>
                <c:formatCode>General</c:formatCode>
                <c:ptCount val="3"/>
                <c:pt idx="0">
                  <c:v>20.5</c:v>
                </c:pt>
                <c:pt idx="1">
                  <c:v>56.6</c:v>
                </c:pt>
                <c:pt idx="2">
                  <c:v>22.9</c:v>
                </c:pt>
              </c:numCache>
            </c:numRef>
          </c:val>
          <c:extLst>
            <c:ext xmlns:c16="http://schemas.microsoft.com/office/drawing/2014/chart" uri="{C3380CC4-5D6E-409C-BE32-E72D297353CC}">
              <c16:uniqueId val="{00000005-D65C-4B61-B002-0FE7CB06C2F7}"/>
            </c:ext>
          </c:extLst>
        </c:ser>
        <c:dLbls>
          <c:showLegendKey val="0"/>
          <c:showVal val="0"/>
          <c:showCatName val="0"/>
          <c:showSerName val="0"/>
          <c:showPercent val="0"/>
          <c:showBubbleSize val="0"/>
        </c:dLbls>
        <c:gapWidth val="150"/>
        <c:axId val="413005896"/>
        <c:axId val="413006680"/>
      </c:barChart>
      <c:catAx>
        <c:axId val="413005896"/>
        <c:scaling>
          <c:orientation val="minMax"/>
        </c:scaling>
        <c:delete val="0"/>
        <c:axPos val="b"/>
        <c:numFmt formatCode="General" sourceLinked="0"/>
        <c:majorTickMark val="out"/>
        <c:minorTickMark val="none"/>
        <c:tickLblPos val="nextTo"/>
        <c:txPr>
          <a:bodyPr/>
          <a:lstStyle/>
          <a:p>
            <a:pPr>
              <a:defRPr sz="1400"/>
            </a:pPr>
            <a:endParaRPr lang="de-DE"/>
          </a:p>
        </c:txPr>
        <c:crossAx val="413006680"/>
        <c:crosses val="autoZero"/>
        <c:auto val="1"/>
        <c:lblAlgn val="ctr"/>
        <c:lblOffset val="100"/>
        <c:noMultiLvlLbl val="0"/>
      </c:catAx>
      <c:valAx>
        <c:axId val="413006680"/>
        <c:scaling>
          <c:orientation val="minMax"/>
        </c:scaling>
        <c:delete val="0"/>
        <c:axPos val="l"/>
        <c:majorGridlines/>
        <c:numFmt formatCode="General" sourceLinked="1"/>
        <c:majorTickMark val="out"/>
        <c:minorTickMark val="none"/>
        <c:tickLblPos val="nextTo"/>
        <c:crossAx val="413005896"/>
        <c:crosses val="autoZero"/>
        <c:crossBetween val="between"/>
      </c:valAx>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1314DA-0BA3-4033-AF16-14F519B400B5}" type="doc">
      <dgm:prSet loTypeId="urn:microsoft.com/office/officeart/2005/8/layout/cycle4" loCatId="relationship" qsTypeId="urn:microsoft.com/office/officeart/2005/8/quickstyle/simple1" qsCatId="simple" csTypeId="urn:microsoft.com/office/officeart/2005/8/colors/colorful4" csCatId="colorful" phldr="1"/>
      <dgm:spPr/>
      <dgm:t>
        <a:bodyPr/>
        <a:lstStyle/>
        <a:p>
          <a:endParaRPr lang="de-DE"/>
        </a:p>
      </dgm:t>
    </dgm:pt>
    <dgm:pt modelId="{903FEDE4-72E5-417D-896E-F96278F6C2D4}">
      <dgm:prSet phldrT="[Text]" custT="1"/>
      <dgm:spPr>
        <a:solidFill>
          <a:srgbClr val="1E4E5E"/>
        </a:solidFill>
      </dgm:spPr>
      <dgm:t>
        <a:bodyPr/>
        <a:lstStyle/>
        <a:p>
          <a:r>
            <a:rPr lang="de-DE" sz="1800" b="1" dirty="0"/>
            <a:t>Digitale Kompetenz</a:t>
          </a:r>
        </a:p>
      </dgm:t>
    </dgm:pt>
    <dgm:pt modelId="{015FAA93-3E49-45B8-AAB1-A60E73D0BE57}" type="parTrans" cxnId="{0FD5CE94-1818-4E7C-B1EC-6BE76CA65CF1}">
      <dgm:prSet/>
      <dgm:spPr/>
      <dgm:t>
        <a:bodyPr/>
        <a:lstStyle/>
        <a:p>
          <a:endParaRPr lang="de-DE" sz="3200" b="1"/>
        </a:p>
      </dgm:t>
    </dgm:pt>
    <dgm:pt modelId="{47C0DA8E-26E2-4B64-92A7-AA46D06FA0AC}" type="sibTrans" cxnId="{0FD5CE94-1818-4E7C-B1EC-6BE76CA65CF1}">
      <dgm:prSet/>
      <dgm:spPr/>
      <dgm:t>
        <a:bodyPr/>
        <a:lstStyle/>
        <a:p>
          <a:endParaRPr lang="de-DE" sz="3200" b="1"/>
        </a:p>
      </dgm:t>
    </dgm:pt>
    <dgm:pt modelId="{5BC8980E-36FB-4C18-B759-64805BC06D05}">
      <dgm:prSet phldrT="[Text]" custT="1"/>
      <dgm:spPr>
        <a:solidFill>
          <a:srgbClr val="C00000"/>
        </a:solidFill>
      </dgm:spPr>
      <dgm:t>
        <a:bodyPr/>
        <a:lstStyle/>
        <a:p>
          <a:r>
            <a:rPr lang="de-DE" sz="1800" b="1" dirty="0" err="1"/>
            <a:t>Infor-matische</a:t>
          </a:r>
          <a:r>
            <a:rPr lang="de-DE" sz="1800" b="1" dirty="0"/>
            <a:t> Kompetenz</a:t>
          </a:r>
        </a:p>
      </dgm:t>
    </dgm:pt>
    <dgm:pt modelId="{D8A17780-E2C6-4873-8D9A-7A3A913362E5}" type="parTrans" cxnId="{0F12D389-1F16-4AC7-AB01-0A2375FB779C}">
      <dgm:prSet/>
      <dgm:spPr/>
      <dgm:t>
        <a:bodyPr/>
        <a:lstStyle/>
        <a:p>
          <a:endParaRPr lang="de-DE" sz="3200" b="1"/>
        </a:p>
      </dgm:t>
    </dgm:pt>
    <dgm:pt modelId="{918143DD-2A45-4E3E-B4EB-C6A165D24493}" type="sibTrans" cxnId="{0F12D389-1F16-4AC7-AB01-0A2375FB779C}">
      <dgm:prSet/>
      <dgm:spPr/>
      <dgm:t>
        <a:bodyPr/>
        <a:lstStyle/>
        <a:p>
          <a:endParaRPr lang="de-DE" sz="3200" b="1"/>
        </a:p>
      </dgm:t>
    </dgm:pt>
    <dgm:pt modelId="{26722D1B-CAE5-4700-80CB-6D7372A31DD3}">
      <dgm:prSet phldrT="[Text]" custT="1"/>
      <dgm:spPr>
        <a:solidFill>
          <a:schemeClr val="accent2">
            <a:lumMod val="75000"/>
          </a:schemeClr>
        </a:solidFill>
      </dgm:spPr>
      <dgm:t>
        <a:bodyPr/>
        <a:lstStyle/>
        <a:p>
          <a:r>
            <a:rPr lang="de-DE" sz="1800" b="1" dirty="0">
              <a:solidFill>
                <a:schemeClr val="bg1"/>
              </a:solidFill>
            </a:rPr>
            <a:t>Medien-kompetenz</a:t>
          </a:r>
        </a:p>
      </dgm:t>
    </dgm:pt>
    <dgm:pt modelId="{B4768429-9771-4678-ACD3-35217DDA0D17}" type="parTrans" cxnId="{A2A889A9-F2A6-4FB2-A3D0-1360E42B4831}">
      <dgm:prSet/>
      <dgm:spPr/>
      <dgm:t>
        <a:bodyPr/>
        <a:lstStyle/>
        <a:p>
          <a:endParaRPr lang="de-DE" sz="3200" b="1"/>
        </a:p>
      </dgm:t>
    </dgm:pt>
    <dgm:pt modelId="{C0534D82-E436-45E2-A0D6-12CFA303A8C0}" type="sibTrans" cxnId="{A2A889A9-F2A6-4FB2-A3D0-1360E42B4831}">
      <dgm:prSet/>
      <dgm:spPr/>
      <dgm:t>
        <a:bodyPr/>
        <a:lstStyle/>
        <a:p>
          <a:endParaRPr lang="de-DE" sz="3200" b="1"/>
        </a:p>
      </dgm:t>
    </dgm:pt>
    <dgm:pt modelId="{93CB6DF3-7983-4DDD-ADDA-6B8DFBA79CE1}">
      <dgm:prSet phldrT="[Text]" custT="1"/>
      <dgm:spPr>
        <a:solidFill>
          <a:schemeClr val="bg1">
            <a:lumMod val="75000"/>
          </a:schemeClr>
        </a:solidFill>
      </dgm:spPr>
      <dgm:t>
        <a:bodyPr/>
        <a:lstStyle/>
        <a:p>
          <a:r>
            <a:rPr lang="de-DE" sz="1800" b="1" dirty="0">
              <a:solidFill>
                <a:schemeClr val="tx1"/>
              </a:solidFill>
            </a:rPr>
            <a:t>Politische Kompetenz</a:t>
          </a:r>
        </a:p>
      </dgm:t>
    </dgm:pt>
    <dgm:pt modelId="{BA76D408-5ABC-4FC2-A7C9-C20708553BE3}" type="parTrans" cxnId="{A9F530A4-038E-4359-97C8-109BD30241F1}">
      <dgm:prSet/>
      <dgm:spPr/>
      <dgm:t>
        <a:bodyPr/>
        <a:lstStyle/>
        <a:p>
          <a:endParaRPr lang="de-DE" sz="1600"/>
        </a:p>
      </dgm:t>
    </dgm:pt>
    <dgm:pt modelId="{2D7707CF-04AD-4786-B50F-2463B5A59E7E}" type="sibTrans" cxnId="{A9F530A4-038E-4359-97C8-109BD30241F1}">
      <dgm:prSet/>
      <dgm:spPr/>
      <dgm:t>
        <a:bodyPr/>
        <a:lstStyle/>
        <a:p>
          <a:endParaRPr lang="de-DE" sz="1600"/>
        </a:p>
      </dgm:t>
    </dgm:pt>
    <dgm:pt modelId="{2911534F-ACB4-4809-9AA4-66C9F1A1EC5F}" type="pres">
      <dgm:prSet presAssocID="{921314DA-0BA3-4033-AF16-14F519B400B5}" presName="cycleMatrixDiagram" presStyleCnt="0">
        <dgm:presLayoutVars>
          <dgm:chMax val="1"/>
          <dgm:dir/>
          <dgm:animLvl val="lvl"/>
          <dgm:resizeHandles val="exact"/>
        </dgm:presLayoutVars>
      </dgm:prSet>
      <dgm:spPr/>
    </dgm:pt>
    <dgm:pt modelId="{2538D6D5-370A-4F9A-AF9E-0FFADBEA2DD3}" type="pres">
      <dgm:prSet presAssocID="{921314DA-0BA3-4033-AF16-14F519B400B5}" presName="children" presStyleCnt="0"/>
      <dgm:spPr/>
    </dgm:pt>
    <dgm:pt modelId="{628EC76F-5B67-4CB1-B67C-CCF22C332E8B}" type="pres">
      <dgm:prSet presAssocID="{921314DA-0BA3-4033-AF16-14F519B400B5}" presName="childPlaceholder" presStyleCnt="0"/>
      <dgm:spPr/>
    </dgm:pt>
    <dgm:pt modelId="{1D9EB17F-1580-4765-AAB2-05D0E470E83F}" type="pres">
      <dgm:prSet presAssocID="{921314DA-0BA3-4033-AF16-14F519B400B5}" presName="circle" presStyleCnt="0"/>
      <dgm:spPr/>
    </dgm:pt>
    <dgm:pt modelId="{550D2573-E97B-49B1-B9A2-20A5FD2F76F7}" type="pres">
      <dgm:prSet presAssocID="{921314DA-0BA3-4033-AF16-14F519B400B5}" presName="quadrant1" presStyleLbl="node1" presStyleIdx="0" presStyleCnt="4">
        <dgm:presLayoutVars>
          <dgm:chMax val="1"/>
          <dgm:bulletEnabled val="1"/>
        </dgm:presLayoutVars>
      </dgm:prSet>
      <dgm:spPr/>
    </dgm:pt>
    <dgm:pt modelId="{0C6216B3-6ADB-4790-9736-A55BA02965F4}" type="pres">
      <dgm:prSet presAssocID="{921314DA-0BA3-4033-AF16-14F519B400B5}" presName="quadrant2" presStyleLbl="node1" presStyleIdx="1" presStyleCnt="4">
        <dgm:presLayoutVars>
          <dgm:chMax val="1"/>
          <dgm:bulletEnabled val="1"/>
        </dgm:presLayoutVars>
      </dgm:prSet>
      <dgm:spPr/>
    </dgm:pt>
    <dgm:pt modelId="{39C83036-7339-4858-90F9-4C1B22CE7918}" type="pres">
      <dgm:prSet presAssocID="{921314DA-0BA3-4033-AF16-14F519B400B5}" presName="quadrant3" presStyleLbl="node1" presStyleIdx="2" presStyleCnt="4">
        <dgm:presLayoutVars>
          <dgm:chMax val="1"/>
          <dgm:bulletEnabled val="1"/>
        </dgm:presLayoutVars>
      </dgm:prSet>
      <dgm:spPr/>
    </dgm:pt>
    <dgm:pt modelId="{AE3661CA-5208-47AD-BF87-B1DB8FA60CD7}" type="pres">
      <dgm:prSet presAssocID="{921314DA-0BA3-4033-AF16-14F519B400B5}" presName="quadrant4" presStyleLbl="node1" presStyleIdx="3" presStyleCnt="4">
        <dgm:presLayoutVars>
          <dgm:chMax val="1"/>
          <dgm:bulletEnabled val="1"/>
        </dgm:presLayoutVars>
      </dgm:prSet>
      <dgm:spPr/>
    </dgm:pt>
    <dgm:pt modelId="{5F84DB1B-E7FB-4FA7-8652-68A21FB85C07}" type="pres">
      <dgm:prSet presAssocID="{921314DA-0BA3-4033-AF16-14F519B400B5}" presName="quadrantPlaceholder" presStyleCnt="0"/>
      <dgm:spPr/>
    </dgm:pt>
    <dgm:pt modelId="{58A06A82-41A4-4E74-BCB9-DDB9E7B413D8}" type="pres">
      <dgm:prSet presAssocID="{921314DA-0BA3-4033-AF16-14F519B400B5}" presName="center1" presStyleLbl="fgShp" presStyleIdx="0" presStyleCnt="2"/>
      <dgm:spPr/>
    </dgm:pt>
    <dgm:pt modelId="{DEF29A4B-F29A-49F5-BCA6-F1A88FA88933}" type="pres">
      <dgm:prSet presAssocID="{921314DA-0BA3-4033-AF16-14F519B400B5}" presName="center2" presStyleLbl="fgShp" presStyleIdx="1" presStyleCnt="2"/>
      <dgm:spPr/>
    </dgm:pt>
  </dgm:ptLst>
  <dgm:cxnLst>
    <dgm:cxn modelId="{386B4001-36D2-4E48-BFE3-422C23C9189A}" type="presOf" srcId="{5BC8980E-36FB-4C18-B759-64805BC06D05}" destId="{0C6216B3-6ADB-4790-9736-A55BA02965F4}" srcOrd="0" destOrd="0" presId="urn:microsoft.com/office/officeart/2005/8/layout/cycle4"/>
    <dgm:cxn modelId="{3421772F-91FD-42B2-8D6E-B143A85D37C0}" type="presOf" srcId="{26722D1B-CAE5-4700-80CB-6D7372A31DD3}" destId="{39C83036-7339-4858-90F9-4C1B22CE7918}" srcOrd="0" destOrd="0" presId="urn:microsoft.com/office/officeart/2005/8/layout/cycle4"/>
    <dgm:cxn modelId="{F9AAC66A-4578-4456-8B96-EF7A380EAA7E}" type="presOf" srcId="{921314DA-0BA3-4033-AF16-14F519B400B5}" destId="{2911534F-ACB4-4809-9AA4-66C9F1A1EC5F}" srcOrd="0" destOrd="0" presId="urn:microsoft.com/office/officeart/2005/8/layout/cycle4"/>
    <dgm:cxn modelId="{A6B2054F-010E-4A27-9B12-A1345D49C407}" type="presOf" srcId="{903FEDE4-72E5-417D-896E-F96278F6C2D4}" destId="{550D2573-E97B-49B1-B9A2-20A5FD2F76F7}" srcOrd="0" destOrd="0" presId="urn:microsoft.com/office/officeart/2005/8/layout/cycle4"/>
    <dgm:cxn modelId="{0F12D389-1F16-4AC7-AB01-0A2375FB779C}" srcId="{921314DA-0BA3-4033-AF16-14F519B400B5}" destId="{5BC8980E-36FB-4C18-B759-64805BC06D05}" srcOrd="1" destOrd="0" parTransId="{D8A17780-E2C6-4873-8D9A-7A3A913362E5}" sibTransId="{918143DD-2A45-4E3E-B4EB-C6A165D24493}"/>
    <dgm:cxn modelId="{0FD5CE94-1818-4E7C-B1EC-6BE76CA65CF1}" srcId="{921314DA-0BA3-4033-AF16-14F519B400B5}" destId="{903FEDE4-72E5-417D-896E-F96278F6C2D4}" srcOrd="0" destOrd="0" parTransId="{015FAA93-3E49-45B8-AAB1-A60E73D0BE57}" sibTransId="{47C0DA8E-26E2-4B64-92A7-AA46D06FA0AC}"/>
    <dgm:cxn modelId="{2B3EED9A-8AC1-4CCA-B5CE-1443E11BC356}" type="presOf" srcId="{93CB6DF3-7983-4DDD-ADDA-6B8DFBA79CE1}" destId="{AE3661CA-5208-47AD-BF87-B1DB8FA60CD7}" srcOrd="0" destOrd="0" presId="urn:microsoft.com/office/officeart/2005/8/layout/cycle4"/>
    <dgm:cxn modelId="{A9F530A4-038E-4359-97C8-109BD30241F1}" srcId="{921314DA-0BA3-4033-AF16-14F519B400B5}" destId="{93CB6DF3-7983-4DDD-ADDA-6B8DFBA79CE1}" srcOrd="3" destOrd="0" parTransId="{BA76D408-5ABC-4FC2-A7C9-C20708553BE3}" sibTransId="{2D7707CF-04AD-4786-B50F-2463B5A59E7E}"/>
    <dgm:cxn modelId="{A2A889A9-F2A6-4FB2-A3D0-1360E42B4831}" srcId="{921314DA-0BA3-4033-AF16-14F519B400B5}" destId="{26722D1B-CAE5-4700-80CB-6D7372A31DD3}" srcOrd="2" destOrd="0" parTransId="{B4768429-9771-4678-ACD3-35217DDA0D17}" sibTransId="{C0534D82-E436-45E2-A0D6-12CFA303A8C0}"/>
    <dgm:cxn modelId="{4A38C694-9018-4C93-9D77-2527C659B7B7}" type="presParOf" srcId="{2911534F-ACB4-4809-9AA4-66C9F1A1EC5F}" destId="{2538D6D5-370A-4F9A-AF9E-0FFADBEA2DD3}" srcOrd="0" destOrd="0" presId="urn:microsoft.com/office/officeart/2005/8/layout/cycle4"/>
    <dgm:cxn modelId="{F671822F-13BE-4068-9E76-61C29E381101}" type="presParOf" srcId="{2538D6D5-370A-4F9A-AF9E-0FFADBEA2DD3}" destId="{628EC76F-5B67-4CB1-B67C-CCF22C332E8B}" srcOrd="0" destOrd="0" presId="urn:microsoft.com/office/officeart/2005/8/layout/cycle4"/>
    <dgm:cxn modelId="{D9EEFC2F-45FA-4AFE-A2C0-FC37E18B1663}" type="presParOf" srcId="{2911534F-ACB4-4809-9AA4-66C9F1A1EC5F}" destId="{1D9EB17F-1580-4765-AAB2-05D0E470E83F}" srcOrd="1" destOrd="0" presId="urn:microsoft.com/office/officeart/2005/8/layout/cycle4"/>
    <dgm:cxn modelId="{7D5B93F1-4837-412E-A371-A528843F6D1D}" type="presParOf" srcId="{1D9EB17F-1580-4765-AAB2-05D0E470E83F}" destId="{550D2573-E97B-49B1-B9A2-20A5FD2F76F7}" srcOrd="0" destOrd="0" presId="urn:microsoft.com/office/officeart/2005/8/layout/cycle4"/>
    <dgm:cxn modelId="{224908CB-582D-4A60-8B85-7410E71660E3}" type="presParOf" srcId="{1D9EB17F-1580-4765-AAB2-05D0E470E83F}" destId="{0C6216B3-6ADB-4790-9736-A55BA02965F4}" srcOrd="1" destOrd="0" presId="urn:microsoft.com/office/officeart/2005/8/layout/cycle4"/>
    <dgm:cxn modelId="{82C31350-9EE1-484E-833A-C7E75F4577FE}" type="presParOf" srcId="{1D9EB17F-1580-4765-AAB2-05D0E470E83F}" destId="{39C83036-7339-4858-90F9-4C1B22CE7918}" srcOrd="2" destOrd="0" presId="urn:microsoft.com/office/officeart/2005/8/layout/cycle4"/>
    <dgm:cxn modelId="{ECAF5477-CE56-422E-8E31-72F90A620792}" type="presParOf" srcId="{1D9EB17F-1580-4765-AAB2-05D0E470E83F}" destId="{AE3661CA-5208-47AD-BF87-B1DB8FA60CD7}" srcOrd="3" destOrd="0" presId="urn:microsoft.com/office/officeart/2005/8/layout/cycle4"/>
    <dgm:cxn modelId="{8FE3E62E-054A-4B0C-8666-79912F5FEE81}" type="presParOf" srcId="{1D9EB17F-1580-4765-AAB2-05D0E470E83F}" destId="{5F84DB1B-E7FB-4FA7-8652-68A21FB85C07}" srcOrd="4" destOrd="0" presId="urn:microsoft.com/office/officeart/2005/8/layout/cycle4"/>
    <dgm:cxn modelId="{20936FBF-A4AA-4CE9-B4F7-92B6D37C4A62}" type="presParOf" srcId="{2911534F-ACB4-4809-9AA4-66C9F1A1EC5F}" destId="{58A06A82-41A4-4E74-BCB9-DDB9E7B413D8}" srcOrd="2" destOrd="0" presId="urn:microsoft.com/office/officeart/2005/8/layout/cycle4"/>
    <dgm:cxn modelId="{820C09C4-7377-4912-892B-0C34913CCA9E}" type="presParOf" srcId="{2911534F-ACB4-4809-9AA4-66C9F1A1EC5F}" destId="{DEF29A4B-F29A-49F5-BCA6-F1A88FA8893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D2573-E97B-49B1-B9A2-20A5FD2F76F7}">
      <dsp:nvSpPr>
        <dsp:cNvPr id="0" name=""/>
        <dsp:cNvSpPr/>
      </dsp:nvSpPr>
      <dsp:spPr>
        <a:xfrm>
          <a:off x="1232323" y="287135"/>
          <a:ext cx="2181223" cy="2181223"/>
        </a:xfrm>
        <a:prstGeom prst="pieWedge">
          <a:avLst/>
        </a:prstGeom>
        <a:solidFill>
          <a:srgbClr val="1E4E5E"/>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b="1" kern="1200" dirty="0"/>
            <a:t>Digitale Kompetenz</a:t>
          </a:r>
        </a:p>
      </dsp:txBody>
      <dsp:txXfrm>
        <a:off x="1871188" y="926000"/>
        <a:ext cx="1542358" cy="1542358"/>
      </dsp:txXfrm>
    </dsp:sp>
    <dsp:sp modelId="{0C6216B3-6ADB-4790-9736-A55BA02965F4}">
      <dsp:nvSpPr>
        <dsp:cNvPr id="0" name=""/>
        <dsp:cNvSpPr/>
      </dsp:nvSpPr>
      <dsp:spPr>
        <a:xfrm rot="5400000">
          <a:off x="3514295" y="287135"/>
          <a:ext cx="2181223" cy="2181223"/>
        </a:xfrm>
        <a:prstGeom prst="pieWedge">
          <a:avLst/>
        </a:prstGeom>
        <a:solidFill>
          <a:srgbClr val="C00000"/>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b="1" kern="1200" dirty="0" err="1"/>
            <a:t>Infor-matische</a:t>
          </a:r>
          <a:r>
            <a:rPr lang="de-DE" sz="1800" b="1" kern="1200" dirty="0"/>
            <a:t> Kompetenz</a:t>
          </a:r>
        </a:p>
      </dsp:txBody>
      <dsp:txXfrm rot="-5400000">
        <a:off x="3514295" y="926000"/>
        <a:ext cx="1542358" cy="1542358"/>
      </dsp:txXfrm>
    </dsp:sp>
    <dsp:sp modelId="{39C83036-7339-4858-90F9-4C1B22CE7918}">
      <dsp:nvSpPr>
        <dsp:cNvPr id="0" name=""/>
        <dsp:cNvSpPr/>
      </dsp:nvSpPr>
      <dsp:spPr>
        <a:xfrm rot="10800000">
          <a:off x="3514295" y="2569108"/>
          <a:ext cx="2181223" cy="2181223"/>
        </a:xfrm>
        <a:prstGeom prst="pieWedge">
          <a:avLst/>
        </a:prstGeom>
        <a:solidFill>
          <a:schemeClr val="accent2">
            <a:lumMod val="7500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bg1"/>
              </a:solidFill>
            </a:rPr>
            <a:t>Medien-kompetenz</a:t>
          </a:r>
        </a:p>
      </dsp:txBody>
      <dsp:txXfrm rot="10800000">
        <a:off x="3514295" y="2569108"/>
        <a:ext cx="1542358" cy="1542358"/>
      </dsp:txXfrm>
    </dsp:sp>
    <dsp:sp modelId="{AE3661CA-5208-47AD-BF87-B1DB8FA60CD7}">
      <dsp:nvSpPr>
        <dsp:cNvPr id="0" name=""/>
        <dsp:cNvSpPr/>
      </dsp:nvSpPr>
      <dsp:spPr>
        <a:xfrm rot="16200000">
          <a:off x="1232323" y="2569108"/>
          <a:ext cx="2181223" cy="2181223"/>
        </a:xfrm>
        <a:prstGeom prst="pieWedge">
          <a:avLst/>
        </a:prstGeom>
        <a:solidFill>
          <a:schemeClr val="bg1">
            <a:lumMod val="7500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tx1"/>
              </a:solidFill>
            </a:rPr>
            <a:t>Politische Kompetenz</a:t>
          </a:r>
        </a:p>
      </dsp:txBody>
      <dsp:txXfrm rot="5400000">
        <a:off x="1871188" y="2569108"/>
        <a:ext cx="1542358" cy="1542358"/>
      </dsp:txXfrm>
    </dsp:sp>
    <dsp:sp modelId="{58A06A82-41A4-4E74-BCB9-DDB9E7B413D8}">
      <dsp:nvSpPr>
        <dsp:cNvPr id="0" name=""/>
        <dsp:cNvSpPr/>
      </dsp:nvSpPr>
      <dsp:spPr>
        <a:xfrm>
          <a:off x="3087370" y="2065361"/>
          <a:ext cx="753101" cy="654870"/>
        </a:xfrm>
        <a:prstGeom prst="circularArrow">
          <a:avLst/>
        </a:prstGeom>
        <a:solidFill>
          <a:schemeClr val="accent4">
            <a:tint val="4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F29A4B-F29A-49F5-BCA6-F1A88FA88933}">
      <dsp:nvSpPr>
        <dsp:cNvPr id="0" name=""/>
        <dsp:cNvSpPr/>
      </dsp:nvSpPr>
      <dsp:spPr>
        <a:xfrm rot="10800000">
          <a:off x="3087370" y="2317234"/>
          <a:ext cx="753101" cy="654870"/>
        </a:xfrm>
        <a:prstGeom prst="circularArrow">
          <a:avLst/>
        </a:prstGeom>
        <a:solidFill>
          <a:schemeClr val="accent4">
            <a:tint val="4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394F04-FB25-4420-AEEE-767AADCF4772}" type="datetimeFigureOut">
              <a:rPr lang="de-AT" smtClean="0"/>
              <a:t>12.04.2018</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D835C8-AE9D-4C94-BF29-337AD74FCBCD}" type="slidenum">
              <a:rPr lang="de-AT" smtClean="0"/>
              <a:t>‹Nr.›</a:t>
            </a:fld>
            <a:endParaRPr lang="de-AT"/>
          </a:p>
        </p:txBody>
      </p:sp>
    </p:spTree>
    <p:extLst>
      <p:ext uri="{BB962C8B-B14F-4D97-AF65-F5344CB8AC3E}">
        <p14:creationId xmlns:p14="http://schemas.microsoft.com/office/powerpoint/2010/main" val="126486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Anmerkung:</a:t>
            </a:r>
          </a:p>
          <a:p>
            <a:endParaRPr lang="de-AT" dirty="0"/>
          </a:p>
          <a:p>
            <a:r>
              <a:rPr lang="de-AT" sz="1200" b="0" i="0" u="none" strike="noStrike" kern="1200" baseline="0" dirty="0">
                <a:solidFill>
                  <a:schemeClr val="tx1"/>
                </a:solidFill>
                <a:latin typeface="+mn-lt"/>
                <a:ea typeface="+mn-ea"/>
                <a:cs typeface="+mn-cs"/>
              </a:rPr>
              <a:t>BS Ohne land- u. forstwirtschaftliche Berufsschulen</a:t>
            </a:r>
          </a:p>
          <a:p>
            <a:r>
              <a:rPr lang="de-AT" sz="1200" b="0" i="0" u="none" strike="noStrike" kern="1200" baseline="0" dirty="0">
                <a:solidFill>
                  <a:schemeClr val="tx1"/>
                </a:solidFill>
                <a:latin typeface="+mn-lt"/>
                <a:ea typeface="+mn-ea"/>
                <a:cs typeface="+mn-cs"/>
              </a:rPr>
              <a:t>Sonstige Schulen: sonstige allgemein bildende Schulen (Statute) und sonstige Bildungseinrichtungen </a:t>
            </a:r>
            <a:endParaRPr lang="de-AT" dirty="0"/>
          </a:p>
        </p:txBody>
      </p:sp>
      <p:sp>
        <p:nvSpPr>
          <p:cNvPr id="4" name="Foliennummernplatzhalter 3"/>
          <p:cNvSpPr>
            <a:spLocks noGrp="1"/>
          </p:cNvSpPr>
          <p:nvPr>
            <p:ph type="sldNum" sz="quarter" idx="10"/>
          </p:nvPr>
        </p:nvSpPr>
        <p:spPr/>
        <p:txBody>
          <a:bodyPr/>
          <a:lstStyle/>
          <a:p>
            <a:fld id="{61A02D45-F8A8-4C46-A3A7-CBA0946EFF6C}" type="slidenum">
              <a:rPr lang="de-AT" smtClean="0"/>
              <a:t>33</a:t>
            </a:fld>
            <a:endParaRPr lang="de-AT"/>
          </a:p>
        </p:txBody>
      </p:sp>
    </p:spTree>
    <p:extLst>
      <p:ext uri="{BB962C8B-B14F-4D97-AF65-F5344CB8AC3E}">
        <p14:creationId xmlns:p14="http://schemas.microsoft.com/office/powerpoint/2010/main" val="235250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Anmerkung:</a:t>
            </a:r>
          </a:p>
          <a:p>
            <a:endParaRPr lang="de-AT" dirty="0"/>
          </a:p>
          <a:p>
            <a:r>
              <a:rPr lang="de-AT" sz="1200" b="0" i="0" u="none" strike="noStrike" kern="1200" baseline="0" dirty="0">
                <a:solidFill>
                  <a:schemeClr val="tx1"/>
                </a:solidFill>
                <a:latin typeface="+mn-lt"/>
                <a:ea typeface="+mn-ea"/>
                <a:cs typeface="+mn-cs"/>
              </a:rPr>
              <a:t>BS Ohne land- u. forstwirtschaftliche Berufsschulen</a:t>
            </a:r>
          </a:p>
          <a:p>
            <a:r>
              <a:rPr lang="de-AT" sz="1200" b="0" i="0" u="none" strike="noStrike" kern="1200" baseline="0" dirty="0">
                <a:solidFill>
                  <a:schemeClr val="tx1"/>
                </a:solidFill>
                <a:latin typeface="+mn-lt"/>
                <a:ea typeface="+mn-ea"/>
                <a:cs typeface="+mn-cs"/>
              </a:rPr>
              <a:t>Sonstige Schulen: sonstige allgemein bildende Schulen (Statute) und sonstige Bildungseinrichtungen </a:t>
            </a:r>
            <a:endParaRPr lang="de-AT" dirty="0"/>
          </a:p>
          <a:p>
            <a:endParaRPr lang="de-AT" dirty="0"/>
          </a:p>
        </p:txBody>
      </p:sp>
      <p:sp>
        <p:nvSpPr>
          <p:cNvPr id="4" name="Foliennummernplatzhalter 3"/>
          <p:cNvSpPr>
            <a:spLocks noGrp="1"/>
          </p:cNvSpPr>
          <p:nvPr>
            <p:ph type="sldNum" sz="quarter" idx="10"/>
          </p:nvPr>
        </p:nvSpPr>
        <p:spPr/>
        <p:txBody>
          <a:bodyPr/>
          <a:lstStyle/>
          <a:p>
            <a:fld id="{61A02D45-F8A8-4C46-A3A7-CBA0946EFF6C}" type="slidenum">
              <a:rPr lang="de-AT" smtClean="0"/>
              <a:t>34</a:t>
            </a:fld>
            <a:endParaRPr lang="de-AT"/>
          </a:p>
        </p:txBody>
      </p:sp>
    </p:spTree>
    <p:extLst>
      <p:ext uri="{BB962C8B-B14F-4D97-AF65-F5344CB8AC3E}">
        <p14:creationId xmlns:p14="http://schemas.microsoft.com/office/powerpoint/2010/main" val="2002580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Anmerkung:</a:t>
            </a:r>
          </a:p>
          <a:p>
            <a:endParaRPr lang="de-AT" dirty="0"/>
          </a:p>
          <a:p>
            <a:r>
              <a:rPr lang="de-AT" sz="1200" b="0" i="0" u="none" strike="noStrike" kern="1200" baseline="0" dirty="0">
                <a:solidFill>
                  <a:schemeClr val="tx1"/>
                </a:solidFill>
                <a:latin typeface="+mn-lt"/>
                <a:ea typeface="+mn-ea"/>
                <a:cs typeface="+mn-cs"/>
              </a:rPr>
              <a:t>BS Ohne land- u. forstwirtschaftliche Berufsschulen</a:t>
            </a:r>
          </a:p>
          <a:p>
            <a:r>
              <a:rPr lang="de-AT" sz="1200" b="0" i="0" u="none" strike="noStrike" kern="1200" baseline="0" dirty="0">
                <a:solidFill>
                  <a:schemeClr val="tx1"/>
                </a:solidFill>
                <a:latin typeface="+mn-lt"/>
                <a:ea typeface="+mn-ea"/>
                <a:cs typeface="+mn-cs"/>
              </a:rPr>
              <a:t>Sonstige Schulen: sonstige allgemein bildende Schulen (Statute) und sonstige Bildungseinrichtungen </a:t>
            </a:r>
            <a:endParaRPr lang="de-AT" dirty="0"/>
          </a:p>
          <a:p>
            <a:endParaRPr lang="de-AT" dirty="0"/>
          </a:p>
        </p:txBody>
      </p:sp>
      <p:sp>
        <p:nvSpPr>
          <p:cNvPr id="4" name="Foliennummernplatzhalter 3"/>
          <p:cNvSpPr>
            <a:spLocks noGrp="1"/>
          </p:cNvSpPr>
          <p:nvPr>
            <p:ph type="sldNum" sz="quarter" idx="10"/>
          </p:nvPr>
        </p:nvSpPr>
        <p:spPr/>
        <p:txBody>
          <a:bodyPr/>
          <a:lstStyle/>
          <a:p>
            <a:fld id="{61A02D45-F8A8-4C46-A3A7-CBA0946EFF6C}" type="slidenum">
              <a:rPr lang="de-AT" smtClean="0"/>
              <a:t>35</a:t>
            </a:fld>
            <a:endParaRPr lang="de-AT"/>
          </a:p>
        </p:txBody>
      </p:sp>
    </p:spTree>
    <p:extLst>
      <p:ext uri="{BB962C8B-B14F-4D97-AF65-F5344CB8AC3E}">
        <p14:creationId xmlns:p14="http://schemas.microsoft.com/office/powerpoint/2010/main" val="3438254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Anmerkung:</a:t>
            </a:r>
          </a:p>
          <a:p>
            <a:endParaRPr lang="de-AT" dirty="0"/>
          </a:p>
          <a:p>
            <a:r>
              <a:rPr lang="de-AT" sz="1200" b="0" i="0" u="none" strike="noStrike" kern="1200" baseline="0" dirty="0">
                <a:solidFill>
                  <a:schemeClr val="tx1"/>
                </a:solidFill>
                <a:latin typeface="+mn-lt"/>
                <a:ea typeface="+mn-ea"/>
                <a:cs typeface="+mn-cs"/>
              </a:rPr>
              <a:t>BS Ohne land- u. forstwirtschaftliche Berufsschulen</a:t>
            </a:r>
          </a:p>
          <a:p>
            <a:r>
              <a:rPr lang="de-AT" sz="1200" b="0" i="0" u="none" strike="noStrike" kern="1200" baseline="0" dirty="0">
                <a:solidFill>
                  <a:schemeClr val="tx1"/>
                </a:solidFill>
                <a:latin typeface="+mn-lt"/>
                <a:ea typeface="+mn-ea"/>
                <a:cs typeface="+mn-cs"/>
              </a:rPr>
              <a:t>Sonstige Schulen: sonstige allgemein bildende Schulen (Statute) und sonstige Bildungseinrichtungen </a:t>
            </a:r>
            <a:endParaRPr lang="de-AT" dirty="0"/>
          </a:p>
          <a:p>
            <a:endParaRPr lang="de-AT" dirty="0"/>
          </a:p>
        </p:txBody>
      </p:sp>
      <p:sp>
        <p:nvSpPr>
          <p:cNvPr id="4" name="Foliennummernplatzhalter 3"/>
          <p:cNvSpPr>
            <a:spLocks noGrp="1"/>
          </p:cNvSpPr>
          <p:nvPr>
            <p:ph type="sldNum" sz="quarter" idx="10"/>
          </p:nvPr>
        </p:nvSpPr>
        <p:spPr/>
        <p:txBody>
          <a:bodyPr/>
          <a:lstStyle/>
          <a:p>
            <a:fld id="{61A02D45-F8A8-4C46-A3A7-CBA0946EFF6C}" type="slidenum">
              <a:rPr lang="de-AT" smtClean="0"/>
              <a:t>36</a:t>
            </a:fld>
            <a:endParaRPr lang="de-AT"/>
          </a:p>
        </p:txBody>
      </p:sp>
    </p:spTree>
    <p:extLst>
      <p:ext uri="{BB962C8B-B14F-4D97-AF65-F5344CB8AC3E}">
        <p14:creationId xmlns:p14="http://schemas.microsoft.com/office/powerpoint/2010/main" val="3746026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t>12.04.2018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BA50D42-C9CD-4801-B293-61D1F53EC57E}" type="datetimeFigureOut">
              <a:rPr lang="de-DE" smtClean="0"/>
              <a:t>12.04.2018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 durch Klicken hinzufügen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BA50D42-C9CD-4801-B293-61D1F53EC57E}" type="datetimeFigureOut">
              <a:rPr lang="de-DE" smtClean="0"/>
              <a:t>12.04.2018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720192" y="1988841"/>
            <a:ext cx="7966609" cy="4137323"/>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EB713C2B-119F-4E60-994A-0B363AF10CEC}" type="datetimeFigureOut">
              <a:rPr lang="de-DE" smtClean="0"/>
              <a:t>12.04.2018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9D827C5-5F1C-410D-BA18-3F571D70883D}" type="slidenum">
              <a:rPr lang="de-DE" smtClean="0"/>
              <a:t>‹Nr.›</a:t>
            </a:fld>
            <a:endParaRPr lang="de-DE"/>
          </a:p>
        </p:txBody>
      </p:sp>
      <p:sp>
        <p:nvSpPr>
          <p:cNvPr id="9" name="Inhaltsplatzhalter 8"/>
          <p:cNvSpPr>
            <a:spLocks noGrp="1"/>
          </p:cNvSpPr>
          <p:nvPr>
            <p:ph sz="quarter" idx="13" hasCustomPrompt="1"/>
          </p:nvPr>
        </p:nvSpPr>
        <p:spPr>
          <a:xfrm>
            <a:off x="683570" y="1556793"/>
            <a:ext cx="7991475" cy="315913"/>
          </a:xfrm>
        </p:spPr>
        <p:txBody>
          <a:bodyPr>
            <a:noAutofit/>
          </a:bodyPr>
          <a:lstStyle>
            <a:lvl1pPr marL="0" indent="0">
              <a:buNone/>
              <a:defRPr sz="2000" b="1" baseline="0">
                <a:solidFill>
                  <a:srgbClr val="92AF2F"/>
                </a:solidFill>
                <a:latin typeface="Arial" panose="020B0604020202020204" pitchFamily="34" charset="0"/>
                <a:cs typeface="Arial" panose="020B0604020202020204" pitchFamily="34" charset="0"/>
              </a:defRPr>
            </a:lvl1pPr>
            <a:lvl2pPr>
              <a:defRPr>
                <a:solidFill>
                  <a:srgbClr val="92AF2F"/>
                </a:solidFill>
              </a:defRPr>
            </a:lvl2pPr>
            <a:lvl3pPr>
              <a:defRPr>
                <a:solidFill>
                  <a:srgbClr val="92AF2F"/>
                </a:solidFill>
              </a:defRPr>
            </a:lvl3pPr>
            <a:lvl4pPr>
              <a:defRPr>
                <a:solidFill>
                  <a:srgbClr val="92AF2F"/>
                </a:solidFill>
              </a:defRPr>
            </a:lvl4pPr>
            <a:lvl5pPr>
              <a:defRPr>
                <a:solidFill>
                  <a:srgbClr val="92AF2F"/>
                </a:solidFill>
              </a:defRPr>
            </a:lvl5pPr>
          </a:lstStyle>
          <a:p>
            <a:pPr lvl="0"/>
            <a:r>
              <a:rPr lang="de-DE" dirty="0"/>
              <a:t>Titelmasterformat durch Klicken bearbeiten</a:t>
            </a:r>
          </a:p>
        </p:txBody>
      </p:sp>
    </p:spTree>
    <p:extLst>
      <p:ext uri="{BB962C8B-B14F-4D97-AF65-F5344CB8AC3E}">
        <p14:creationId xmlns:p14="http://schemas.microsoft.com/office/powerpoint/2010/main" val="815239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BA50D42-C9CD-4801-B293-61D1F53EC57E}" type="datetimeFigureOut">
              <a:rPr lang="de-DE" smtClean="0"/>
              <a:t>12.04.2018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t>12.04.2018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1BA50D42-C9CD-4801-B293-61D1F53EC57E}" type="datetimeFigureOut">
              <a:rPr lang="de-DE" smtClean="0"/>
              <a:t>12.04.2018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1BA50D42-C9CD-4801-B293-61D1F53EC57E}" type="datetimeFigureOut">
              <a:rPr lang="de-DE" smtClean="0"/>
              <a:t>12.04.2018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1BA50D42-C9CD-4801-B293-61D1F53EC57E}" type="datetimeFigureOut">
              <a:rPr lang="de-DE" smtClean="0"/>
              <a:t>12.04.2018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BA50D42-C9CD-4801-B293-61D1F53EC57E}" type="datetimeFigureOut">
              <a:rPr lang="de-DE" smtClean="0"/>
              <a:t>12.04.2018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12.04.2018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12.04.2018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50D42-C9CD-4801-B293-61D1F53EC57E}" type="datetimeFigureOut">
              <a:rPr lang="de-DE" smtClean="0"/>
              <a:t>12.04.2018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t>‹Nr.›</a:t>
            </a:fld>
            <a:endParaRPr lang="de-DE"/>
          </a:p>
        </p:txBody>
      </p:sp>
      <p:pic>
        <p:nvPicPr>
          <p:cNvPr id="7" name="Grafik 6"/>
          <p:cNvPicPr/>
          <p:nvPr userDrawn="1"/>
        </p:nvPicPr>
        <p:blipFill>
          <a:blip r:embed="rId14">
            <a:extLst>
              <a:ext uri="{28A0092B-C50C-407E-A947-70E740481C1C}">
                <a14:useLocalDpi xmlns:a14="http://schemas.microsoft.com/office/drawing/2010/main" val="0"/>
              </a:ext>
            </a:extLst>
          </a:blip>
          <a:stretch>
            <a:fillRect/>
          </a:stretch>
        </p:blipFill>
        <p:spPr>
          <a:xfrm>
            <a:off x="7884367" y="6165304"/>
            <a:ext cx="1133475" cy="6121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digicheck.a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playmit.com/"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bmb.gv.at/schulen/it/it_angebote/ecdl.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bmb.gv.at/schulen/it/it_angebote/it_zert.html"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hyperlink" Target="http://www.eeducation.a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bmb.gv.at/schulen/schule40/virtuelle_ph.html"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64704"/>
            <a:ext cx="7772400" cy="2334121"/>
          </a:xfrm>
        </p:spPr>
        <p:txBody>
          <a:bodyPr>
            <a:normAutofit/>
          </a:bodyPr>
          <a:lstStyle/>
          <a:p>
            <a:r>
              <a:rPr lang="de-AT" b="1" dirty="0">
                <a:solidFill>
                  <a:srgbClr val="C00000"/>
                </a:solidFill>
              </a:rPr>
              <a:t>Verbindliche Übung</a:t>
            </a:r>
            <a:br>
              <a:rPr lang="de-AT" b="1" dirty="0">
                <a:solidFill>
                  <a:srgbClr val="C00000"/>
                </a:solidFill>
              </a:rPr>
            </a:br>
            <a:r>
              <a:rPr lang="de-AT" b="1" dirty="0">
                <a:solidFill>
                  <a:srgbClr val="C00000"/>
                </a:solidFill>
              </a:rPr>
              <a:t>„Digitale Grundbildung“</a:t>
            </a:r>
            <a:br>
              <a:rPr lang="de-AT" b="1" dirty="0">
                <a:solidFill>
                  <a:srgbClr val="C00000"/>
                </a:solidFill>
              </a:rPr>
            </a:br>
            <a:r>
              <a:rPr lang="de-AT" b="1" dirty="0">
                <a:solidFill>
                  <a:srgbClr val="C00000"/>
                </a:solidFill>
              </a:rPr>
              <a:t>in der Sekundarstufe I</a:t>
            </a:r>
            <a:endParaRPr lang="de-AT" dirty="0">
              <a:solidFill>
                <a:srgbClr val="C00000"/>
              </a:solidFill>
            </a:endParaRPr>
          </a:p>
        </p:txBody>
      </p:sp>
      <p:sp>
        <p:nvSpPr>
          <p:cNvPr id="3" name="Untertitel 2"/>
          <p:cNvSpPr>
            <a:spLocks noGrp="1"/>
          </p:cNvSpPr>
          <p:nvPr>
            <p:ph type="subTitle" idx="1"/>
          </p:nvPr>
        </p:nvSpPr>
        <p:spPr>
          <a:xfrm>
            <a:off x="1371600" y="3384574"/>
            <a:ext cx="6400800" cy="2924745"/>
          </a:xfrm>
        </p:spPr>
        <p:txBody>
          <a:bodyPr>
            <a:normAutofit/>
          </a:bodyPr>
          <a:lstStyle/>
          <a:p>
            <a:r>
              <a:rPr lang="de-AT" b="1" dirty="0"/>
              <a:t>Inhalte</a:t>
            </a:r>
          </a:p>
          <a:p>
            <a:r>
              <a:rPr lang="de-AT" b="1" dirty="0"/>
              <a:t>Organisatorische Hinweise</a:t>
            </a:r>
            <a:endParaRPr lang="de-AT" dirty="0"/>
          </a:p>
          <a:p>
            <a:r>
              <a:rPr lang="de-AT" dirty="0"/>
              <a:t>Informationen für Schulen</a:t>
            </a:r>
          </a:p>
          <a:p>
            <a:endParaRPr lang="de-AT" dirty="0"/>
          </a:p>
          <a:p>
            <a:r>
              <a:rPr lang="de-AT" sz="2400" dirty="0"/>
              <a:t>Innsbruck, 2018-04-10</a:t>
            </a:r>
          </a:p>
        </p:txBody>
      </p:sp>
    </p:spTree>
    <p:extLst>
      <p:ext uri="{BB962C8B-B14F-4D97-AF65-F5344CB8AC3E}">
        <p14:creationId xmlns:p14="http://schemas.microsoft.com/office/powerpoint/2010/main" val="239573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ph idx="1"/>
          </p:nvPr>
        </p:nvSpPr>
        <p:spPr>
          <a:xfrm>
            <a:off x="457200" y="1600200"/>
            <a:ext cx="8229600" cy="4781128"/>
          </a:xfrm>
        </p:spPr>
        <p:txBody>
          <a:bodyPr vert="horz" lIns="91440" tIns="45720" rIns="91440" bIns="45720" rtlCol="0">
            <a:normAutofit fontScale="92500" lnSpcReduction="10000"/>
          </a:bodyPr>
          <a:lstStyle/>
          <a:p>
            <a:r>
              <a:rPr lang="de-DE" dirty="0"/>
              <a:t>Fach bereits im SCHOG enthalten</a:t>
            </a:r>
          </a:p>
          <a:p>
            <a:r>
              <a:rPr lang="de-DE" dirty="0"/>
              <a:t>zweistufige Einführung an allen Schulen der Sekundarstufe 1 (2018/19 und 2019/20)</a:t>
            </a:r>
          </a:p>
          <a:p>
            <a:pPr lvl="1"/>
            <a:r>
              <a:rPr lang="de-DE" dirty="0"/>
              <a:t>Ausmaß: 2 bis 4 Wochenstunden</a:t>
            </a:r>
          </a:p>
          <a:p>
            <a:pPr lvl="1"/>
            <a:r>
              <a:rPr lang="de-DE" dirty="0"/>
              <a:t>ab 1. September 2018</a:t>
            </a:r>
          </a:p>
          <a:p>
            <a:pPr lvl="1"/>
            <a:r>
              <a:rPr lang="de-DE" dirty="0"/>
              <a:t>2018/19: 5.-7. Schulstufe autonom </a:t>
            </a:r>
            <a:br>
              <a:rPr lang="de-DE" dirty="0"/>
            </a:br>
            <a:r>
              <a:rPr lang="de-DE" dirty="0"/>
              <a:t>bzw. 6. Schulstufe integrativ 1 </a:t>
            </a:r>
            <a:r>
              <a:rPr lang="de-DE" dirty="0" err="1"/>
              <a:t>WoStd</a:t>
            </a:r>
            <a:endParaRPr lang="de-DE" dirty="0"/>
          </a:p>
          <a:p>
            <a:pPr lvl="1"/>
            <a:r>
              <a:rPr lang="de-DE" dirty="0"/>
              <a:t>2019/20: 5.-8. Schulstufe autonom </a:t>
            </a:r>
            <a:br>
              <a:rPr lang="de-DE" dirty="0"/>
            </a:br>
            <a:r>
              <a:rPr lang="de-DE" dirty="0"/>
              <a:t>bzw. 6./7. Schulstufe je 1 </a:t>
            </a:r>
            <a:r>
              <a:rPr lang="de-DE" dirty="0" err="1"/>
              <a:t>WoStd</a:t>
            </a:r>
            <a:endParaRPr lang="de-DE" dirty="0"/>
          </a:p>
          <a:p>
            <a:r>
              <a:rPr lang="de-DE" dirty="0"/>
              <a:t>Unterschriftsreifer Entwurf für die Verordnung</a:t>
            </a:r>
          </a:p>
        </p:txBody>
      </p:sp>
      <p:sp>
        <p:nvSpPr>
          <p:cNvPr id="2" name="Titel 1"/>
          <p:cNvSpPr>
            <a:spLocks noGrp="1"/>
          </p:cNvSpPr>
          <p:nvPr>
            <p:ph type="title"/>
          </p:nvPr>
        </p:nvSpPr>
        <p:spPr/>
        <p:txBody>
          <a:bodyPr>
            <a:normAutofit fontScale="90000"/>
          </a:bodyPr>
          <a:lstStyle/>
          <a:p>
            <a:pPr algn="l"/>
            <a:r>
              <a:rPr lang="de-AT" b="1" dirty="0"/>
              <a:t>Stand der Verordnung</a:t>
            </a:r>
            <a:br>
              <a:rPr lang="de-AT" b="1" dirty="0"/>
            </a:br>
            <a:endParaRPr lang="de-AT" b="1" dirty="0"/>
          </a:p>
        </p:txBody>
      </p:sp>
    </p:spTree>
    <p:extLst>
      <p:ext uri="{BB962C8B-B14F-4D97-AF65-F5344CB8AC3E}">
        <p14:creationId xmlns:p14="http://schemas.microsoft.com/office/powerpoint/2010/main" val="57044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AT" b="1" dirty="0"/>
              <a:t>Stundenausmaß</a:t>
            </a:r>
            <a:br>
              <a:rPr lang="de-AT" b="1" dirty="0"/>
            </a:br>
            <a:endParaRPr lang="de-AT" b="1" dirty="0"/>
          </a:p>
        </p:txBody>
      </p:sp>
      <p:graphicFrame>
        <p:nvGraphicFramePr>
          <p:cNvPr id="5" name="Tabelle 4"/>
          <p:cNvGraphicFramePr>
            <a:graphicFrameLocks noGrp="1"/>
          </p:cNvGraphicFramePr>
          <p:nvPr>
            <p:extLst>
              <p:ext uri="{D42A27DB-BD31-4B8C-83A1-F6EECF244321}">
                <p14:modId xmlns:p14="http://schemas.microsoft.com/office/powerpoint/2010/main" val="1184804535"/>
              </p:ext>
            </p:extLst>
          </p:nvPr>
        </p:nvGraphicFramePr>
        <p:xfrm>
          <a:off x="590550" y="1689045"/>
          <a:ext cx="7962900" cy="1091883"/>
        </p:xfrm>
        <a:graphic>
          <a:graphicData uri="http://schemas.openxmlformats.org/drawingml/2006/table">
            <a:tbl>
              <a:tblPr firstRow="1" bandRow="1">
                <a:tableStyleId>{2D5ABB26-0587-4C30-8999-92F81FD0307C}</a:tableStyleId>
              </a:tblPr>
              <a:tblGrid>
                <a:gridCol w="1749202">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461170">
                  <a:extLst>
                    <a:ext uri="{9D8B030D-6E8A-4147-A177-3AD203B41FA5}">
                      <a16:colId xmlns:a16="http://schemas.microsoft.com/office/drawing/2014/main" val="20004"/>
                    </a:ext>
                  </a:extLst>
                </a:gridCol>
              </a:tblGrid>
              <a:tr h="297180">
                <a:tc>
                  <a:txBody>
                    <a:bodyPr/>
                    <a:lstStyle/>
                    <a:p>
                      <a:pPr>
                        <a:lnSpc>
                          <a:spcPct val="115000"/>
                        </a:lnSpc>
                      </a:pPr>
                      <a:endParaRPr lang="de-AT" sz="1100" dirty="0">
                        <a:effectLst/>
                        <a:latin typeface="Calibri"/>
                        <a:cs typeface="Times New Roman"/>
                      </a:endParaRPr>
                    </a:p>
                  </a:txBody>
                  <a:tcPr marT="34290" marB="34290"/>
                </a:tc>
                <a:tc>
                  <a:txBody>
                    <a:bodyPr/>
                    <a:lstStyle/>
                    <a:p>
                      <a:pPr algn="ctr">
                        <a:lnSpc>
                          <a:spcPct val="115000"/>
                        </a:lnSpc>
                        <a:spcAft>
                          <a:spcPts val="0"/>
                        </a:spcAft>
                      </a:pPr>
                      <a:r>
                        <a:rPr lang="de-AT" sz="1500" b="1" kern="1200" dirty="0">
                          <a:effectLst/>
                        </a:rPr>
                        <a:t>5. Schulstufe</a:t>
                      </a:r>
                    </a:p>
                    <a:p>
                      <a:pPr algn="ctr">
                        <a:lnSpc>
                          <a:spcPct val="115000"/>
                        </a:lnSpc>
                        <a:spcAft>
                          <a:spcPts val="0"/>
                        </a:spcAft>
                      </a:pPr>
                      <a:endParaRPr lang="de-AT" sz="1100" b="1" dirty="0">
                        <a:effectLst/>
                        <a:latin typeface="Calibri"/>
                        <a:ea typeface="Calibri"/>
                        <a:cs typeface="Times New Roman"/>
                      </a:endParaRPr>
                    </a:p>
                  </a:txBody>
                  <a:tcPr marT="34290" marB="34290"/>
                </a:tc>
                <a:tc>
                  <a:txBody>
                    <a:bodyPr/>
                    <a:lstStyle/>
                    <a:p>
                      <a:pPr algn="ctr">
                        <a:lnSpc>
                          <a:spcPct val="115000"/>
                        </a:lnSpc>
                        <a:spcAft>
                          <a:spcPts val="0"/>
                        </a:spcAft>
                      </a:pPr>
                      <a:r>
                        <a:rPr lang="de-AT" sz="1500" b="1" kern="1200" dirty="0">
                          <a:effectLst/>
                        </a:rPr>
                        <a:t>6. Schulstufe</a:t>
                      </a:r>
                      <a:endParaRPr lang="de-AT" sz="1100" b="1" dirty="0">
                        <a:effectLst/>
                        <a:latin typeface="Calibri"/>
                        <a:ea typeface="Calibri"/>
                        <a:cs typeface="Times New Roman"/>
                      </a:endParaRPr>
                    </a:p>
                  </a:txBody>
                  <a:tcPr marT="34290" marB="34290"/>
                </a:tc>
                <a:tc>
                  <a:txBody>
                    <a:bodyPr/>
                    <a:lstStyle/>
                    <a:p>
                      <a:pPr algn="ctr">
                        <a:lnSpc>
                          <a:spcPct val="115000"/>
                        </a:lnSpc>
                        <a:spcAft>
                          <a:spcPts val="0"/>
                        </a:spcAft>
                      </a:pPr>
                      <a:r>
                        <a:rPr lang="de-AT" sz="1500" b="1" kern="1200" dirty="0">
                          <a:effectLst/>
                        </a:rPr>
                        <a:t>7. Schulstufe</a:t>
                      </a:r>
                      <a:endParaRPr lang="de-AT" sz="1100" b="1" dirty="0">
                        <a:effectLst/>
                        <a:latin typeface="Calibri"/>
                        <a:ea typeface="Calibri"/>
                        <a:cs typeface="Times New Roman"/>
                      </a:endParaRPr>
                    </a:p>
                  </a:txBody>
                  <a:tcPr marT="34290" marB="34290"/>
                </a:tc>
                <a:tc>
                  <a:txBody>
                    <a:bodyPr/>
                    <a:lstStyle/>
                    <a:p>
                      <a:pPr algn="ctr">
                        <a:lnSpc>
                          <a:spcPct val="115000"/>
                        </a:lnSpc>
                        <a:spcAft>
                          <a:spcPts val="0"/>
                        </a:spcAft>
                      </a:pPr>
                      <a:r>
                        <a:rPr lang="de-AT" sz="1500" b="1" kern="1200" dirty="0">
                          <a:effectLst/>
                        </a:rPr>
                        <a:t>8. Schulstufe</a:t>
                      </a:r>
                      <a:endParaRPr lang="de-AT" sz="1100" b="1" dirty="0">
                        <a:effectLst/>
                        <a:latin typeface="Calibri"/>
                        <a:ea typeface="Calibri"/>
                        <a:cs typeface="Times New Roman"/>
                      </a:endParaRPr>
                    </a:p>
                  </a:txBody>
                  <a:tcPr marT="34290" marB="34290"/>
                </a:tc>
                <a:extLst>
                  <a:ext uri="{0D108BD9-81ED-4DB2-BD59-A6C34878D82A}">
                    <a16:rowId xmlns:a16="http://schemas.microsoft.com/office/drawing/2014/main" val="10000"/>
                  </a:ext>
                </a:extLst>
              </a:tr>
              <a:tr h="525780">
                <a:tc>
                  <a:txBody>
                    <a:bodyPr/>
                    <a:lstStyle/>
                    <a:p>
                      <a:pPr>
                        <a:lnSpc>
                          <a:spcPct val="115000"/>
                        </a:lnSpc>
                        <a:spcAft>
                          <a:spcPts val="0"/>
                        </a:spcAft>
                      </a:pPr>
                      <a:r>
                        <a:rPr lang="de-AT" sz="1500" b="1" kern="1200" dirty="0">
                          <a:effectLst/>
                        </a:rPr>
                        <a:t>autonom: 2-4</a:t>
                      </a:r>
                      <a:endParaRPr lang="de-AT" sz="1100" b="1" dirty="0">
                        <a:effectLst/>
                      </a:endParaRPr>
                    </a:p>
                    <a:p>
                      <a:pPr>
                        <a:lnSpc>
                          <a:spcPct val="115000"/>
                        </a:lnSpc>
                        <a:spcAft>
                          <a:spcPts val="0"/>
                        </a:spcAft>
                      </a:pPr>
                      <a:r>
                        <a:rPr lang="de-AT" sz="1500" b="1" kern="1200" dirty="0">
                          <a:effectLst/>
                        </a:rPr>
                        <a:t>Wochenstunden</a:t>
                      </a:r>
                      <a:r>
                        <a:rPr lang="de-AT" sz="1500" b="1" kern="1200" baseline="30000" dirty="0">
                          <a:effectLst/>
                        </a:rPr>
                        <a:t>9)</a:t>
                      </a:r>
                      <a:endParaRPr lang="de-AT" sz="1100" b="1" baseline="30000" dirty="0">
                        <a:effectLst/>
                        <a:latin typeface="Calibri"/>
                        <a:ea typeface="Calibri"/>
                        <a:cs typeface="Times New Roman"/>
                      </a:endParaRPr>
                    </a:p>
                  </a:txBody>
                  <a:tcPr marT="34290" marB="34290"/>
                </a:tc>
                <a:tc>
                  <a:txBody>
                    <a:bodyPr/>
                    <a:lstStyle/>
                    <a:p>
                      <a:pPr algn="ctr">
                        <a:lnSpc>
                          <a:spcPct val="115000"/>
                        </a:lnSpc>
                        <a:spcAft>
                          <a:spcPts val="0"/>
                        </a:spcAft>
                      </a:pPr>
                      <a:r>
                        <a:rPr lang="de-AT" sz="1500" kern="1200" dirty="0">
                          <a:solidFill>
                            <a:schemeClr val="bg1"/>
                          </a:solidFill>
                          <a:effectLst/>
                          <a:latin typeface="+mn-lt"/>
                          <a:ea typeface="+mn-ea"/>
                          <a:cs typeface="+mn-cs"/>
                        </a:rPr>
                        <a:t>0-2</a:t>
                      </a:r>
                    </a:p>
                  </a:txBody>
                  <a:tcPr marT="34290" marB="34290" anchor="ctr">
                    <a:solidFill>
                      <a:schemeClr val="accent5">
                        <a:lumMod val="75000"/>
                      </a:schemeClr>
                    </a:solidFill>
                  </a:tcPr>
                </a:tc>
                <a:tc>
                  <a:txBody>
                    <a:bodyPr/>
                    <a:lstStyle/>
                    <a:p>
                      <a:pPr algn="ctr">
                        <a:lnSpc>
                          <a:spcPct val="115000"/>
                        </a:lnSpc>
                        <a:spcAft>
                          <a:spcPts val="0"/>
                        </a:spcAft>
                      </a:pPr>
                      <a:r>
                        <a:rPr lang="de-AT" sz="1500" kern="1200" dirty="0">
                          <a:solidFill>
                            <a:schemeClr val="bg1"/>
                          </a:solidFill>
                          <a:effectLst/>
                          <a:latin typeface="+mn-lt"/>
                          <a:ea typeface="+mn-ea"/>
                          <a:cs typeface="+mn-cs"/>
                        </a:rPr>
                        <a:t>0-2</a:t>
                      </a:r>
                    </a:p>
                  </a:txBody>
                  <a:tcPr marT="34290" marB="34290" anchor="ctr">
                    <a:solidFill>
                      <a:schemeClr val="accent5">
                        <a:lumMod val="75000"/>
                      </a:schemeClr>
                    </a:solidFill>
                  </a:tcPr>
                </a:tc>
                <a:tc>
                  <a:txBody>
                    <a:bodyPr/>
                    <a:lstStyle/>
                    <a:p>
                      <a:pPr algn="ctr">
                        <a:lnSpc>
                          <a:spcPct val="115000"/>
                        </a:lnSpc>
                        <a:spcAft>
                          <a:spcPts val="0"/>
                        </a:spcAft>
                      </a:pPr>
                      <a:r>
                        <a:rPr lang="de-DE" sz="1500" kern="1200" dirty="0">
                          <a:solidFill>
                            <a:schemeClr val="bg1"/>
                          </a:solidFill>
                          <a:effectLst/>
                          <a:latin typeface="+mn-lt"/>
                          <a:ea typeface="+mn-ea"/>
                          <a:cs typeface="+mn-cs"/>
                        </a:rPr>
                        <a:t>0-2</a:t>
                      </a:r>
                      <a:endParaRPr lang="de-AT" sz="1500" kern="1200" dirty="0">
                        <a:solidFill>
                          <a:schemeClr val="bg1"/>
                        </a:solidFill>
                        <a:effectLst/>
                        <a:latin typeface="+mn-lt"/>
                        <a:ea typeface="+mn-ea"/>
                        <a:cs typeface="+mn-cs"/>
                      </a:endParaRPr>
                    </a:p>
                  </a:txBody>
                  <a:tcPr marT="34290" marB="34290" anchor="ctr">
                    <a:solidFill>
                      <a:schemeClr val="accent5">
                        <a:lumMod val="75000"/>
                      </a:schemeClr>
                    </a:solidFill>
                  </a:tcPr>
                </a:tc>
                <a:tc>
                  <a:txBody>
                    <a:bodyPr/>
                    <a:lstStyle/>
                    <a:p>
                      <a:pPr algn="ctr">
                        <a:lnSpc>
                          <a:spcPct val="115000"/>
                        </a:lnSpc>
                        <a:spcAft>
                          <a:spcPts val="0"/>
                        </a:spcAft>
                      </a:pPr>
                      <a:r>
                        <a:rPr lang="de-AT" sz="1500" kern="1200" dirty="0">
                          <a:solidFill>
                            <a:schemeClr val="tx1"/>
                          </a:solidFill>
                          <a:effectLst/>
                          <a:latin typeface="+mn-lt"/>
                          <a:ea typeface="+mn-ea"/>
                          <a:cs typeface="+mn-cs"/>
                        </a:rPr>
                        <a:t>0-2</a:t>
                      </a:r>
                    </a:p>
                  </a:txBody>
                  <a:tcPr marT="34290" marB="34290" anchor="ctr">
                    <a:solidFill>
                      <a:schemeClr val="accent5">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4" name="Tabelle 3"/>
          <p:cNvGraphicFramePr>
            <a:graphicFrameLocks noGrp="1"/>
          </p:cNvGraphicFramePr>
          <p:nvPr>
            <p:extLst>
              <p:ext uri="{D42A27DB-BD31-4B8C-83A1-F6EECF244321}">
                <p14:modId xmlns:p14="http://schemas.microsoft.com/office/powerpoint/2010/main" val="2152416999"/>
              </p:ext>
            </p:extLst>
          </p:nvPr>
        </p:nvGraphicFramePr>
        <p:xfrm>
          <a:off x="611560" y="3284984"/>
          <a:ext cx="7962900" cy="1091883"/>
        </p:xfrm>
        <a:graphic>
          <a:graphicData uri="http://schemas.openxmlformats.org/drawingml/2006/table">
            <a:tbl>
              <a:tblPr firstRow="1" bandRow="1">
                <a:tableStyleId>{2D5ABB26-0587-4C30-8999-92F81FD0307C}</a:tableStyleId>
              </a:tblPr>
              <a:tblGrid>
                <a:gridCol w="1728192">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482180">
                  <a:extLst>
                    <a:ext uri="{9D8B030D-6E8A-4147-A177-3AD203B41FA5}">
                      <a16:colId xmlns:a16="http://schemas.microsoft.com/office/drawing/2014/main" val="20004"/>
                    </a:ext>
                  </a:extLst>
                </a:gridCol>
              </a:tblGrid>
              <a:tr h="297180">
                <a:tc>
                  <a:txBody>
                    <a:bodyPr/>
                    <a:lstStyle/>
                    <a:p>
                      <a:pPr>
                        <a:lnSpc>
                          <a:spcPct val="115000"/>
                        </a:lnSpc>
                      </a:pPr>
                      <a:endParaRPr lang="de-AT" sz="1100" dirty="0">
                        <a:effectLst/>
                        <a:latin typeface="Calibri"/>
                        <a:cs typeface="Times New Roman"/>
                      </a:endParaRPr>
                    </a:p>
                  </a:txBody>
                  <a:tcPr marT="34290" marB="34290"/>
                </a:tc>
                <a:tc>
                  <a:txBody>
                    <a:bodyPr/>
                    <a:lstStyle/>
                    <a:p>
                      <a:pPr algn="ctr">
                        <a:lnSpc>
                          <a:spcPct val="115000"/>
                        </a:lnSpc>
                        <a:spcAft>
                          <a:spcPts val="0"/>
                        </a:spcAft>
                      </a:pPr>
                      <a:r>
                        <a:rPr lang="de-AT" sz="1500" b="1" kern="1200" dirty="0">
                          <a:effectLst/>
                        </a:rPr>
                        <a:t>5. Schulstufe</a:t>
                      </a:r>
                    </a:p>
                    <a:p>
                      <a:pPr algn="ctr">
                        <a:lnSpc>
                          <a:spcPct val="115000"/>
                        </a:lnSpc>
                        <a:spcAft>
                          <a:spcPts val="0"/>
                        </a:spcAft>
                      </a:pPr>
                      <a:endParaRPr lang="de-AT" sz="1100" b="1" dirty="0">
                        <a:effectLst/>
                        <a:latin typeface="Calibri"/>
                        <a:ea typeface="Calibri"/>
                        <a:cs typeface="Times New Roman"/>
                      </a:endParaRPr>
                    </a:p>
                  </a:txBody>
                  <a:tcPr marT="34290" marB="34290"/>
                </a:tc>
                <a:tc>
                  <a:txBody>
                    <a:bodyPr/>
                    <a:lstStyle/>
                    <a:p>
                      <a:pPr algn="ctr">
                        <a:lnSpc>
                          <a:spcPct val="115000"/>
                        </a:lnSpc>
                        <a:spcAft>
                          <a:spcPts val="0"/>
                        </a:spcAft>
                      </a:pPr>
                      <a:r>
                        <a:rPr lang="de-AT" sz="1500" b="1" kern="1200" dirty="0">
                          <a:effectLst/>
                        </a:rPr>
                        <a:t>6. Schulstufe</a:t>
                      </a:r>
                      <a:endParaRPr lang="de-AT" sz="1100" b="1" dirty="0">
                        <a:effectLst/>
                        <a:latin typeface="Calibri"/>
                        <a:ea typeface="Calibri"/>
                        <a:cs typeface="Times New Roman"/>
                      </a:endParaRPr>
                    </a:p>
                  </a:txBody>
                  <a:tcPr marT="34290" marB="34290"/>
                </a:tc>
                <a:tc>
                  <a:txBody>
                    <a:bodyPr/>
                    <a:lstStyle/>
                    <a:p>
                      <a:pPr algn="ctr">
                        <a:lnSpc>
                          <a:spcPct val="115000"/>
                        </a:lnSpc>
                        <a:spcAft>
                          <a:spcPts val="0"/>
                        </a:spcAft>
                      </a:pPr>
                      <a:r>
                        <a:rPr lang="de-AT" sz="1500" b="1" kern="1200" dirty="0">
                          <a:effectLst/>
                        </a:rPr>
                        <a:t>7. Schulstufe</a:t>
                      </a:r>
                      <a:endParaRPr lang="de-AT" sz="1100" b="1" dirty="0">
                        <a:effectLst/>
                        <a:latin typeface="Calibri"/>
                        <a:ea typeface="Calibri"/>
                        <a:cs typeface="Times New Roman"/>
                      </a:endParaRPr>
                    </a:p>
                  </a:txBody>
                  <a:tcPr marT="34290" marB="34290"/>
                </a:tc>
                <a:tc>
                  <a:txBody>
                    <a:bodyPr/>
                    <a:lstStyle/>
                    <a:p>
                      <a:pPr algn="ctr">
                        <a:lnSpc>
                          <a:spcPct val="115000"/>
                        </a:lnSpc>
                        <a:spcAft>
                          <a:spcPts val="0"/>
                        </a:spcAft>
                      </a:pPr>
                      <a:r>
                        <a:rPr lang="de-AT" sz="1500" b="1" kern="1200" dirty="0">
                          <a:effectLst/>
                        </a:rPr>
                        <a:t>8. Schulstufe</a:t>
                      </a:r>
                      <a:endParaRPr lang="de-AT" sz="1100" b="1" dirty="0">
                        <a:effectLst/>
                        <a:latin typeface="Calibri"/>
                        <a:ea typeface="Calibri"/>
                        <a:cs typeface="Times New Roman"/>
                      </a:endParaRPr>
                    </a:p>
                  </a:txBody>
                  <a:tcPr marT="34290" marB="34290"/>
                </a:tc>
                <a:extLst>
                  <a:ext uri="{0D108BD9-81ED-4DB2-BD59-A6C34878D82A}">
                    <a16:rowId xmlns:a16="http://schemas.microsoft.com/office/drawing/2014/main" val="10000"/>
                  </a:ext>
                </a:extLst>
              </a:tr>
              <a:tr h="525780">
                <a:tc>
                  <a:txBody>
                    <a:bodyPr/>
                    <a:lstStyle/>
                    <a:p>
                      <a:pPr>
                        <a:lnSpc>
                          <a:spcPct val="115000"/>
                        </a:lnSpc>
                        <a:spcAft>
                          <a:spcPts val="0"/>
                        </a:spcAft>
                      </a:pPr>
                      <a:r>
                        <a:rPr lang="de-AT" sz="1500" b="1" kern="1200" dirty="0">
                          <a:effectLst/>
                        </a:rPr>
                        <a:t>nicht autonom: 2</a:t>
                      </a:r>
                      <a:endParaRPr lang="de-AT" sz="1100" b="1" dirty="0">
                        <a:effectLst/>
                      </a:endParaRPr>
                    </a:p>
                    <a:p>
                      <a:pPr>
                        <a:lnSpc>
                          <a:spcPct val="115000"/>
                        </a:lnSpc>
                        <a:spcAft>
                          <a:spcPts val="0"/>
                        </a:spcAft>
                      </a:pPr>
                      <a:r>
                        <a:rPr lang="de-AT" sz="1500" b="1" kern="1200" dirty="0">
                          <a:effectLst/>
                        </a:rPr>
                        <a:t>Wochenstunden</a:t>
                      </a:r>
                      <a:r>
                        <a:rPr lang="de-AT" sz="1500" b="1" kern="1200" baseline="30000" dirty="0">
                          <a:effectLst/>
                          <a:latin typeface="Calibri"/>
                          <a:ea typeface="Calibri"/>
                          <a:cs typeface="Times New Roman"/>
                        </a:rPr>
                        <a:t>10)</a:t>
                      </a:r>
                      <a:endParaRPr lang="de-AT" sz="1100" b="1" baseline="30000" dirty="0">
                        <a:effectLst/>
                        <a:latin typeface="Calibri"/>
                        <a:ea typeface="Calibri"/>
                        <a:cs typeface="Times New Roman"/>
                      </a:endParaRPr>
                    </a:p>
                  </a:txBody>
                  <a:tcPr marT="34290" marB="34290"/>
                </a:tc>
                <a:tc>
                  <a:txBody>
                    <a:bodyPr/>
                    <a:lstStyle/>
                    <a:p>
                      <a:pPr algn="ctr">
                        <a:lnSpc>
                          <a:spcPct val="115000"/>
                        </a:lnSpc>
                        <a:spcAft>
                          <a:spcPts val="0"/>
                        </a:spcAft>
                      </a:pPr>
                      <a:endParaRPr lang="de-AT" sz="1500" kern="1200" dirty="0">
                        <a:solidFill>
                          <a:schemeClr val="tx1"/>
                        </a:solidFill>
                        <a:effectLst/>
                        <a:latin typeface="+mn-lt"/>
                        <a:ea typeface="+mn-ea"/>
                        <a:cs typeface="+mn-cs"/>
                      </a:endParaRPr>
                    </a:p>
                  </a:txBody>
                  <a:tcPr marT="34290" marB="34290" anchor="ctr">
                    <a:solidFill>
                      <a:schemeClr val="bg1">
                        <a:lumMod val="85000"/>
                      </a:schemeClr>
                    </a:solidFill>
                  </a:tcPr>
                </a:tc>
                <a:tc>
                  <a:txBody>
                    <a:bodyPr/>
                    <a:lstStyle/>
                    <a:p>
                      <a:pPr algn="ctr">
                        <a:lnSpc>
                          <a:spcPct val="115000"/>
                        </a:lnSpc>
                        <a:spcAft>
                          <a:spcPts val="0"/>
                        </a:spcAft>
                      </a:pPr>
                      <a:r>
                        <a:rPr lang="de-AT" sz="1500" kern="1200" dirty="0">
                          <a:solidFill>
                            <a:schemeClr val="bg1"/>
                          </a:solidFill>
                          <a:effectLst/>
                          <a:latin typeface="+mn-lt"/>
                          <a:ea typeface="+mn-ea"/>
                          <a:cs typeface="+mn-cs"/>
                        </a:rPr>
                        <a:t>1</a:t>
                      </a:r>
                    </a:p>
                  </a:txBody>
                  <a:tcPr marT="34290" marB="34290" anchor="ctr">
                    <a:solidFill>
                      <a:schemeClr val="accent5">
                        <a:lumMod val="75000"/>
                      </a:schemeClr>
                    </a:solidFill>
                  </a:tcPr>
                </a:tc>
                <a:tc>
                  <a:txBody>
                    <a:bodyPr/>
                    <a:lstStyle/>
                    <a:p>
                      <a:pPr algn="ctr">
                        <a:lnSpc>
                          <a:spcPct val="115000"/>
                        </a:lnSpc>
                        <a:spcAft>
                          <a:spcPts val="0"/>
                        </a:spcAft>
                      </a:pPr>
                      <a:r>
                        <a:rPr lang="de-AT" sz="1500" kern="1200" dirty="0">
                          <a:solidFill>
                            <a:schemeClr val="tx1"/>
                          </a:solidFill>
                          <a:effectLst/>
                          <a:latin typeface="+mn-lt"/>
                          <a:ea typeface="+mn-ea"/>
                          <a:cs typeface="+mn-cs"/>
                        </a:rPr>
                        <a:t>1</a:t>
                      </a:r>
                    </a:p>
                  </a:txBody>
                  <a:tcPr marT="34290" marB="34290" anchor="ctr">
                    <a:solidFill>
                      <a:schemeClr val="accent5">
                        <a:lumMod val="60000"/>
                        <a:lumOff val="40000"/>
                      </a:schemeClr>
                    </a:solidFill>
                  </a:tcPr>
                </a:tc>
                <a:tc>
                  <a:txBody>
                    <a:bodyPr/>
                    <a:lstStyle/>
                    <a:p>
                      <a:pPr algn="ctr">
                        <a:lnSpc>
                          <a:spcPct val="115000"/>
                        </a:lnSpc>
                        <a:spcAft>
                          <a:spcPts val="0"/>
                        </a:spcAft>
                      </a:pPr>
                      <a:endParaRPr lang="de-AT" sz="1500" kern="1200" dirty="0">
                        <a:solidFill>
                          <a:schemeClr val="tx1"/>
                        </a:solidFill>
                        <a:effectLst/>
                        <a:latin typeface="+mn-lt"/>
                        <a:ea typeface="+mn-ea"/>
                        <a:cs typeface="+mn-cs"/>
                      </a:endParaRPr>
                    </a:p>
                  </a:txBody>
                  <a:tcPr marT="34290" marB="34290" anchor="ctr">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63332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2018-01-31_Digitale_Grundbildung_BeispieleUndAnregungen - Microsoft Word"/>
          <p:cNvPicPr>
            <a:picLocks noChangeAspect="1"/>
          </p:cNvPicPr>
          <p:nvPr/>
        </p:nvPicPr>
        <p:blipFill rotWithShape="1">
          <a:blip r:embed="rId2">
            <a:extLst>
              <a:ext uri="{28A0092B-C50C-407E-A947-70E740481C1C}">
                <a14:useLocalDpi xmlns:a14="http://schemas.microsoft.com/office/drawing/2010/main" val="0"/>
              </a:ext>
            </a:extLst>
          </a:blip>
          <a:srcRect l="7572" t="19388" r="14000" b="7664"/>
          <a:stretch/>
        </p:blipFill>
        <p:spPr>
          <a:xfrm>
            <a:off x="554237" y="1740320"/>
            <a:ext cx="8111381" cy="4136951"/>
          </a:xfrm>
          <a:prstGeom prst="rect">
            <a:avLst/>
          </a:prstGeom>
        </p:spPr>
      </p:pic>
      <p:sp>
        <p:nvSpPr>
          <p:cNvPr id="2" name="Titel 1"/>
          <p:cNvSpPr>
            <a:spLocks noGrp="1"/>
          </p:cNvSpPr>
          <p:nvPr>
            <p:ph type="title"/>
          </p:nvPr>
        </p:nvSpPr>
        <p:spPr/>
        <p:txBody>
          <a:bodyPr>
            <a:normAutofit fontScale="90000"/>
          </a:bodyPr>
          <a:lstStyle/>
          <a:p>
            <a:pPr algn="l"/>
            <a:r>
              <a:rPr lang="de-AT" b="1" dirty="0"/>
              <a:t>Umsetzung</a:t>
            </a:r>
            <a:br>
              <a:rPr lang="de-AT" b="1" dirty="0"/>
            </a:br>
            <a:r>
              <a:rPr lang="de-AT" b="1" dirty="0"/>
              <a:t>ohne schulautonome Entscheidung</a:t>
            </a:r>
          </a:p>
        </p:txBody>
      </p:sp>
    </p:spTree>
    <p:extLst>
      <p:ext uri="{BB962C8B-B14F-4D97-AF65-F5344CB8AC3E}">
        <p14:creationId xmlns:p14="http://schemas.microsoft.com/office/powerpoint/2010/main" val="1886837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AT" b="1" dirty="0"/>
              <a:t>Umsetzung</a:t>
            </a:r>
            <a:br>
              <a:rPr lang="de-AT" b="1" dirty="0"/>
            </a:br>
            <a:r>
              <a:rPr lang="de-AT" b="1" dirty="0"/>
              <a:t>mit schulautonomer Entscheidung</a:t>
            </a:r>
          </a:p>
        </p:txBody>
      </p:sp>
      <p:pic>
        <p:nvPicPr>
          <p:cNvPr id="5" name="Grafik 4" descr="2018-01-31_Digitale_Grundbildung_BeispieleUndAnregungen - Microsoft Word"/>
          <p:cNvPicPr>
            <a:picLocks noChangeAspect="1"/>
          </p:cNvPicPr>
          <p:nvPr/>
        </p:nvPicPr>
        <p:blipFill rotWithShape="1">
          <a:blip r:embed="rId2">
            <a:extLst>
              <a:ext uri="{28A0092B-C50C-407E-A947-70E740481C1C}">
                <a14:useLocalDpi xmlns:a14="http://schemas.microsoft.com/office/drawing/2010/main" val="0"/>
              </a:ext>
            </a:extLst>
          </a:blip>
          <a:srcRect l="14286" t="7925" r="24285" b="5059"/>
          <a:stretch/>
        </p:blipFill>
        <p:spPr>
          <a:xfrm>
            <a:off x="522420" y="1700808"/>
            <a:ext cx="6353836" cy="4935306"/>
          </a:xfrm>
          <a:prstGeom prst="rect">
            <a:avLst/>
          </a:prstGeom>
        </p:spPr>
      </p:pic>
    </p:spTree>
    <p:extLst>
      <p:ext uri="{BB962C8B-B14F-4D97-AF65-F5344CB8AC3E}">
        <p14:creationId xmlns:p14="http://schemas.microsoft.com/office/powerpoint/2010/main" val="1954214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2018-01-31_Digitale_Grundbildung_BeispieleUndAnregungen - Microsoft Word"/>
          <p:cNvPicPr>
            <a:picLocks noChangeAspect="1"/>
          </p:cNvPicPr>
          <p:nvPr/>
        </p:nvPicPr>
        <p:blipFill rotWithShape="1">
          <a:blip r:embed="rId2">
            <a:extLst>
              <a:ext uri="{28A0092B-C50C-407E-A947-70E740481C1C}">
                <a14:useLocalDpi xmlns:a14="http://schemas.microsoft.com/office/drawing/2010/main" val="0"/>
              </a:ext>
            </a:extLst>
          </a:blip>
          <a:srcRect l="14430" t="9749" r="15711" b="9227"/>
          <a:stretch/>
        </p:blipFill>
        <p:spPr>
          <a:xfrm>
            <a:off x="539552" y="1654926"/>
            <a:ext cx="7336365" cy="4665703"/>
          </a:xfrm>
          <a:prstGeom prst="rect">
            <a:avLst/>
          </a:prstGeom>
        </p:spPr>
      </p:pic>
      <p:sp>
        <p:nvSpPr>
          <p:cNvPr id="2" name="Titel 1"/>
          <p:cNvSpPr>
            <a:spLocks noGrp="1"/>
          </p:cNvSpPr>
          <p:nvPr>
            <p:ph type="title"/>
          </p:nvPr>
        </p:nvSpPr>
        <p:spPr/>
        <p:txBody>
          <a:bodyPr>
            <a:normAutofit fontScale="90000"/>
          </a:bodyPr>
          <a:lstStyle/>
          <a:p>
            <a:pPr algn="l"/>
            <a:r>
              <a:rPr lang="de-AT" b="1" dirty="0"/>
              <a:t>Umsetzung</a:t>
            </a:r>
            <a:br>
              <a:rPr lang="de-AT" b="1" dirty="0"/>
            </a:br>
            <a:r>
              <a:rPr lang="de-AT" b="1" dirty="0"/>
              <a:t>mit schulautonomer Entscheidung</a:t>
            </a:r>
          </a:p>
        </p:txBody>
      </p:sp>
    </p:spTree>
    <p:extLst>
      <p:ext uri="{BB962C8B-B14F-4D97-AF65-F5344CB8AC3E}">
        <p14:creationId xmlns:p14="http://schemas.microsoft.com/office/powerpoint/2010/main" val="2436031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2018-01-31_Digitale_Grundbildung_BeispieleUndAnregungen - Microsoft Word"/>
          <p:cNvPicPr>
            <a:picLocks noChangeAspect="1"/>
          </p:cNvPicPr>
          <p:nvPr/>
        </p:nvPicPr>
        <p:blipFill rotWithShape="1">
          <a:blip r:embed="rId2">
            <a:extLst>
              <a:ext uri="{28A0092B-C50C-407E-A947-70E740481C1C}">
                <a14:useLocalDpi xmlns:a14="http://schemas.microsoft.com/office/drawing/2010/main" val="0"/>
              </a:ext>
            </a:extLst>
          </a:blip>
          <a:srcRect l="1560" t="16901" r="17402" b="60836"/>
          <a:stretch/>
        </p:blipFill>
        <p:spPr>
          <a:xfrm>
            <a:off x="467543" y="4712816"/>
            <a:ext cx="8208000" cy="1236464"/>
          </a:xfrm>
          <a:prstGeom prst="rect">
            <a:avLst/>
          </a:prstGeom>
        </p:spPr>
      </p:pic>
      <p:sp>
        <p:nvSpPr>
          <p:cNvPr id="2" name="Titel 1"/>
          <p:cNvSpPr>
            <a:spLocks noGrp="1"/>
          </p:cNvSpPr>
          <p:nvPr>
            <p:ph type="title"/>
          </p:nvPr>
        </p:nvSpPr>
        <p:spPr/>
        <p:txBody>
          <a:bodyPr>
            <a:normAutofit fontScale="90000"/>
          </a:bodyPr>
          <a:lstStyle/>
          <a:p>
            <a:pPr algn="l"/>
            <a:r>
              <a:rPr lang="de-AT" b="1" dirty="0"/>
              <a:t>Schulautonomes</a:t>
            </a:r>
            <a:br>
              <a:rPr lang="de-AT" b="1" dirty="0"/>
            </a:br>
            <a:r>
              <a:rPr lang="de-AT" b="1" dirty="0"/>
              <a:t>Umsetzungsbeispiel 1</a:t>
            </a:r>
          </a:p>
        </p:txBody>
      </p:sp>
      <p:sp>
        <p:nvSpPr>
          <p:cNvPr id="4" name="Inhaltsplatzhalter 3"/>
          <p:cNvSpPr>
            <a:spLocks noGrp="1"/>
          </p:cNvSpPr>
          <p:nvPr>
            <p:ph idx="1"/>
          </p:nvPr>
        </p:nvSpPr>
        <p:spPr>
          <a:xfrm>
            <a:off x="457200" y="1600200"/>
            <a:ext cx="8229600" cy="2980927"/>
          </a:xfrm>
        </p:spPr>
        <p:txBody>
          <a:bodyPr>
            <a:normAutofit fontScale="85000" lnSpcReduction="20000"/>
          </a:bodyPr>
          <a:lstStyle/>
          <a:p>
            <a:pPr marL="0" indent="0">
              <a:buNone/>
            </a:pPr>
            <a:r>
              <a:rPr lang="de-AT" sz="2600" b="1" dirty="0"/>
              <a:t>Schulautonomer Schwerpunkt mit definierten Stunden</a:t>
            </a:r>
          </a:p>
          <a:p>
            <a:pPr marL="0" indent="0">
              <a:buNone/>
            </a:pPr>
            <a:r>
              <a:rPr lang="de-AT" sz="2600" dirty="0"/>
              <a:t>Die Schule führt schulautonom in der 5., 6. und 7. Schulstufe die „Digitale Grundbildung“ mit jeweils einer definierten Stunde ein. Die Einführung kann vollständig im Schuljahr 2018/19 für alle drei Jahrgänge beschlossen werden (Variante 1) oder stufenweise beginnend mit der 5. und 6. Schulstufe (Variante 2), sofern die Gesamtanzahl von 120 Stunden sich für die betroffenen Schüler nicht ändert, d.h. keine Stundenverschiebungen zwischen den Schulstufen stattfinden. Ansonsten erfolgt die Einführung stufenweise beginnend mit der 5. Schulstufe (Variante 3) aufsteigend.</a:t>
            </a:r>
          </a:p>
          <a:p>
            <a:pPr marL="0" indent="0">
              <a:buNone/>
            </a:pPr>
            <a:endParaRPr lang="de-AT" dirty="0"/>
          </a:p>
        </p:txBody>
      </p:sp>
    </p:spTree>
    <p:extLst>
      <p:ext uri="{BB962C8B-B14F-4D97-AF65-F5344CB8AC3E}">
        <p14:creationId xmlns:p14="http://schemas.microsoft.com/office/powerpoint/2010/main" val="2845744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2018-01-31_Digitale_Grundbildung_BeispieleUndAnregungen - Microsoft Word"/>
          <p:cNvPicPr>
            <a:picLocks noChangeAspect="1"/>
          </p:cNvPicPr>
          <p:nvPr/>
        </p:nvPicPr>
        <p:blipFill rotWithShape="1">
          <a:blip r:embed="rId2">
            <a:extLst>
              <a:ext uri="{28A0092B-C50C-407E-A947-70E740481C1C}">
                <a14:useLocalDpi xmlns:a14="http://schemas.microsoft.com/office/drawing/2010/main" val="0"/>
              </a:ext>
            </a:extLst>
          </a:blip>
          <a:srcRect l="1451" t="71414" r="17511" b="6560"/>
          <a:stretch/>
        </p:blipFill>
        <p:spPr>
          <a:xfrm>
            <a:off x="450416" y="4725144"/>
            <a:ext cx="8208000" cy="1223309"/>
          </a:xfrm>
          <a:prstGeom prst="rect">
            <a:avLst/>
          </a:prstGeom>
        </p:spPr>
      </p:pic>
      <p:sp>
        <p:nvSpPr>
          <p:cNvPr id="2" name="Titel 1"/>
          <p:cNvSpPr>
            <a:spLocks noGrp="1"/>
          </p:cNvSpPr>
          <p:nvPr>
            <p:ph type="title"/>
          </p:nvPr>
        </p:nvSpPr>
        <p:spPr/>
        <p:txBody>
          <a:bodyPr>
            <a:normAutofit fontScale="90000"/>
          </a:bodyPr>
          <a:lstStyle/>
          <a:p>
            <a:pPr algn="l"/>
            <a:r>
              <a:rPr lang="de-AT" b="1" dirty="0"/>
              <a:t>Schulautonomes</a:t>
            </a:r>
            <a:br>
              <a:rPr lang="de-AT" b="1" dirty="0"/>
            </a:br>
            <a:r>
              <a:rPr lang="de-AT" b="1" dirty="0"/>
              <a:t>Umsetzungsbeispiel 2</a:t>
            </a:r>
          </a:p>
        </p:txBody>
      </p:sp>
      <p:sp>
        <p:nvSpPr>
          <p:cNvPr id="4" name="Inhaltsplatzhalter 3"/>
          <p:cNvSpPr>
            <a:spLocks noGrp="1"/>
          </p:cNvSpPr>
          <p:nvPr>
            <p:ph idx="1"/>
          </p:nvPr>
        </p:nvSpPr>
        <p:spPr>
          <a:xfrm>
            <a:off x="457200" y="1600200"/>
            <a:ext cx="8229600" cy="2980927"/>
          </a:xfrm>
        </p:spPr>
        <p:txBody>
          <a:bodyPr>
            <a:normAutofit/>
          </a:bodyPr>
          <a:lstStyle/>
          <a:p>
            <a:pPr marL="0" indent="0">
              <a:buNone/>
            </a:pPr>
            <a:r>
              <a:rPr lang="de-AT" sz="2600" b="1" dirty="0"/>
              <a:t>Schulautonomer Schwerpunkt als Mischform</a:t>
            </a:r>
          </a:p>
          <a:p>
            <a:pPr marL="0" indent="0">
              <a:buNone/>
            </a:pPr>
            <a:r>
              <a:rPr lang="de-AT" sz="2600" dirty="0"/>
              <a:t>Die Schule führt schulautonom in der 5. Schulstufe die „Digitale Grundbildung“ mit einer definierten Stunde ein und forciert in der 6. bis 8. Schulstufe die integrative Vermittlung der Lehrplaninhalte. Die Einführung kann wie in Beispiel 1 erfolgen, wobei die 8. Schulstufe frühestens 2019/20 betroffen ist.</a:t>
            </a:r>
          </a:p>
          <a:p>
            <a:pPr marL="0" indent="0">
              <a:buNone/>
            </a:pPr>
            <a:endParaRPr lang="de-AT" dirty="0"/>
          </a:p>
        </p:txBody>
      </p:sp>
    </p:spTree>
    <p:extLst>
      <p:ext uri="{BB962C8B-B14F-4D97-AF65-F5344CB8AC3E}">
        <p14:creationId xmlns:p14="http://schemas.microsoft.com/office/powerpoint/2010/main" val="1137045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2018-01-31_Digitale_Grundbildung_BeispieleUndAnregungen - Microsoft Word"/>
          <p:cNvPicPr>
            <a:picLocks noChangeAspect="1"/>
          </p:cNvPicPr>
          <p:nvPr/>
        </p:nvPicPr>
        <p:blipFill rotWithShape="1">
          <a:blip r:embed="rId2">
            <a:extLst>
              <a:ext uri="{28A0092B-C50C-407E-A947-70E740481C1C}">
                <a14:useLocalDpi xmlns:a14="http://schemas.microsoft.com/office/drawing/2010/main" val="0"/>
              </a:ext>
            </a:extLst>
          </a:blip>
          <a:srcRect l="1451" t="8415" r="17511" b="69322"/>
          <a:stretch/>
        </p:blipFill>
        <p:spPr>
          <a:xfrm>
            <a:off x="450416" y="4725144"/>
            <a:ext cx="8208000" cy="1236462"/>
          </a:xfrm>
          <a:prstGeom prst="rect">
            <a:avLst/>
          </a:prstGeom>
        </p:spPr>
      </p:pic>
      <p:sp>
        <p:nvSpPr>
          <p:cNvPr id="2" name="Titel 1"/>
          <p:cNvSpPr>
            <a:spLocks noGrp="1"/>
          </p:cNvSpPr>
          <p:nvPr>
            <p:ph type="title"/>
          </p:nvPr>
        </p:nvSpPr>
        <p:spPr/>
        <p:txBody>
          <a:bodyPr>
            <a:normAutofit fontScale="90000"/>
          </a:bodyPr>
          <a:lstStyle/>
          <a:p>
            <a:pPr algn="l"/>
            <a:r>
              <a:rPr lang="de-AT" b="1" dirty="0"/>
              <a:t>Schulautonomes</a:t>
            </a:r>
            <a:br>
              <a:rPr lang="de-AT" b="1" dirty="0"/>
            </a:br>
            <a:r>
              <a:rPr lang="de-AT" b="1" dirty="0"/>
              <a:t>Umsetzungsbeispiel 3</a:t>
            </a:r>
          </a:p>
        </p:txBody>
      </p:sp>
      <p:sp>
        <p:nvSpPr>
          <p:cNvPr id="4" name="Inhaltsplatzhalter 3"/>
          <p:cNvSpPr>
            <a:spLocks noGrp="1"/>
          </p:cNvSpPr>
          <p:nvPr>
            <p:ph idx="1"/>
          </p:nvPr>
        </p:nvSpPr>
        <p:spPr>
          <a:xfrm>
            <a:off x="457200" y="1600200"/>
            <a:ext cx="8229600" cy="2980927"/>
          </a:xfrm>
        </p:spPr>
        <p:txBody>
          <a:bodyPr>
            <a:normAutofit/>
          </a:bodyPr>
          <a:lstStyle/>
          <a:p>
            <a:pPr marL="0" indent="0">
              <a:buNone/>
            </a:pPr>
            <a:r>
              <a:rPr lang="de-AT" sz="2600" b="1" dirty="0"/>
              <a:t>Schulautonomer Schwerpunkt als Mischform</a:t>
            </a:r>
          </a:p>
          <a:p>
            <a:pPr marL="0" indent="0">
              <a:buNone/>
            </a:pPr>
            <a:r>
              <a:rPr lang="de-AT" sz="2600" dirty="0"/>
              <a:t>Die Schule forciert in der 5. Schulstufe die integrative Vermittlung der Inhalte der „Digitalen Grundbildung“ und führt schulautonom in der 6. und 7. Schulstufe jeweils eine halbe definierte Stunde ein. Die Einführung kann wie in Beispiel 1 erfolgen.</a:t>
            </a:r>
          </a:p>
          <a:p>
            <a:pPr marL="0" indent="0">
              <a:buNone/>
            </a:pPr>
            <a:endParaRPr lang="de-AT" dirty="0"/>
          </a:p>
        </p:txBody>
      </p:sp>
    </p:spTree>
    <p:extLst>
      <p:ext uri="{BB962C8B-B14F-4D97-AF65-F5344CB8AC3E}">
        <p14:creationId xmlns:p14="http://schemas.microsoft.com/office/powerpoint/2010/main" val="188885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18-01-31_Digitale_Grundbildung_BeispieleUndAnregungen - Microsoft Word"/>
          <p:cNvPicPr>
            <a:picLocks noChangeAspect="1"/>
          </p:cNvPicPr>
          <p:nvPr/>
        </p:nvPicPr>
        <p:blipFill rotWithShape="1">
          <a:blip r:embed="rId2">
            <a:extLst>
              <a:ext uri="{28A0092B-C50C-407E-A947-70E740481C1C}">
                <a14:useLocalDpi xmlns:a14="http://schemas.microsoft.com/office/drawing/2010/main" val="0"/>
              </a:ext>
            </a:extLst>
          </a:blip>
          <a:srcRect l="1429" t="70427" r="17273" b="7309"/>
          <a:stretch/>
        </p:blipFill>
        <p:spPr>
          <a:xfrm>
            <a:off x="464873" y="4725144"/>
            <a:ext cx="8208000" cy="1232512"/>
          </a:xfrm>
          <a:prstGeom prst="rect">
            <a:avLst/>
          </a:prstGeom>
        </p:spPr>
      </p:pic>
      <p:sp>
        <p:nvSpPr>
          <p:cNvPr id="2" name="Titel 1"/>
          <p:cNvSpPr>
            <a:spLocks noGrp="1"/>
          </p:cNvSpPr>
          <p:nvPr>
            <p:ph type="title"/>
          </p:nvPr>
        </p:nvSpPr>
        <p:spPr/>
        <p:txBody>
          <a:bodyPr>
            <a:normAutofit fontScale="90000"/>
          </a:bodyPr>
          <a:lstStyle/>
          <a:p>
            <a:pPr algn="l"/>
            <a:r>
              <a:rPr lang="de-AT" b="1" dirty="0"/>
              <a:t>Schulautonomes</a:t>
            </a:r>
            <a:br>
              <a:rPr lang="de-AT" b="1" dirty="0"/>
            </a:br>
            <a:r>
              <a:rPr lang="de-AT" b="1" dirty="0"/>
              <a:t>Umsetzungsbeispiel 4</a:t>
            </a:r>
          </a:p>
        </p:txBody>
      </p:sp>
      <p:sp>
        <p:nvSpPr>
          <p:cNvPr id="4" name="Inhaltsplatzhalter 3"/>
          <p:cNvSpPr>
            <a:spLocks noGrp="1"/>
          </p:cNvSpPr>
          <p:nvPr>
            <p:ph idx="1"/>
          </p:nvPr>
        </p:nvSpPr>
        <p:spPr>
          <a:xfrm>
            <a:off x="457200" y="1600200"/>
            <a:ext cx="8229600" cy="2980927"/>
          </a:xfrm>
        </p:spPr>
        <p:txBody>
          <a:bodyPr>
            <a:normAutofit fontScale="92500" lnSpcReduction="10000"/>
          </a:bodyPr>
          <a:lstStyle/>
          <a:p>
            <a:pPr marL="0" indent="0">
              <a:buNone/>
            </a:pPr>
            <a:r>
              <a:rPr lang="de-AT" sz="2600" b="1" dirty="0"/>
              <a:t>Integrative Vermittlung ab der 6. Schulstufe</a:t>
            </a:r>
          </a:p>
          <a:p>
            <a:pPr marL="0" indent="0">
              <a:buNone/>
            </a:pPr>
            <a:r>
              <a:rPr lang="de-AT" sz="2600" dirty="0"/>
              <a:t>Die Schule forciert schulautonom in der 6. bis 8. Schulstufe die „Digitale Grundbildung“ in Form einer integrativen Vermittlung der Lehrplaninhalte. Die Einführung kann vollständig im Schuljahr 2018/19 für die ersten drei Jahrgänge beschlossen werden (Variante 1) oder stufenweise beginnend mit der 5. und 6. Schulstufe (Variante 2) bzw. stufenweise beginnend mit der 5. Schulstufe (Variante 3) aufsteigend erfolgen.</a:t>
            </a:r>
          </a:p>
          <a:p>
            <a:pPr marL="0" indent="0">
              <a:buNone/>
            </a:pPr>
            <a:endParaRPr lang="de-AT" dirty="0"/>
          </a:p>
        </p:txBody>
      </p:sp>
    </p:spTree>
    <p:extLst>
      <p:ext uri="{BB962C8B-B14F-4D97-AF65-F5344CB8AC3E}">
        <p14:creationId xmlns:p14="http://schemas.microsoft.com/office/powerpoint/2010/main" val="2632332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Inhaltsplatzhalter 4"/>
          <p:cNvSpPr txBox="1">
            <a:spLocks/>
          </p:cNvSpPr>
          <p:nvPr/>
        </p:nvSpPr>
        <p:spPr>
          <a:xfrm>
            <a:off x="683570" y="1556793"/>
            <a:ext cx="7991475" cy="3159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de-AT" dirty="0"/>
          </a:p>
        </p:txBody>
      </p:sp>
      <p:sp>
        <p:nvSpPr>
          <p:cNvPr id="8" name="Titel 7"/>
          <p:cNvSpPr>
            <a:spLocks noGrp="1"/>
          </p:cNvSpPr>
          <p:nvPr>
            <p:ph type="title"/>
          </p:nvPr>
        </p:nvSpPr>
        <p:spPr/>
        <p:txBody>
          <a:bodyPr vert="horz" lIns="91440" tIns="45720" rIns="91440" bIns="45720" rtlCol="0" anchor="ctr">
            <a:normAutofit fontScale="90000"/>
          </a:bodyPr>
          <a:lstStyle/>
          <a:p>
            <a:pPr algn="l"/>
            <a:r>
              <a:rPr lang="de-AT" b="1" dirty="0"/>
              <a:t>Beispiele</a:t>
            </a:r>
            <a:br>
              <a:rPr lang="de-AT" b="1" dirty="0"/>
            </a:br>
            <a:r>
              <a:rPr lang="de-AT" b="1" dirty="0"/>
              <a:t>für Umsetzungsvarianten</a:t>
            </a:r>
          </a:p>
        </p:txBody>
      </p:sp>
      <p:graphicFrame>
        <p:nvGraphicFramePr>
          <p:cNvPr id="3" name="Tabelle 2"/>
          <p:cNvGraphicFramePr>
            <a:graphicFrameLocks noGrp="1"/>
          </p:cNvGraphicFramePr>
          <p:nvPr>
            <p:extLst>
              <p:ext uri="{D42A27DB-BD31-4B8C-83A1-F6EECF244321}">
                <p14:modId xmlns:p14="http://schemas.microsoft.com/office/powerpoint/2010/main" val="1151872348"/>
              </p:ext>
            </p:extLst>
          </p:nvPr>
        </p:nvGraphicFramePr>
        <p:xfrm>
          <a:off x="590550" y="1700808"/>
          <a:ext cx="7962900" cy="3654806"/>
        </p:xfrm>
        <a:graphic>
          <a:graphicData uri="http://schemas.openxmlformats.org/drawingml/2006/table">
            <a:tbl>
              <a:tblPr firstRow="1" bandRow="1">
                <a:tableStyleId>{2D5ABB26-0587-4C30-8999-92F81FD0307C}</a:tableStyleId>
              </a:tblPr>
              <a:tblGrid>
                <a:gridCol w="1004570">
                  <a:extLst>
                    <a:ext uri="{9D8B030D-6E8A-4147-A177-3AD203B41FA5}">
                      <a16:colId xmlns:a16="http://schemas.microsoft.com/office/drawing/2014/main" val="20000"/>
                    </a:ext>
                  </a:extLst>
                </a:gridCol>
                <a:gridCol w="1739265">
                  <a:extLst>
                    <a:ext uri="{9D8B030D-6E8A-4147-A177-3AD203B41FA5}">
                      <a16:colId xmlns:a16="http://schemas.microsoft.com/office/drawing/2014/main" val="20001"/>
                    </a:ext>
                  </a:extLst>
                </a:gridCol>
                <a:gridCol w="1739900">
                  <a:extLst>
                    <a:ext uri="{9D8B030D-6E8A-4147-A177-3AD203B41FA5}">
                      <a16:colId xmlns:a16="http://schemas.microsoft.com/office/drawing/2014/main" val="20002"/>
                    </a:ext>
                  </a:extLst>
                </a:gridCol>
                <a:gridCol w="1739265">
                  <a:extLst>
                    <a:ext uri="{9D8B030D-6E8A-4147-A177-3AD203B41FA5}">
                      <a16:colId xmlns:a16="http://schemas.microsoft.com/office/drawing/2014/main" val="20003"/>
                    </a:ext>
                  </a:extLst>
                </a:gridCol>
                <a:gridCol w="1739900">
                  <a:extLst>
                    <a:ext uri="{9D8B030D-6E8A-4147-A177-3AD203B41FA5}">
                      <a16:colId xmlns:a16="http://schemas.microsoft.com/office/drawing/2014/main" val="20004"/>
                    </a:ext>
                  </a:extLst>
                </a:gridCol>
              </a:tblGrid>
              <a:tr h="297180">
                <a:tc>
                  <a:txBody>
                    <a:bodyPr/>
                    <a:lstStyle/>
                    <a:p>
                      <a:pPr>
                        <a:lnSpc>
                          <a:spcPct val="115000"/>
                        </a:lnSpc>
                      </a:pPr>
                      <a:endParaRPr lang="de-AT" sz="1100" dirty="0">
                        <a:effectLst/>
                        <a:latin typeface="Calibri"/>
                        <a:cs typeface="Times New Roman"/>
                      </a:endParaRPr>
                    </a:p>
                  </a:txBody>
                  <a:tcPr marT="34290" marB="34290"/>
                </a:tc>
                <a:tc>
                  <a:txBody>
                    <a:bodyPr/>
                    <a:lstStyle/>
                    <a:p>
                      <a:pPr algn="ctr">
                        <a:lnSpc>
                          <a:spcPct val="115000"/>
                        </a:lnSpc>
                        <a:spcAft>
                          <a:spcPts val="0"/>
                        </a:spcAft>
                      </a:pPr>
                      <a:r>
                        <a:rPr lang="de-AT" sz="1500" b="1" kern="1200" dirty="0">
                          <a:effectLst/>
                        </a:rPr>
                        <a:t>5. Schulstufe</a:t>
                      </a:r>
                    </a:p>
                    <a:p>
                      <a:pPr algn="ctr">
                        <a:lnSpc>
                          <a:spcPct val="115000"/>
                        </a:lnSpc>
                        <a:spcAft>
                          <a:spcPts val="0"/>
                        </a:spcAft>
                      </a:pPr>
                      <a:endParaRPr lang="de-AT" sz="1100" b="1" dirty="0">
                        <a:effectLst/>
                        <a:latin typeface="Calibri"/>
                        <a:ea typeface="Calibri"/>
                        <a:cs typeface="Times New Roman"/>
                      </a:endParaRPr>
                    </a:p>
                  </a:txBody>
                  <a:tcPr marT="34290" marB="34290"/>
                </a:tc>
                <a:tc>
                  <a:txBody>
                    <a:bodyPr/>
                    <a:lstStyle/>
                    <a:p>
                      <a:pPr algn="ctr">
                        <a:lnSpc>
                          <a:spcPct val="115000"/>
                        </a:lnSpc>
                        <a:spcAft>
                          <a:spcPts val="0"/>
                        </a:spcAft>
                      </a:pPr>
                      <a:r>
                        <a:rPr lang="de-AT" sz="1500" b="1" kern="1200" dirty="0">
                          <a:effectLst/>
                        </a:rPr>
                        <a:t>6. Schulstufe</a:t>
                      </a:r>
                      <a:endParaRPr lang="de-AT" sz="1100" b="1" dirty="0">
                        <a:effectLst/>
                        <a:latin typeface="Calibri"/>
                        <a:ea typeface="Calibri"/>
                        <a:cs typeface="Times New Roman"/>
                      </a:endParaRPr>
                    </a:p>
                  </a:txBody>
                  <a:tcPr marT="34290" marB="34290"/>
                </a:tc>
                <a:tc>
                  <a:txBody>
                    <a:bodyPr/>
                    <a:lstStyle/>
                    <a:p>
                      <a:pPr algn="ctr">
                        <a:lnSpc>
                          <a:spcPct val="115000"/>
                        </a:lnSpc>
                        <a:spcAft>
                          <a:spcPts val="0"/>
                        </a:spcAft>
                      </a:pPr>
                      <a:r>
                        <a:rPr lang="de-AT" sz="1500" b="1" kern="1200" dirty="0">
                          <a:effectLst/>
                        </a:rPr>
                        <a:t>7. Schulstufe</a:t>
                      </a:r>
                      <a:endParaRPr lang="de-AT" sz="1100" b="1" dirty="0">
                        <a:effectLst/>
                        <a:latin typeface="Calibri"/>
                        <a:ea typeface="Calibri"/>
                        <a:cs typeface="Times New Roman"/>
                      </a:endParaRPr>
                    </a:p>
                  </a:txBody>
                  <a:tcPr marT="34290" marB="34290"/>
                </a:tc>
                <a:tc>
                  <a:txBody>
                    <a:bodyPr/>
                    <a:lstStyle/>
                    <a:p>
                      <a:pPr algn="ctr">
                        <a:lnSpc>
                          <a:spcPct val="115000"/>
                        </a:lnSpc>
                        <a:spcAft>
                          <a:spcPts val="0"/>
                        </a:spcAft>
                      </a:pPr>
                      <a:r>
                        <a:rPr lang="de-AT" sz="1500" b="1" kern="1200" dirty="0">
                          <a:effectLst/>
                        </a:rPr>
                        <a:t>8. Schulstufe</a:t>
                      </a:r>
                      <a:endParaRPr lang="de-AT" sz="1100" b="1" dirty="0">
                        <a:effectLst/>
                        <a:latin typeface="Calibri"/>
                        <a:ea typeface="Calibri"/>
                        <a:cs typeface="Times New Roman"/>
                      </a:endParaRPr>
                    </a:p>
                  </a:txBody>
                  <a:tcPr marT="34290" marB="34290"/>
                </a:tc>
                <a:extLst>
                  <a:ext uri="{0D108BD9-81ED-4DB2-BD59-A6C34878D82A}">
                    <a16:rowId xmlns:a16="http://schemas.microsoft.com/office/drawing/2014/main" val="10000"/>
                  </a:ext>
                </a:extLst>
              </a:tr>
              <a:tr h="525780">
                <a:tc>
                  <a:txBody>
                    <a:bodyPr/>
                    <a:lstStyle/>
                    <a:p>
                      <a:pPr>
                        <a:lnSpc>
                          <a:spcPct val="115000"/>
                        </a:lnSpc>
                        <a:spcAft>
                          <a:spcPts val="0"/>
                        </a:spcAft>
                      </a:pPr>
                      <a:r>
                        <a:rPr lang="de-AT" sz="1500" b="1" kern="1200" dirty="0">
                          <a:effectLst/>
                        </a:rPr>
                        <a:t>A</a:t>
                      </a:r>
                      <a:endParaRPr lang="de-AT" sz="1100" b="1" dirty="0">
                        <a:effectLst/>
                        <a:latin typeface="Calibri"/>
                        <a:ea typeface="Calibri"/>
                        <a:cs typeface="Times New Roman"/>
                      </a:endParaRPr>
                    </a:p>
                  </a:txBody>
                  <a:tcPr marT="34290" marB="34290">
                    <a:lnB w="12700" cap="flat" cmpd="sng" algn="ctr">
                      <a:solidFill>
                        <a:schemeClr val="tx1"/>
                      </a:solidFill>
                      <a:prstDash val="solid"/>
                      <a:round/>
                      <a:headEnd type="none" w="med" len="med"/>
                      <a:tailEnd type="none" w="med" len="med"/>
                    </a:lnB>
                  </a:tcPr>
                </a:tc>
                <a:tc>
                  <a:txBody>
                    <a:bodyPr/>
                    <a:lstStyle/>
                    <a:p>
                      <a:pPr>
                        <a:lnSpc>
                          <a:spcPct val="115000"/>
                        </a:lnSpc>
                      </a:pPr>
                      <a:endParaRPr lang="de-AT" sz="1100" dirty="0">
                        <a:effectLst/>
                        <a:latin typeface="Calibri"/>
                        <a:cs typeface="Times New Roman"/>
                      </a:endParaRPr>
                    </a:p>
                  </a:txBody>
                  <a:tcPr marT="34290" marB="3429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de-AT" sz="1500" kern="1200" dirty="0">
                          <a:effectLst/>
                        </a:rPr>
                        <a:t>1 Stunde integrativ</a:t>
                      </a:r>
                      <a:endParaRPr lang="de-AT" sz="1100" dirty="0">
                        <a:effectLst/>
                        <a:latin typeface="Calibri"/>
                        <a:ea typeface="Calibri"/>
                        <a:cs typeface="Times New Roman"/>
                      </a:endParaRPr>
                    </a:p>
                  </a:txBody>
                  <a:tcPr marT="34290" marB="34290" anchor="ct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de-AT" sz="1500" kern="1200" dirty="0">
                          <a:effectLst/>
                        </a:rPr>
                        <a:t>1 Stunde integrativ</a:t>
                      </a:r>
                      <a:endParaRPr lang="de-AT" sz="1100" dirty="0">
                        <a:effectLst/>
                        <a:latin typeface="Calibri"/>
                        <a:ea typeface="Calibri"/>
                        <a:cs typeface="Times New Roman"/>
                      </a:endParaRPr>
                    </a:p>
                  </a:txBody>
                  <a:tcPr marT="34290" marB="34290" anchor="ct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nSpc>
                          <a:spcPct val="115000"/>
                        </a:lnSpc>
                      </a:pPr>
                      <a:endParaRPr lang="de-AT" sz="1100" dirty="0">
                        <a:effectLst/>
                        <a:latin typeface="Calibri"/>
                        <a:cs typeface="Times New Roman"/>
                      </a:endParaRPr>
                    </a:p>
                  </a:txBody>
                  <a:tcPr marT="34290" marB="34290"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525780">
                <a:tc>
                  <a:txBody>
                    <a:bodyPr/>
                    <a:lstStyle/>
                    <a:p>
                      <a:pPr>
                        <a:lnSpc>
                          <a:spcPct val="115000"/>
                        </a:lnSpc>
                        <a:spcAft>
                          <a:spcPts val="0"/>
                        </a:spcAft>
                      </a:pPr>
                      <a:r>
                        <a:rPr lang="de-AT" sz="1500" b="1" kern="1200" dirty="0">
                          <a:effectLst/>
                        </a:rPr>
                        <a:t>B</a:t>
                      </a:r>
                      <a:endParaRPr lang="de-AT" sz="1100" b="1" dirty="0">
                        <a:effectLst/>
                        <a:latin typeface="Calibri"/>
                        <a:ea typeface="Calibri"/>
                        <a:cs typeface="Times New Roman"/>
                      </a:endParaRPr>
                    </a:p>
                  </a:txBody>
                  <a:tcPr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de-AT" sz="1100" dirty="0">
                        <a:effectLst/>
                        <a:latin typeface="Calibri"/>
                        <a:cs typeface="Times New Roman"/>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de-AT" sz="1500" kern="1200" dirty="0">
                          <a:effectLst/>
                        </a:rPr>
                        <a:t>1 Stunde integrativ</a:t>
                      </a:r>
                      <a:endParaRPr lang="de-AT" sz="1100" dirty="0">
                        <a:effectLst/>
                        <a:latin typeface="Calibri"/>
                        <a:ea typeface="Calibri"/>
                        <a:cs typeface="Times New Roman"/>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de-AT" sz="1500" kern="1200" dirty="0">
                          <a:solidFill>
                            <a:schemeClr val="bg1"/>
                          </a:solidFill>
                          <a:effectLst/>
                        </a:rPr>
                        <a:t>1 Stunde definiert</a:t>
                      </a:r>
                      <a:endParaRPr lang="de-AT" sz="1100" dirty="0">
                        <a:solidFill>
                          <a:schemeClr val="bg1"/>
                        </a:solidFill>
                        <a:effectLst/>
                        <a:latin typeface="Calibri"/>
                        <a:ea typeface="Calibri"/>
                        <a:cs typeface="Times New Roman"/>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nSpc>
                          <a:spcPct val="115000"/>
                        </a:lnSpc>
                      </a:pPr>
                      <a:endParaRPr lang="de-AT" sz="1100" dirty="0">
                        <a:effectLst/>
                        <a:latin typeface="Calibri"/>
                        <a:cs typeface="Times New Roman"/>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525780">
                <a:tc>
                  <a:txBody>
                    <a:bodyPr/>
                    <a:lstStyle/>
                    <a:p>
                      <a:pPr>
                        <a:lnSpc>
                          <a:spcPct val="115000"/>
                        </a:lnSpc>
                        <a:spcAft>
                          <a:spcPts val="0"/>
                        </a:spcAft>
                      </a:pPr>
                      <a:r>
                        <a:rPr lang="de-AT" sz="1500" b="1" kern="1200" dirty="0">
                          <a:effectLst/>
                        </a:rPr>
                        <a:t>C</a:t>
                      </a:r>
                      <a:endParaRPr lang="de-AT" sz="1100" b="1" dirty="0">
                        <a:effectLst/>
                        <a:latin typeface="Calibri"/>
                        <a:ea typeface="Calibri"/>
                        <a:cs typeface="Times New Roman"/>
                      </a:endParaRPr>
                    </a:p>
                  </a:txBody>
                  <a:tcPr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de-AT" sz="1100" dirty="0">
                        <a:effectLst/>
                        <a:latin typeface="Calibri"/>
                        <a:cs typeface="Times New Roman"/>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de-AT" sz="1500" kern="1200" dirty="0">
                          <a:solidFill>
                            <a:schemeClr val="bg1"/>
                          </a:solidFill>
                          <a:effectLst/>
                        </a:rPr>
                        <a:t>1 Stunde definiert</a:t>
                      </a:r>
                      <a:endParaRPr lang="de-AT" sz="1100" dirty="0">
                        <a:solidFill>
                          <a:schemeClr val="bg1"/>
                        </a:solidFill>
                        <a:effectLst/>
                        <a:latin typeface="Calibri"/>
                        <a:ea typeface="Calibri"/>
                        <a:cs typeface="Times New Roman"/>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lnSpc>
                          <a:spcPct val="115000"/>
                        </a:lnSpc>
                        <a:spcAft>
                          <a:spcPts val="0"/>
                        </a:spcAft>
                      </a:pPr>
                      <a:r>
                        <a:rPr lang="de-AT" sz="1500" kern="1200" dirty="0">
                          <a:solidFill>
                            <a:schemeClr val="bg1"/>
                          </a:solidFill>
                          <a:effectLst/>
                        </a:rPr>
                        <a:t>1 Stunde definiert</a:t>
                      </a:r>
                      <a:endParaRPr lang="de-AT" sz="1100" dirty="0">
                        <a:solidFill>
                          <a:schemeClr val="bg1"/>
                        </a:solidFill>
                        <a:effectLst/>
                        <a:latin typeface="Calibri"/>
                        <a:ea typeface="Calibri"/>
                        <a:cs typeface="Times New Roman"/>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nSpc>
                          <a:spcPct val="115000"/>
                        </a:lnSpc>
                      </a:pPr>
                      <a:endParaRPr lang="de-AT" sz="1100" dirty="0">
                        <a:effectLst/>
                        <a:latin typeface="Calibri"/>
                        <a:cs typeface="Times New Roman"/>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525780">
                <a:tc>
                  <a:txBody>
                    <a:bodyPr/>
                    <a:lstStyle/>
                    <a:p>
                      <a:pPr>
                        <a:lnSpc>
                          <a:spcPct val="115000"/>
                        </a:lnSpc>
                        <a:spcAft>
                          <a:spcPts val="0"/>
                        </a:spcAft>
                      </a:pPr>
                      <a:r>
                        <a:rPr lang="de-AT" sz="1500" b="1" kern="1200" dirty="0">
                          <a:effectLst/>
                        </a:rPr>
                        <a:t>D</a:t>
                      </a:r>
                      <a:endParaRPr lang="de-AT" sz="1100" b="1" dirty="0">
                        <a:effectLst/>
                        <a:latin typeface="Calibri"/>
                        <a:ea typeface="Calibri"/>
                        <a:cs typeface="Times New Roman"/>
                      </a:endParaRPr>
                    </a:p>
                  </a:txBody>
                  <a:tcPr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de-AT" sz="1500" kern="1200" dirty="0">
                          <a:solidFill>
                            <a:schemeClr val="bg1"/>
                          </a:solidFill>
                          <a:effectLst/>
                        </a:rPr>
                        <a:t>1 Stunde definiert</a:t>
                      </a:r>
                      <a:endParaRPr lang="de-AT" sz="1100" dirty="0">
                        <a:solidFill>
                          <a:schemeClr val="bg1"/>
                        </a:solidFill>
                        <a:effectLst/>
                        <a:latin typeface="Calibri"/>
                        <a:ea typeface="Calibri"/>
                        <a:cs typeface="Times New Roman"/>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lnSpc>
                          <a:spcPct val="115000"/>
                        </a:lnSpc>
                        <a:spcAft>
                          <a:spcPts val="0"/>
                        </a:spcAft>
                      </a:pPr>
                      <a:r>
                        <a:rPr lang="de-AT" sz="1500" kern="1200" dirty="0">
                          <a:effectLst/>
                        </a:rPr>
                        <a:t>1 Stunde integrativ</a:t>
                      </a:r>
                      <a:endParaRPr lang="de-AT" sz="1100" dirty="0">
                        <a:effectLst/>
                        <a:latin typeface="Calibri"/>
                        <a:ea typeface="Calibri"/>
                        <a:cs typeface="Times New Roman"/>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de-AT" sz="1500" kern="1200" dirty="0">
                          <a:effectLst/>
                        </a:rPr>
                        <a:t>1 Stunde integrativ</a:t>
                      </a:r>
                      <a:endParaRPr lang="de-AT" sz="1100" dirty="0">
                        <a:effectLst/>
                        <a:latin typeface="Calibri"/>
                        <a:ea typeface="Calibri"/>
                        <a:cs typeface="Times New Roman"/>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nSpc>
                          <a:spcPct val="115000"/>
                        </a:lnSpc>
                      </a:pPr>
                      <a:endParaRPr lang="de-AT" sz="1100" dirty="0">
                        <a:effectLst/>
                        <a:latin typeface="Calibri"/>
                        <a:cs typeface="Times New Roman"/>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525780">
                <a:tc>
                  <a:txBody>
                    <a:bodyPr/>
                    <a:lstStyle/>
                    <a:p>
                      <a:pPr>
                        <a:lnSpc>
                          <a:spcPct val="115000"/>
                        </a:lnSpc>
                        <a:spcAft>
                          <a:spcPts val="0"/>
                        </a:spcAft>
                      </a:pPr>
                      <a:r>
                        <a:rPr lang="de-AT" sz="1500" b="1" kern="1200" dirty="0">
                          <a:effectLst/>
                        </a:rPr>
                        <a:t>E</a:t>
                      </a:r>
                      <a:endParaRPr lang="de-AT" sz="1100" b="1" dirty="0">
                        <a:effectLst/>
                        <a:latin typeface="Calibri"/>
                        <a:ea typeface="Calibri"/>
                        <a:cs typeface="Times New Roman"/>
                      </a:endParaRPr>
                    </a:p>
                  </a:txBody>
                  <a:tcPr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de-AT" sz="1500" kern="1200" dirty="0">
                          <a:solidFill>
                            <a:schemeClr val="bg1"/>
                          </a:solidFill>
                          <a:effectLst/>
                        </a:rPr>
                        <a:t>1 Stunde definiert</a:t>
                      </a:r>
                      <a:endParaRPr lang="de-AT" sz="1100" dirty="0">
                        <a:solidFill>
                          <a:schemeClr val="bg1"/>
                        </a:solidFill>
                        <a:effectLst/>
                        <a:latin typeface="Calibri"/>
                        <a:ea typeface="Calibri"/>
                        <a:cs typeface="Times New Roman"/>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lnSpc>
                          <a:spcPct val="115000"/>
                        </a:lnSpc>
                        <a:spcAft>
                          <a:spcPts val="0"/>
                        </a:spcAft>
                      </a:pPr>
                      <a:r>
                        <a:rPr lang="de-AT" sz="1500" kern="1200" dirty="0">
                          <a:solidFill>
                            <a:schemeClr val="bg1"/>
                          </a:solidFill>
                          <a:effectLst/>
                        </a:rPr>
                        <a:t>1 Stunde definiert</a:t>
                      </a:r>
                      <a:endParaRPr lang="de-AT" sz="1100" dirty="0">
                        <a:solidFill>
                          <a:schemeClr val="bg1"/>
                        </a:solidFill>
                        <a:effectLst/>
                        <a:latin typeface="Calibri"/>
                        <a:ea typeface="Calibri"/>
                        <a:cs typeface="Times New Roman"/>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lnSpc>
                          <a:spcPct val="115000"/>
                        </a:lnSpc>
                        <a:spcAft>
                          <a:spcPts val="0"/>
                        </a:spcAft>
                      </a:pPr>
                      <a:r>
                        <a:rPr lang="de-AT" sz="1500" kern="1200" dirty="0">
                          <a:effectLst/>
                        </a:rPr>
                        <a:t>1 Stunde integrativ</a:t>
                      </a:r>
                      <a:endParaRPr lang="de-AT" sz="1100" dirty="0">
                        <a:effectLst/>
                        <a:latin typeface="Calibri"/>
                        <a:ea typeface="Calibri"/>
                        <a:cs typeface="Times New Roman"/>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de-AT" sz="1500" kern="1200" dirty="0">
                          <a:effectLst/>
                        </a:rPr>
                        <a:t>1 Stunde integrativ</a:t>
                      </a:r>
                      <a:endParaRPr lang="de-AT" sz="1100" dirty="0">
                        <a:effectLst/>
                        <a:latin typeface="Calibri"/>
                        <a:ea typeface="Calibri"/>
                        <a:cs typeface="Times New Roman"/>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5"/>
                  </a:ext>
                </a:extLst>
              </a:tr>
              <a:tr h="297180">
                <a:tc>
                  <a:txBody>
                    <a:bodyPr/>
                    <a:lstStyle/>
                    <a:p>
                      <a:pPr>
                        <a:lnSpc>
                          <a:spcPct val="115000"/>
                        </a:lnSpc>
                        <a:spcAft>
                          <a:spcPts val="0"/>
                        </a:spcAft>
                      </a:pPr>
                      <a:r>
                        <a:rPr lang="de-AT" sz="1500" b="1" kern="1200" dirty="0">
                          <a:effectLst/>
                        </a:rPr>
                        <a:t>…</a:t>
                      </a:r>
                    </a:p>
                    <a:p>
                      <a:pPr>
                        <a:lnSpc>
                          <a:spcPct val="115000"/>
                        </a:lnSpc>
                        <a:spcAft>
                          <a:spcPts val="0"/>
                        </a:spcAft>
                      </a:pPr>
                      <a:endParaRPr lang="de-AT" sz="1100" b="1" dirty="0">
                        <a:effectLst/>
                        <a:latin typeface="Calibri"/>
                        <a:ea typeface="Calibri"/>
                        <a:cs typeface="Times New Roman"/>
                      </a:endParaRPr>
                    </a:p>
                  </a:txBody>
                  <a:tcPr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de-AT" sz="1100" dirty="0">
                        <a:effectLst/>
                        <a:latin typeface="Calibri"/>
                        <a:cs typeface="Times New Roman"/>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de-AT" sz="1100" dirty="0">
                        <a:effectLst/>
                        <a:latin typeface="Calibri"/>
                        <a:cs typeface="Times New Roman"/>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de-AT" sz="1100" dirty="0">
                        <a:effectLst/>
                        <a:latin typeface="Calibri"/>
                        <a:cs typeface="Times New Roman"/>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de-AT" sz="1100" dirty="0">
                        <a:effectLst/>
                        <a:latin typeface="Calibri"/>
                        <a:cs typeface="Times New Roman"/>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55292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AT" b="1" dirty="0"/>
              <a:t>Warum digitale Grundbildung?</a:t>
            </a:r>
            <a:br>
              <a:rPr lang="de-AT" dirty="0"/>
            </a:br>
            <a:endParaRPr lang="de-AT" dirty="0"/>
          </a:p>
        </p:txBody>
      </p:sp>
      <p:sp>
        <p:nvSpPr>
          <p:cNvPr id="5" name="Inhaltsplatzhalter 3"/>
          <p:cNvSpPr>
            <a:spLocks noGrp="1"/>
          </p:cNvSpPr>
          <p:nvPr>
            <p:ph idx="1"/>
          </p:nvPr>
        </p:nvSpPr>
        <p:spPr>
          <a:xfrm>
            <a:off x="720193" y="1916832"/>
            <a:ext cx="5147951" cy="4209332"/>
          </a:xfrm>
        </p:spPr>
        <p:txBody>
          <a:bodyPr>
            <a:normAutofit/>
          </a:bodyPr>
          <a:lstStyle/>
          <a:p>
            <a:pPr marL="0" indent="0">
              <a:buNone/>
            </a:pPr>
            <a:r>
              <a:rPr lang="de-AT" sz="3000" dirty="0"/>
              <a:t>„Um in unserem Alltag </a:t>
            </a:r>
            <a:r>
              <a:rPr lang="de-AT" sz="3500" b="1" dirty="0"/>
              <a:t>mündige Entscheidungen</a:t>
            </a:r>
            <a:r>
              <a:rPr lang="de-AT" sz="3500" dirty="0"/>
              <a:t> </a:t>
            </a:r>
            <a:r>
              <a:rPr lang="de-AT" sz="3000" dirty="0"/>
              <a:t>treffen zu können, sind immer mehr digitale Kompetenzen gefragt.“</a:t>
            </a:r>
          </a:p>
          <a:p>
            <a:pPr marL="0" indent="0">
              <a:buNone/>
            </a:pPr>
            <a:endParaRPr lang="de-AT" sz="3000" dirty="0"/>
          </a:p>
          <a:p>
            <a:pPr marL="0" indent="0" algn="r">
              <a:buNone/>
            </a:pPr>
            <a:r>
              <a:rPr lang="de-AT" sz="3000" dirty="0"/>
              <a:t>Netzwerk Digitale Bildung</a:t>
            </a:r>
          </a:p>
          <a:p>
            <a:pPr marL="0" indent="0" algn="r">
              <a:buNone/>
            </a:pPr>
            <a:r>
              <a:rPr lang="de-AT" sz="2200" dirty="0">
                <a:solidFill>
                  <a:schemeClr val="tx1">
                    <a:tint val="75000"/>
                  </a:schemeClr>
                </a:solidFill>
              </a:rPr>
              <a:t>2016</a:t>
            </a:r>
          </a:p>
        </p:txBody>
      </p:sp>
      <p:pic>
        <p:nvPicPr>
          <p:cNvPr id="6" name="Picture 2" descr="Schachmatt, Schach, Rücktritt, Konflikt, Brettspi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349299" y="-171400"/>
            <a:ext cx="1903221" cy="7164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505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ph idx="1"/>
          </p:nvPr>
        </p:nvSpPr>
        <p:spPr/>
        <p:txBody>
          <a:bodyPr vert="horz" lIns="91440" tIns="45720" rIns="91440" bIns="45720" rtlCol="0">
            <a:normAutofit/>
          </a:bodyPr>
          <a:lstStyle/>
          <a:p>
            <a:r>
              <a:rPr lang="de-DE" dirty="0"/>
              <a:t>in der 8. Schulstufe</a:t>
            </a:r>
          </a:p>
          <a:p>
            <a:r>
              <a:rPr lang="de-DE" dirty="0"/>
              <a:t>überprüft den Lernerfolg und liefert einen individuellen Kompetenznachweis</a:t>
            </a:r>
          </a:p>
          <a:p>
            <a:pPr lvl="1"/>
            <a:r>
              <a:rPr lang="de-DE" dirty="0"/>
              <a:t>Wissensfragen</a:t>
            </a:r>
          </a:p>
          <a:p>
            <a:pPr lvl="1"/>
            <a:r>
              <a:rPr lang="de-DE" dirty="0"/>
              <a:t>In-</a:t>
            </a:r>
            <a:r>
              <a:rPr lang="de-DE" dirty="0" err="1"/>
              <a:t>Application</a:t>
            </a:r>
            <a:r>
              <a:rPr lang="de-DE" dirty="0"/>
              <a:t> Aufgaben</a:t>
            </a:r>
          </a:p>
          <a:p>
            <a:pPr lvl="1"/>
            <a:endParaRPr lang="de-DE" dirty="0"/>
          </a:p>
          <a:p>
            <a:pPr marL="57150" indent="0">
              <a:buNone/>
            </a:pPr>
            <a:endParaRPr lang="de-DE" dirty="0">
              <a:hlinkClick r:id="rId2"/>
            </a:endParaRPr>
          </a:p>
          <a:p>
            <a:pPr marL="57150" indent="0">
              <a:buNone/>
            </a:pPr>
            <a:r>
              <a:rPr lang="de-DE" dirty="0">
                <a:hlinkClick r:id="rId2"/>
              </a:rPr>
              <a:t>www.digicheck.at</a:t>
            </a:r>
            <a:r>
              <a:rPr lang="de-DE" dirty="0"/>
              <a:t> </a:t>
            </a:r>
          </a:p>
        </p:txBody>
      </p:sp>
      <p:sp>
        <p:nvSpPr>
          <p:cNvPr id="2" name="Titel 1"/>
          <p:cNvSpPr>
            <a:spLocks noGrp="1"/>
          </p:cNvSpPr>
          <p:nvPr>
            <p:ph type="title"/>
          </p:nvPr>
        </p:nvSpPr>
        <p:spPr/>
        <p:txBody>
          <a:bodyPr>
            <a:normAutofit fontScale="90000"/>
          </a:bodyPr>
          <a:lstStyle/>
          <a:p>
            <a:pPr algn="l"/>
            <a:r>
              <a:rPr lang="de-AT" b="1" dirty="0"/>
              <a:t>Kompetenzmessinstrument</a:t>
            </a:r>
            <a:br>
              <a:rPr lang="de-AT" b="1" dirty="0"/>
            </a:br>
            <a:r>
              <a:rPr lang="de-AT" b="1" dirty="0"/>
              <a:t>digi.check8</a:t>
            </a:r>
          </a:p>
        </p:txBody>
      </p:sp>
    </p:spTree>
    <p:extLst>
      <p:ext uri="{BB962C8B-B14F-4D97-AF65-F5344CB8AC3E}">
        <p14:creationId xmlns:p14="http://schemas.microsoft.com/office/powerpoint/2010/main" val="3272242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2"/>
          <p:cNvSpPr txBox="1">
            <a:spLocks/>
          </p:cNvSpPr>
          <p:nvPr/>
        </p:nvSpPr>
        <p:spPr>
          <a:xfrm>
            <a:off x="417399" y="643467"/>
            <a:ext cx="8408193" cy="744836"/>
          </a:xfrm>
          <a:prstGeom prst="rect">
            <a:avLst/>
          </a:prstGeom>
        </p:spPr>
        <p:txBody>
          <a:bodyPr vert="horz" lIns="91440" tIns="45720" rIns="91440" bIns="45720" rtlCol="0" anchor="ctr">
            <a:normAutofit fontScale="82500" lnSpcReduction="10000"/>
          </a:bodyPr>
          <a:lstStyle>
            <a:lvl1pPr>
              <a:spcBef>
                <a:spcPct val="0"/>
              </a:spcBef>
              <a:buNone/>
              <a:defRPr sz="4400" b="1">
                <a:latin typeface="+mj-lt"/>
                <a:ea typeface="+mj-ea"/>
                <a:cs typeface="+mj-cs"/>
              </a:defRPr>
            </a:lvl1pPr>
          </a:lstStyle>
          <a:p>
            <a:r>
              <a:rPr lang="en-US" dirty="0" err="1"/>
              <a:t>Digitale</a:t>
            </a:r>
            <a:r>
              <a:rPr lang="en-US" dirty="0"/>
              <a:t> </a:t>
            </a:r>
            <a:r>
              <a:rPr lang="en-US" dirty="0" err="1"/>
              <a:t>Kompetenzen</a:t>
            </a:r>
            <a:r>
              <a:rPr lang="en-US" dirty="0"/>
              <a:t> - PLAYMIT Digital</a:t>
            </a:r>
          </a:p>
        </p:txBody>
      </p:sp>
      <p:sp>
        <p:nvSpPr>
          <p:cNvPr id="7" name="Rechteck 6">
            <a:extLst>
              <a:ext uri="{FF2B5EF4-FFF2-40B4-BE49-F238E27FC236}">
                <a16:creationId xmlns:a16="http://schemas.microsoft.com/office/drawing/2014/main" id="{4F5A59B4-2FDC-42C5-9988-4F38B4F2AA44}"/>
              </a:ext>
            </a:extLst>
          </p:cNvPr>
          <p:cNvSpPr/>
          <p:nvPr/>
        </p:nvSpPr>
        <p:spPr>
          <a:xfrm>
            <a:off x="0" y="6199174"/>
            <a:ext cx="9144000" cy="369332"/>
          </a:xfrm>
          <a:prstGeom prst="rect">
            <a:avLst/>
          </a:prstGeom>
        </p:spPr>
        <p:txBody>
          <a:bodyPr wrap="square">
            <a:spAutoFit/>
          </a:bodyPr>
          <a:lstStyle/>
          <a:p>
            <a:pPr algn="ctr"/>
            <a:r>
              <a:rPr lang="de-AT" dirty="0">
                <a:hlinkClick r:id="rId2"/>
              </a:rPr>
              <a:t>www.playmit.com</a:t>
            </a:r>
            <a:r>
              <a:rPr lang="de-AT" dirty="0"/>
              <a:t> </a:t>
            </a:r>
          </a:p>
        </p:txBody>
      </p:sp>
      <p:pic>
        <p:nvPicPr>
          <p:cNvPr id="4" name="Grafik 3">
            <a:extLst>
              <a:ext uri="{FF2B5EF4-FFF2-40B4-BE49-F238E27FC236}">
                <a16:creationId xmlns:a16="http://schemas.microsoft.com/office/drawing/2014/main" id="{745D63B9-4E0E-4021-B64A-B1AAB308C157}"/>
              </a:ext>
            </a:extLst>
          </p:cNvPr>
          <p:cNvPicPr>
            <a:picLocks noChangeAspect="1"/>
          </p:cNvPicPr>
          <p:nvPr/>
        </p:nvPicPr>
        <p:blipFill rotWithShape="1">
          <a:blip r:embed="rId3"/>
          <a:srcRect l="8460" t="5642" r="8088" b="8748"/>
          <a:stretch/>
        </p:blipFill>
        <p:spPr>
          <a:xfrm>
            <a:off x="561390" y="1578647"/>
            <a:ext cx="3127046" cy="4430182"/>
          </a:xfrm>
          <a:prstGeom prst="rect">
            <a:avLst/>
          </a:prstGeom>
          <a:ln>
            <a:solidFill>
              <a:schemeClr val="tx1"/>
            </a:solidFill>
          </a:ln>
        </p:spPr>
      </p:pic>
      <p:pic>
        <p:nvPicPr>
          <p:cNvPr id="6" name="Grafik 5">
            <a:extLst>
              <a:ext uri="{FF2B5EF4-FFF2-40B4-BE49-F238E27FC236}">
                <a16:creationId xmlns:a16="http://schemas.microsoft.com/office/drawing/2014/main" id="{05C4DAB1-F870-4422-BC66-00E55CDED9E0}"/>
              </a:ext>
            </a:extLst>
          </p:cNvPr>
          <p:cNvPicPr>
            <a:picLocks noChangeAspect="1"/>
          </p:cNvPicPr>
          <p:nvPr/>
        </p:nvPicPr>
        <p:blipFill rotWithShape="1">
          <a:blip r:embed="rId4"/>
          <a:srcRect l="9573" t="11056" r="12348" b="11361"/>
          <a:stretch/>
        </p:blipFill>
        <p:spPr>
          <a:xfrm>
            <a:off x="3923928" y="1578647"/>
            <a:ext cx="3227939" cy="4430182"/>
          </a:xfrm>
          <a:prstGeom prst="rect">
            <a:avLst/>
          </a:prstGeom>
          <a:ln>
            <a:solidFill>
              <a:schemeClr val="tx1"/>
            </a:solidFill>
          </a:ln>
        </p:spPr>
      </p:pic>
    </p:spTree>
    <p:extLst>
      <p:ext uri="{BB962C8B-B14F-4D97-AF65-F5344CB8AC3E}">
        <p14:creationId xmlns:p14="http://schemas.microsoft.com/office/powerpoint/2010/main" val="491836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2"/>
          <p:cNvSpPr txBox="1">
            <a:spLocks/>
          </p:cNvSpPr>
          <p:nvPr/>
        </p:nvSpPr>
        <p:spPr>
          <a:xfrm>
            <a:off x="417399" y="643467"/>
            <a:ext cx="8408193" cy="744836"/>
          </a:xfrm>
          <a:prstGeom prst="rect">
            <a:avLst/>
          </a:prstGeom>
        </p:spPr>
        <p:txBody>
          <a:bodyPr vert="horz" lIns="91440" tIns="45720" rIns="91440" bIns="45720" rtlCol="0" anchor="ctr">
            <a:normAutofit fontScale="82500" lnSpcReduction="10000"/>
          </a:bodyPr>
          <a:lstStyle>
            <a:defPPr>
              <a:defRPr lang="de-DE"/>
            </a:defPPr>
            <a:lvl1pPr>
              <a:spcBef>
                <a:spcPct val="0"/>
              </a:spcBef>
              <a:buNone/>
              <a:defRPr sz="4400" b="1">
                <a:latin typeface="+mj-lt"/>
                <a:ea typeface="+mj-ea"/>
                <a:cs typeface="+mj-cs"/>
              </a:defRPr>
            </a:lvl1pPr>
          </a:lstStyle>
          <a:p>
            <a:r>
              <a:rPr lang="en-US" dirty="0" err="1"/>
              <a:t>Computerführerschein</a:t>
            </a:r>
            <a:r>
              <a:rPr lang="en-US" dirty="0"/>
              <a:t> ECDL-</a:t>
            </a:r>
            <a:r>
              <a:rPr lang="en-US" dirty="0" err="1"/>
              <a:t>Zertifikate</a:t>
            </a:r>
            <a:endParaRPr lang="en-US" dirty="0"/>
          </a:p>
        </p:txBody>
      </p:sp>
      <p:sp>
        <p:nvSpPr>
          <p:cNvPr id="2" name="Rechteck 1">
            <a:extLst>
              <a:ext uri="{FF2B5EF4-FFF2-40B4-BE49-F238E27FC236}">
                <a16:creationId xmlns:a16="http://schemas.microsoft.com/office/drawing/2014/main" id="{9F0F68E7-798E-44A6-B60A-FF2C811A6090}"/>
              </a:ext>
            </a:extLst>
          </p:cNvPr>
          <p:cNvSpPr/>
          <p:nvPr/>
        </p:nvSpPr>
        <p:spPr>
          <a:xfrm>
            <a:off x="2127525" y="6100387"/>
            <a:ext cx="6001352" cy="369332"/>
          </a:xfrm>
          <a:prstGeom prst="rect">
            <a:avLst/>
          </a:prstGeom>
        </p:spPr>
        <p:txBody>
          <a:bodyPr wrap="square">
            <a:spAutoFit/>
          </a:bodyPr>
          <a:lstStyle/>
          <a:p>
            <a:r>
              <a:rPr lang="de-AT" dirty="0">
                <a:hlinkClick r:id="rId2"/>
              </a:rPr>
              <a:t>https://www.bmb.gv.at/schulen/it/it_angebote/ecdl.html</a:t>
            </a:r>
            <a:r>
              <a:rPr lang="de-AT" dirty="0"/>
              <a:t> </a:t>
            </a:r>
          </a:p>
        </p:txBody>
      </p:sp>
      <p:pic>
        <p:nvPicPr>
          <p:cNvPr id="3" name="Grafik 2">
            <a:extLst>
              <a:ext uri="{FF2B5EF4-FFF2-40B4-BE49-F238E27FC236}">
                <a16:creationId xmlns:a16="http://schemas.microsoft.com/office/drawing/2014/main" id="{E2645BE7-1C31-436F-8C0D-AA4C889FF203}"/>
              </a:ext>
            </a:extLst>
          </p:cNvPr>
          <p:cNvPicPr>
            <a:picLocks noChangeAspect="1"/>
          </p:cNvPicPr>
          <p:nvPr/>
        </p:nvPicPr>
        <p:blipFill>
          <a:blip r:embed="rId3"/>
          <a:stretch>
            <a:fillRect/>
          </a:stretch>
        </p:blipFill>
        <p:spPr>
          <a:xfrm>
            <a:off x="754282" y="1910982"/>
            <a:ext cx="5204331" cy="3783761"/>
          </a:xfrm>
          <a:prstGeom prst="rect">
            <a:avLst/>
          </a:prstGeom>
        </p:spPr>
      </p:pic>
      <p:sp>
        <p:nvSpPr>
          <p:cNvPr id="8" name="Textfeld 7">
            <a:extLst>
              <a:ext uri="{FF2B5EF4-FFF2-40B4-BE49-F238E27FC236}">
                <a16:creationId xmlns:a16="http://schemas.microsoft.com/office/drawing/2014/main" id="{A434239B-B11A-4E58-8699-3FA12BF35D5F}"/>
              </a:ext>
            </a:extLst>
          </p:cNvPr>
          <p:cNvSpPr txBox="1"/>
          <p:nvPr/>
        </p:nvSpPr>
        <p:spPr>
          <a:xfrm>
            <a:off x="6093188" y="2299492"/>
            <a:ext cx="1800449" cy="523220"/>
          </a:xfrm>
          <a:prstGeom prst="rect">
            <a:avLst/>
          </a:prstGeom>
          <a:solidFill>
            <a:srgbClr val="C00000"/>
          </a:solidFill>
        </p:spPr>
        <p:txBody>
          <a:bodyPr wrap="square" rtlCol="0">
            <a:spAutoFit/>
          </a:bodyPr>
          <a:lstStyle/>
          <a:p>
            <a:pPr algn="ctr"/>
            <a:r>
              <a:rPr lang="de-AT" sz="2800" b="1" dirty="0">
                <a:solidFill>
                  <a:schemeClr val="bg1"/>
                </a:solidFill>
              </a:rPr>
              <a:t>-9 EUR</a:t>
            </a:r>
          </a:p>
        </p:txBody>
      </p:sp>
      <p:sp>
        <p:nvSpPr>
          <p:cNvPr id="9" name="Textfeld 8">
            <a:extLst>
              <a:ext uri="{FF2B5EF4-FFF2-40B4-BE49-F238E27FC236}">
                <a16:creationId xmlns:a16="http://schemas.microsoft.com/office/drawing/2014/main" id="{805A4367-5BE3-45E7-8D94-98AE59E03C80}"/>
              </a:ext>
            </a:extLst>
          </p:cNvPr>
          <p:cNvSpPr txBox="1"/>
          <p:nvPr/>
        </p:nvSpPr>
        <p:spPr>
          <a:xfrm>
            <a:off x="552547" y="2299492"/>
            <a:ext cx="201735" cy="523220"/>
          </a:xfrm>
          <a:prstGeom prst="rect">
            <a:avLst/>
          </a:prstGeom>
          <a:solidFill>
            <a:srgbClr val="C00000"/>
          </a:solidFill>
        </p:spPr>
        <p:txBody>
          <a:bodyPr wrap="square" rtlCol="0">
            <a:spAutoFit/>
          </a:bodyPr>
          <a:lstStyle/>
          <a:p>
            <a:pPr algn="ctr"/>
            <a:endParaRPr lang="de-AT" sz="2800" b="1" dirty="0">
              <a:solidFill>
                <a:schemeClr val="bg1"/>
              </a:solidFill>
            </a:endParaRPr>
          </a:p>
        </p:txBody>
      </p:sp>
      <p:sp>
        <p:nvSpPr>
          <p:cNvPr id="10" name="Textfeld 9">
            <a:extLst>
              <a:ext uri="{FF2B5EF4-FFF2-40B4-BE49-F238E27FC236}">
                <a16:creationId xmlns:a16="http://schemas.microsoft.com/office/drawing/2014/main" id="{93B8ECC5-A3C1-444D-839B-E5D85AFD494C}"/>
              </a:ext>
            </a:extLst>
          </p:cNvPr>
          <p:cNvSpPr txBox="1"/>
          <p:nvPr/>
        </p:nvSpPr>
        <p:spPr>
          <a:xfrm>
            <a:off x="552546" y="5154660"/>
            <a:ext cx="201735" cy="523220"/>
          </a:xfrm>
          <a:prstGeom prst="rect">
            <a:avLst/>
          </a:prstGeom>
          <a:solidFill>
            <a:srgbClr val="C00000"/>
          </a:solidFill>
        </p:spPr>
        <p:txBody>
          <a:bodyPr wrap="square" rtlCol="0">
            <a:spAutoFit/>
          </a:bodyPr>
          <a:lstStyle/>
          <a:p>
            <a:pPr algn="ctr"/>
            <a:endParaRPr lang="de-AT" sz="2800" b="1" dirty="0">
              <a:solidFill>
                <a:schemeClr val="bg1"/>
              </a:solidFill>
            </a:endParaRPr>
          </a:p>
        </p:txBody>
      </p:sp>
      <p:sp>
        <p:nvSpPr>
          <p:cNvPr id="11" name="Textfeld 10">
            <a:extLst>
              <a:ext uri="{FF2B5EF4-FFF2-40B4-BE49-F238E27FC236}">
                <a16:creationId xmlns:a16="http://schemas.microsoft.com/office/drawing/2014/main" id="{338AB8F2-667E-4B7C-890F-03BE26712DF8}"/>
              </a:ext>
            </a:extLst>
          </p:cNvPr>
          <p:cNvSpPr txBox="1"/>
          <p:nvPr/>
        </p:nvSpPr>
        <p:spPr>
          <a:xfrm>
            <a:off x="6093188" y="5154660"/>
            <a:ext cx="1800449" cy="523220"/>
          </a:xfrm>
          <a:prstGeom prst="rect">
            <a:avLst/>
          </a:prstGeom>
          <a:solidFill>
            <a:srgbClr val="C00000"/>
          </a:solidFill>
        </p:spPr>
        <p:txBody>
          <a:bodyPr wrap="square" rtlCol="0">
            <a:spAutoFit/>
          </a:bodyPr>
          <a:lstStyle/>
          <a:p>
            <a:pPr algn="ctr"/>
            <a:r>
              <a:rPr lang="de-AT" sz="2800" b="1" dirty="0">
                <a:solidFill>
                  <a:schemeClr val="bg1"/>
                </a:solidFill>
              </a:rPr>
              <a:t>NEU!</a:t>
            </a:r>
          </a:p>
        </p:txBody>
      </p:sp>
    </p:spTree>
    <p:extLst>
      <p:ext uri="{BB962C8B-B14F-4D97-AF65-F5344CB8AC3E}">
        <p14:creationId xmlns:p14="http://schemas.microsoft.com/office/powerpoint/2010/main" val="2502059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2"/>
          <p:cNvSpPr txBox="1">
            <a:spLocks/>
          </p:cNvSpPr>
          <p:nvPr/>
        </p:nvSpPr>
        <p:spPr>
          <a:xfrm>
            <a:off x="417399" y="643467"/>
            <a:ext cx="8408193" cy="744836"/>
          </a:xfrm>
          <a:prstGeom prst="rect">
            <a:avLst/>
          </a:prstGeom>
        </p:spPr>
        <p:txBody>
          <a:bodyPr vert="horz" lIns="91440" tIns="45720" rIns="91440" bIns="45720" rtlCol="0" anchor="ctr">
            <a:normAutofit fontScale="90000"/>
          </a:bodyPr>
          <a:lstStyle>
            <a:defPPr>
              <a:defRPr lang="de-DE"/>
            </a:defPPr>
            <a:lvl1pPr>
              <a:spcBef>
                <a:spcPct val="0"/>
              </a:spcBef>
              <a:buNone/>
              <a:defRPr sz="4400" b="1">
                <a:latin typeface="+mj-lt"/>
                <a:ea typeface="+mj-ea"/>
                <a:cs typeface="+mj-cs"/>
              </a:defRPr>
            </a:lvl1pPr>
          </a:lstStyle>
          <a:p>
            <a:r>
              <a:rPr lang="en-US" dirty="0"/>
              <a:t>Microsoft-</a:t>
            </a:r>
            <a:r>
              <a:rPr lang="en-US" dirty="0" err="1"/>
              <a:t>Zertifikate</a:t>
            </a:r>
            <a:r>
              <a:rPr lang="en-US" dirty="0"/>
              <a:t>: MOS und MTA</a:t>
            </a:r>
          </a:p>
        </p:txBody>
      </p:sp>
      <p:sp>
        <p:nvSpPr>
          <p:cNvPr id="2" name="Rechteck 1">
            <a:extLst>
              <a:ext uri="{FF2B5EF4-FFF2-40B4-BE49-F238E27FC236}">
                <a16:creationId xmlns:a16="http://schemas.microsoft.com/office/drawing/2014/main" id="{9F0F68E7-798E-44A6-B60A-FF2C811A6090}"/>
              </a:ext>
            </a:extLst>
          </p:cNvPr>
          <p:cNvSpPr/>
          <p:nvPr/>
        </p:nvSpPr>
        <p:spPr>
          <a:xfrm>
            <a:off x="2127525" y="6100387"/>
            <a:ext cx="6001352" cy="369332"/>
          </a:xfrm>
          <a:prstGeom prst="rect">
            <a:avLst/>
          </a:prstGeom>
        </p:spPr>
        <p:txBody>
          <a:bodyPr wrap="square">
            <a:spAutoFit/>
          </a:bodyPr>
          <a:lstStyle/>
          <a:p>
            <a:r>
              <a:rPr lang="de-AT" dirty="0">
                <a:hlinkClick r:id="rId2"/>
              </a:rPr>
              <a:t>https://www.bmb.gv.at/schulen/it/it_angebote/it_zert.html</a:t>
            </a:r>
            <a:r>
              <a:rPr lang="de-AT" dirty="0"/>
              <a:t> </a:t>
            </a:r>
          </a:p>
        </p:txBody>
      </p:sp>
      <p:pic>
        <p:nvPicPr>
          <p:cNvPr id="4" name="Grafik 3">
            <a:extLst>
              <a:ext uri="{FF2B5EF4-FFF2-40B4-BE49-F238E27FC236}">
                <a16:creationId xmlns:a16="http://schemas.microsoft.com/office/drawing/2014/main" id="{A89ACCF4-D981-4406-BD64-07F788A3A016}"/>
              </a:ext>
            </a:extLst>
          </p:cNvPr>
          <p:cNvPicPr>
            <a:picLocks noChangeAspect="1"/>
          </p:cNvPicPr>
          <p:nvPr/>
        </p:nvPicPr>
        <p:blipFill rotWithShape="1">
          <a:blip r:embed="rId3"/>
          <a:srcRect b="64995"/>
          <a:stretch/>
        </p:blipFill>
        <p:spPr>
          <a:xfrm>
            <a:off x="417399" y="1990522"/>
            <a:ext cx="2752725" cy="1680473"/>
          </a:xfrm>
          <a:prstGeom prst="rect">
            <a:avLst/>
          </a:prstGeom>
        </p:spPr>
      </p:pic>
      <p:pic>
        <p:nvPicPr>
          <p:cNvPr id="6" name="Grafik 5">
            <a:extLst>
              <a:ext uri="{FF2B5EF4-FFF2-40B4-BE49-F238E27FC236}">
                <a16:creationId xmlns:a16="http://schemas.microsoft.com/office/drawing/2014/main" id="{1E26E5A6-097C-4C09-91E8-BF1D5C1E8EA6}"/>
              </a:ext>
            </a:extLst>
          </p:cNvPr>
          <p:cNvPicPr>
            <a:picLocks noChangeAspect="1"/>
          </p:cNvPicPr>
          <p:nvPr/>
        </p:nvPicPr>
        <p:blipFill rotWithShape="1">
          <a:blip r:embed="rId3"/>
          <a:srcRect t="37411" b="30910"/>
          <a:stretch/>
        </p:blipFill>
        <p:spPr>
          <a:xfrm>
            <a:off x="3322524" y="2038649"/>
            <a:ext cx="2752725" cy="1520791"/>
          </a:xfrm>
          <a:prstGeom prst="rect">
            <a:avLst/>
          </a:prstGeom>
        </p:spPr>
      </p:pic>
      <p:pic>
        <p:nvPicPr>
          <p:cNvPr id="7" name="Grafik 6">
            <a:extLst>
              <a:ext uri="{FF2B5EF4-FFF2-40B4-BE49-F238E27FC236}">
                <a16:creationId xmlns:a16="http://schemas.microsoft.com/office/drawing/2014/main" id="{779EB4E8-DA30-4CEA-B1BF-DA126CDF50EC}"/>
              </a:ext>
            </a:extLst>
          </p:cNvPr>
          <p:cNvPicPr>
            <a:picLocks noChangeAspect="1"/>
          </p:cNvPicPr>
          <p:nvPr/>
        </p:nvPicPr>
        <p:blipFill rotWithShape="1">
          <a:blip r:embed="rId3"/>
          <a:srcRect t="71697"/>
          <a:stretch/>
        </p:blipFill>
        <p:spPr>
          <a:xfrm>
            <a:off x="6218265" y="2019397"/>
            <a:ext cx="2752725" cy="1358704"/>
          </a:xfrm>
          <a:prstGeom prst="rect">
            <a:avLst/>
          </a:prstGeom>
        </p:spPr>
      </p:pic>
      <p:pic>
        <p:nvPicPr>
          <p:cNvPr id="5" name="Grafik 4">
            <a:extLst>
              <a:ext uri="{FF2B5EF4-FFF2-40B4-BE49-F238E27FC236}">
                <a16:creationId xmlns:a16="http://schemas.microsoft.com/office/drawing/2014/main" id="{B413186D-15B1-4398-9188-73BD8673E1CB}"/>
              </a:ext>
            </a:extLst>
          </p:cNvPr>
          <p:cNvPicPr>
            <a:picLocks noChangeAspect="1"/>
          </p:cNvPicPr>
          <p:nvPr/>
        </p:nvPicPr>
        <p:blipFill rotWithShape="1">
          <a:blip r:embed="rId4"/>
          <a:srcRect b="70697"/>
          <a:stretch/>
        </p:blipFill>
        <p:spPr>
          <a:xfrm>
            <a:off x="417399" y="4225741"/>
            <a:ext cx="2743200" cy="1138759"/>
          </a:xfrm>
          <a:prstGeom prst="rect">
            <a:avLst/>
          </a:prstGeom>
        </p:spPr>
      </p:pic>
      <p:pic>
        <p:nvPicPr>
          <p:cNvPr id="9" name="Grafik 8">
            <a:extLst>
              <a:ext uri="{FF2B5EF4-FFF2-40B4-BE49-F238E27FC236}">
                <a16:creationId xmlns:a16="http://schemas.microsoft.com/office/drawing/2014/main" id="{E19F00FF-0663-4D36-B1D7-1FB1FAF3044D}"/>
              </a:ext>
            </a:extLst>
          </p:cNvPr>
          <p:cNvPicPr>
            <a:picLocks noChangeAspect="1"/>
          </p:cNvPicPr>
          <p:nvPr/>
        </p:nvPicPr>
        <p:blipFill rotWithShape="1">
          <a:blip r:embed="rId4"/>
          <a:srcRect t="37255" b="35305"/>
          <a:stretch/>
        </p:blipFill>
        <p:spPr>
          <a:xfrm>
            <a:off x="3332049" y="4298126"/>
            <a:ext cx="2743200" cy="1066374"/>
          </a:xfrm>
          <a:prstGeom prst="rect">
            <a:avLst/>
          </a:prstGeom>
        </p:spPr>
      </p:pic>
      <p:pic>
        <p:nvPicPr>
          <p:cNvPr id="10" name="Grafik 9">
            <a:extLst>
              <a:ext uri="{FF2B5EF4-FFF2-40B4-BE49-F238E27FC236}">
                <a16:creationId xmlns:a16="http://schemas.microsoft.com/office/drawing/2014/main" id="{496CBE19-223A-4F95-B685-F0F4D446C3A9}"/>
              </a:ext>
            </a:extLst>
          </p:cNvPr>
          <p:cNvPicPr>
            <a:picLocks noChangeAspect="1"/>
          </p:cNvPicPr>
          <p:nvPr/>
        </p:nvPicPr>
        <p:blipFill rotWithShape="1">
          <a:blip r:embed="rId4"/>
          <a:srcRect t="68710"/>
          <a:stretch/>
        </p:blipFill>
        <p:spPr>
          <a:xfrm>
            <a:off x="6218507" y="4282158"/>
            <a:ext cx="2743200" cy="1216010"/>
          </a:xfrm>
          <a:prstGeom prst="rect">
            <a:avLst/>
          </a:prstGeom>
        </p:spPr>
      </p:pic>
      <p:sp>
        <p:nvSpPr>
          <p:cNvPr id="11" name="Textfeld 10">
            <a:extLst>
              <a:ext uri="{FF2B5EF4-FFF2-40B4-BE49-F238E27FC236}">
                <a16:creationId xmlns:a16="http://schemas.microsoft.com/office/drawing/2014/main" id="{521D6E53-9BEE-46C1-8599-8EA57F189641}"/>
              </a:ext>
            </a:extLst>
          </p:cNvPr>
          <p:cNvSpPr txBox="1"/>
          <p:nvPr/>
        </p:nvSpPr>
        <p:spPr>
          <a:xfrm rot="21100020">
            <a:off x="6930587" y="3358271"/>
            <a:ext cx="1800449" cy="523220"/>
          </a:xfrm>
          <a:prstGeom prst="rect">
            <a:avLst/>
          </a:prstGeom>
          <a:solidFill>
            <a:srgbClr val="C00000"/>
          </a:solidFill>
        </p:spPr>
        <p:txBody>
          <a:bodyPr wrap="square" rtlCol="0">
            <a:spAutoFit/>
          </a:bodyPr>
          <a:lstStyle/>
          <a:p>
            <a:pPr algn="ctr"/>
            <a:r>
              <a:rPr lang="de-AT" sz="2800" b="1" dirty="0">
                <a:solidFill>
                  <a:schemeClr val="bg1"/>
                </a:solidFill>
              </a:rPr>
              <a:t>19 EUR</a:t>
            </a:r>
          </a:p>
        </p:txBody>
      </p:sp>
      <p:sp>
        <p:nvSpPr>
          <p:cNvPr id="13" name="Textfeld 12">
            <a:extLst>
              <a:ext uri="{FF2B5EF4-FFF2-40B4-BE49-F238E27FC236}">
                <a16:creationId xmlns:a16="http://schemas.microsoft.com/office/drawing/2014/main" id="{E63C1FF4-4DC9-4973-BC2F-0B43DCC0216E}"/>
              </a:ext>
            </a:extLst>
          </p:cNvPr>
          <p:cNvSpPr txBox="1"/>
          <p:nvPr/>
        </p:nvSpPr>
        <p:spPr>
          <a:xfrm rot="21100020">
            <a:off x="7082987" y="5452550"/>
            <a:ext cx="1800449" cy="523220"/>
          </a:xfrm>
          <a:prstGeom prst="rect">
            <a:avLst/>
          </a:prstGeom>
          <a:solidFill>
            <a:srgbClr val="C00000"/>
          </a:solidFill>
        </p:spPr>
        <p:txBody>
          <a:bodyPr wrap="square" rtlCol="0">
            <a:spAutoFit/>
          </a:bodyPr>
          <a:lstStyle/>
          <a:p>
            <a:pPr algn="ctr"/>
            <a:r>
              <a:rPr lang="de-AT" sz="2800" b="1" dirty="0">
                <a:solidFill>
                  <a:schemeClr val="bg1"/>
                </a:solidFill>
              </a:rPr>
              <a:t>25 EUR</a:t>
            </a:r>
          </a:p>
        </p:txBody>
      </p:sp>
    </p:spTree>
    <p:extLst>
      <p:ext uri="{BB962C8B-B14F-4D97-AF65-F5344CB8AC3E}">
        <p14:creationId xmlns:p14="http://schemas.microsoft.com/office/powerpoint/2010/main" val="3323856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2"/>
          <p:cNvSpPr txBox="1">
            <a:spLocks/>
          </p:cNvSpPr>
          <p:nvPr/>
        </p:nvSpPr>
        <p:spPr>
          <a:xfrm>
            <a:off x="1628275" y="643467"/>
            <a:ext cx="7197318" cy="744836"/>
          </a:xfrm>
          <a:prstGeom prst="rect">
            <a:avLst/>
          </a:prstGeom>
        </p:spPr>
        <p:txBody>
          <a:bodyPr vert="horz" lIns="91440" tIns="45720" rIns="91440" bIns="45720" rtlCol="0" anchor="ctr">
            <a:normAutofit fontScale="97500" lnSpcReduction="10000"/>
          </a:bodyPr>
          <a:lstStyle>
            <a:defPPr>
              <a:defRPr lang="de-DE"/>
            </a:defPPr>
            <a:lvl1pPr>
              <a:spcBef>
                <a:spcPct val="0"/>
              </a:spcBef>
              <a:buNone/>
              <a:defRPr sz="4400" b="1">
                <a:latin typeface="+mj-lt"/>
                <a:ea typeface="+mj-ea"/>
                <a:cs typeface="+mj-cs"/>
              </a:defRPr>
            </a:lvl1pPr>
          </a:lstStyle>
          <a:p>
            <a:r>
              <a:rPr lang="en-US" dirty="0" err="1"/>
              <a:t>Zertifikate</a:t>
            </a:r>
            <a:endParaRPr lang="en-US" dirty="0"/>
          </a:p>
        </p:txBody>
      </p:sp>
      <p:pic>
        <p:nvPicPr>
          <p:cNvPr id="14" name="Grafik 13">
            <a:extLst>
              <a:ext uri="{FF2B5EF4-FFF2-40B4-BE49-F238E27FC236}">
                <a16:creationId xmlns:a16="http://schemas.microsoft.com/office/drawing/2014/main" id="{EAA334C2-543C-430E-96D5-1FBB7FE2190E}"/>
              </a:ext>
            </a:extLst>
          </p:cNvPr>
          <p:cNvPicPr>
            <a:picLocks noChangeAspect="1"/>
          </p:cNvPicPr>
          <p:nvPr/>
        </p:nvPicPr>
        <p:blipFill>
          <a:blip r:embed="rId2"/>
          <a:stretch>
            <a:fillRect/>
          </a:stretch>
        </p:blipFill>
        <p:spPr>
          <a:xfrm>
            <a:off x="379983" y="1945449"/>
            <a:ext cx="7023449" cy="3809932"/>
          </a:xfrm>
          <a:prstGeom prst="rect">
            <a:avLst/>
          </a:prstGeom>
        </p:spPr>
      </p:pic>
      <p:pic>
        <p:nvPicPr>
          <p:cNvPr id="8" name="Grafik 7" descr="Ein Bild, das ClipArt enthält.&#10;&#10;Mit sehr hoher Zuverlässigkeit generierte Beschreibung">
            <a:extLst>
              <a:ext uri="{FF2B5EF4-FFF2-40B4-BE49-F238E27FC236}">
                <a16:creationId xmlns:a16="http://schemas.microsoft.com/office/drawing/2014/main" id="{33E02EEF-D6F8-4559-9656-E52782433569}"/>
              </a:ext>
            </a:extLst>
          </p:cNvPr>
          <p:cNvPicPr>
            <a:picLocks noChangeAspect="1"/>
          </p:cNvPicPr>
          <p:nvPr/>
        </p:nvPicPr>
        <p:blipFill>
          <a:blip r:embed="rId3"/>
          <a:stretch>
            <a:fillRect/>
          </a:stretch>
        </p:blipFill>
        <p:spPr>
          <a:xfrm>
            <a:off x="417399" y="666678"/>
            <a:ext cx="1130820" cy="569828"/>
          </a:xfrm>
          <a:prstGeom prst="rect">
            <a:avLst/>
          </a:prstGeom>
        </p:spPr>
      </p:pic>
      <p:sp>
        <p:nvSpPr>
          <p:cNvPr id="11" name="Textfeld 10">
            <a:extLst>
              <a:ext uri="{FF2B5EF4-FFF2-40B4-BE49-F238E27FC236}">
                <a16:creationId xmlns:a16="http://schemas.microsoft.com/office/drawing/2014/main" id="{521D6E53-9BEE-46C1-8599-8EA57F189641}"/>
              </a:ext>
            </a:extLst>
          </p:cNvPr>
          <p:cNvSpPr txBox="1"/>
          <p:nvPr/>
        </p:nvSpPr>
        <p:spPr>
          <a:xfrm rot="21100020">
            <a:off x="5838082" y="3641473"/>
            <a:ext cx="1800449" cy="523220"/>
          </a:xfrm>
          <a:prstGeom prst="rect">
            <a:avLst/>
          </a:prstGeom>
          <a:solidFill>
            <a:srgbClr val="C00000"/>
          </a:solidFill>
        </p:spPr>
        <p:txBody>
          <a:bodyPr wrap="square" rtlCol="0">
            <a:spAutoFit/>
          </a:bodyPr>
          <a:lstStyle/>
          <a:p>
            <a:pPr algn="ctr"/>
            <a:r>
              <a:rPr lang="de-AT" sz="2800" b="1" dirty="0">
                <a:solidFill>
                  <a:schemeClr val="bg1"/>
                </a:solidFill>
              </a:rPr>
              <a:t>49 EUR</a:t>
            </a:r>
          </a:p>
        </p:txBody>
      </p:sp>
      <p:pic>
        <p:nvPicPr>
          <p:cNvPr id="15" name="Grafik 14">
            <a:extLst>
              <a:ext uri="{FF2B5EF4-FFF2-40B4-BE49-F238E27FC236}">
                <a16:creationId xmlns:a16="http://schemas.microsoft.com/office/drawing/2014/main" id="{9CA00A00-0864-406F-ABBC-4E6455E27362}"/>
              </a:ext>
            </a:extLst>
          </p:cNvPr>
          <p:cNvPicPr>
            <a:picLocks noChangeAspect="1"/>
          </p:cNvPicPr>
          <p:nvPr/>
        </p:nvPicPr>
        <p:blipFill>
          <a:blip r:embed="rId4"/>
          <a:stretch>
            <a:fillRect/>
          </a:stretch>
        </p:blipFill>
        <p:spPr>
          <a:xfrm>
            <a:off x="3891707" y="6169483"/>
            <a:ext cx="1893881" cy="286085"/>
          </a:xfrm>
          <a:prstGeom prst="rect">
            <a:avLst/>
          </a:prstGeom>
        </p:spPr>
      </p:pic>
      <p:pic>
        <p:nvPicPr>
          <p:cNvPr id="17" name="Grafik 16" descr="Ein Bild, das Objekt enthält.&#10;&#10;Mit hoher Zuverlässigkeit generierte Beschreibung">
            <a:extLst>
              <a:ext uri="{FF2B5EF4-FFF2-40B4-BE49-F238E27FC236}">
                <a16:creationId xmlns:a16="http://schemas.microsoft.com/office/drawing/2014/main" id="{656AFC66-EC98-4B1A-AB36-FC66BB52D464}"/>
              </a:ext>
            </a:extLst>
          </p:cNvPr>
          <p:cNvPicPr>
            <a:picLocks noChangeAspect="1"/>
          </p:cNvPicPr>
          <p:nvPr/>
        </p:nvPicPr>
        <p:blipFill>
          <a:blip r:embed="rId5"/>
          <a:stretch>
            <a:fillRect/>
          </a:stretch>
        </p:blipFill>
        <p:spPr>
          <a:xfrm>
            <a:off x="6001936" y="5722977"/>
            <a:ext cx="1472740" cy="1179095"/>
          </a:xfrm>
          <a:prstGeom prst="rect">
            <a:avLst/>
          </a:prstGeom>
        </p:spPr>
      </p:pic>
      <p:pic>
        <p:nvPicPr>
          <p:cNvPr id="18" name="Grafik 17">
            <a:extLst>
              <a:ext uri="{FF2B5EF4-FFF2-40B4-BE49-F238E27FC236}">
                <a16:creationId xmlns:a16="http://schemas.microsoft.com/office/drawing/2014/main" id="{5E0C0402-D1F2-4CDB-A0EC-EB9367E6C6DB}"/>
              </a:ext>
            </a:extLst>
          </p:cNvPr>
          <p:cNvPicPr>
            <a:picLocks noChangeAspect="1"/>
          </p:cNvPicPr>
          <p:nvPr/>
        </p:nvPicPr>
        <p:blipFill>
          <a:blip r:embed="rId6"/>
          <a:stretch>
            <a:fillRect/>
          </a:stretch>
        </p:blipFill>
        <p:spPr>
          <a:xfrm>
            <a:off x="379983" y="6044614"/>
            <a:ext cx="3228223" cy="496154"/>
          </a:xfrm>
          <a:prstGeom prst="rect">
            <a:avLst/>
          </a:prstGeom>
        </p:spPr>
      </p:pic>
    </p:spTree>
    <p:extLst>
      <p:ext uri="{BB962C8B-B14F-4D97-AF65-F5344CB8AC3E}">
        <p14:creationId xmlns:p14="http://schemas.microsoft.com/office/powerpoint/2010/main" val="4152245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ph idx="1"/>
          </p:nvPr>
        </p:nvSpPr>
        <p:spPr/>
        <p:txBody>
          <a:bodyPr vert="horz" lIns="91440" tIns="45720" rIns="91440" bIns="45720" rtlCol="0">
            <a:normAutofit/>
          </a:bodyPr>
          <a:lstStyle/>
          <a:p>
            <a:r>
              <a:rPr lang="de-DE" dirty="0"/>
              <a:t>Weiterbildungsangebote an PH – digi.folio</a:t>
            </a:r>
          </a:p>
          <a:p>
            <a:r>
              <a:rPr lang="de-DE" dirty="0"/>
              <a:t>Peer-Learning Formate im Rahmen von </a:t>
            </a:r>
            <a:r>
              <a:rPr lang="de-DE" dirty="0" err="1"/>
              <a:t>eEducation</a:t>
            </a:r>
            <a:r>
              <a:rPr lang="de-DE" dirty="0"/>
              <a:t> (SCHILF/SCHÜLF für Member- und Expert-Schulen)</a:t>
            </a:r>
          </a:p>
          <a:p>
            <a:r>
              <a:rPr lang="de-DE" dirty="0"/>
              <a:t>Digitale Unterrichtsmaterialien und Lernmodule</a:t>
            </a:r>
          </a:p>
          <a:p>
            <a:pPr marL="0" indent="0">
              <a:buNone/>
            </a:pPr>
            <a:endParaRPr lang="de-DE" dirty="0">
              <a:hlinkClick r:id="rId2"/>
            </a:endParaRPr>
          </a:p>
          <a:p>
            <a:pPr marL="0" indent="0">
              <a:buNone/>
            </a:pPr>
            <a:r>
              <a:rPr lang="de-DE" dirty="0">
                <a:hlinkClick r:id="rId2"/>
              </a:rPr>
              <a:t>www.eEducation.at</a:t>
            </a:r>
            <a:r>
              <a:rPr lang="de-DE" dirty="0"/>
              <a:t> </a:t>
            </a:r>
          </a:p>
        </p:txBody>
      </p:sp>
      <p:sp>
        <p:nvSpPr>
          <p:cNvPr id="2" name="Titel 1"/>
          <p:cNvSpPr>
            <a:spLocks noGrp="1"/>
          </p:cNvSpPr>
          <p:nvPr>
            <p:ph type="title"/>
          </p:nvPr>
        </p:nvSpPr>
        <p:spPr/>
        <p:txBody>
          <a:bodyPr>
            <a:normAutofit fontScale="90000"/>
          </a:bodyPr>
          <a:lstStyle/>
          <a:p>
            <a:pPr algn="l"/>
            <a:r>
              <a:rPr lang="de-AT" b="1" dirty="0"/>
              <a:t>Begleitmaßnahmen</a:t>
            </a:r>
            <a:br>
              <a:rPr lang="de-AT" b="1" dirty="0"/>
            </a:br>
            <a:endParaRPr lang="de-AT" b="1" dirty="0"/>
          </a:p>
        </p:txBody>
      </p:sp>
    </p:spTree>
    <p:extLst>
      <p:ext uri="{BB962C8B-B14F-4D97-AF65-F5344CB8AC3E}">
        <p14:creationId xmlns:p14="http://schemas.microsoft.com/office/powerpoint/2010/main" val="2715060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2"/>
          <p:cNvSpPr txBox="1">
            <a:spLocks/>
          </p:cNvSpPr>
          <p:nvPr/>
        </p:nvSpPr>
        <p:spPr>
          <a:xfrm>
            <a:off x="417399" y="643467"/>
            <a:ext cx="8408193" cy="744836"/>
          </a:xfrm>
          <a:prstGeom prst="rect">
            <a:avLst/>
          </a:prstGeom>
        </p:spPr>
        <p:txBody>
          <a:bodyPr vert="horz" lIns="91440" tIns="45720" rIns="91440" bIns="45720" rtlCol="0" anchor="ctr">
            <a:normAutofit fontScale="97500" lnSpcReduction="10000"/>
          </a:bodyPr>
          <a:lstStyle>
            <a:lvl1pPr>
              <a:spcBef>
                <a:spcPct val="0"/>
              </a:spcBef>
              <a:buNone/>
              <a:defRPr sz="4400" b="1">
                <a:latin typeface="+mj-lt"/>
                <a:ea typeface="+mj-ea"/>
                <a:cs typeface="+mj-cs"/>
              </a:defRPr>
            </a:lvl1pPr>
          </a:lstStyle>
          <a:p>
            <a:r>
              <a:rPr lang="en-US" dirty="0" err="1"/>
              <a:t>Virtuelle</a:t>
            </a:r>
            <a:r>
              <a:rPr lang="en-US" dirty="0"/>
              <a:t> PH</a:t>
            </a:r>
          </a:p>
        </p:txBody>
      </p:sp>
      <p:pic>
        <p:nvPicPr>
          <p:cNvPr id="17" name="Picture 2" descr="Bildergebnis für virtuelle ph logo">
            <a:extLst>
              <a:ext uri="{FF2B5EF4-FFF2-40B4-BE49-F238E27FC236}">
                <a16:creationId xmlns:a16="http://schemas.microsoft.com/office/drawing/2014/main" id="{699A7AAA-51BF-41E0-B8EC-092178FB59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8389" y="1203489"/>
            <a:ext cx="1976583" cy="1407327"/>
          </a:xfrm>
          <a:prstGeom prst="rect">
            <a:avLst/>
          </a:prstGeom>
          <a:noFill/>
          <a:extLst>
            <a:ext uri="{909E8E84-426E-40DD-AFC4-6F175D3DCCD1}">
              <a14:hiddenFill xmlns:a14="http://schemas.microsoft.com/office/drawing/2010/main">
                <a:solidFill>
                  <a:srgbClr val="FFFFFF"/>
                </a:solidFill>
              </a14:hiddenFill>
            </a:ext>
          </a:extLst>
        </p:spPr>
      </p:pic>
      <p:sp>
        <p:nvSpPr>
          <p:cNvPr id="18" name="Rechteck 17">
            <a:extLst>
              <a:ext uri="{FF2B5EF4-FFF2-40B4-BE49-F238E27FC236}">
                <a16:creationId xmlns:a16="http://schemas.microsoft.com/office/drawing/2014/main" id="{2A1C2453-4EE0-40FB-B657-F57D9800892B}"/>
              </a:ext>
            </a:extLst>
          </p:cNvPr>
          <p:cNvSpPr/>
          <p:nvPr/>
        </p:nvSpPr>
        <p:spPr>
          <a:xfrm>
            <a:off x="551504" y="2132856"/>
            <a:ext cx="2325449" cy="1122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50" dirty="0"/>
              <a:t>Digital-innovative Hochschullehre</a:t>
            </a:r>
          </a:p>
        </p:txBody>
      </p:sp>
      <p:sp>
        <p:nvSpPr>
          <p:cNvPr id="19" name="Rechteck 18">
            <a:extLst>
              <a:ext uri="{FF2B5EF4-FFF2-40B4-BE49-F238E27FC236}">
                <a16:creationId xmlns:a16="http://schemas.microsoft.com/office/drawing/2014/main" id="{C3A28100-CF93-4DE8-A211-11CEE0078927}"/>
              </a:ext>
            </a:extLst>
          </p:cNvPr>
          <p:cNvSpPr/>
          <p:nvPr/>
        </p:nvSpPr>
        <p:spPr>
          <a:xfrm>
            <a:off x="2876952" y="2132856"/>
            <a:ext cx="4239491" cy="477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350" dirty="0">
                <a:solidFill>
                  <a:schemeClr val="tx1"/>
                </a:solidFill>
              </a:rPr>
              <a:t>Unterstützung der Pädagogischen Hochschulen bei der Erweiterung des eigenen Angebots </a:t>
            </a:r>
          </a:p>
        </p:txBody>
      </p:sp>
      <p:sp>
        <p:nvSpPr>
          <p:cNvPr id="20" name="Rechteck 19">
            <a:extLst>
              <a:ext uri="{FF2B5EF4-FFF2-40B4-BE49-F238E27FC236}">
                <a16:creationId xmlns:a16="http://schemas.microsoft.com/office/drawing/2014/main" id="{3C6CB9F1-88EC-40A0-9328-29DA1D2B6ED0}"/>
              </a:ext>
            </a:extLst>
          </p:cNvPr>
          <p:cNvSpPr/>
          <p:nvPr/>
        </p:nvSpPr>
        <p:spPr>
          <a:xfrm>
            <a:off x="2876952" y="2610817"/>
            <a:ext cx="4239491" cy="4779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350" dirty="0">
                <a:solidFill>
                  <a:schemeClr val="tx1"/>
                </a:solidFill>
              </a:rPr>
              <a:t>Informationshub und Formatentwicklung </a:t>
            </a:r>
          </a:p>
        </p:txBody>
      </p:sp>
      <p:sp>
        <p:nvSpPr>
          <p:cNvPr id="21" name="Rechteck 20">
            <a:extLst>
              <a:ext uri="{FF2B5EF4-FFF2-40B4-BE49-F238E27FC236}">
                <a16:creationId xmlns:a16="http://schemas.microsoft.com/office/drawing/2014/main" id="{37FBBB5A-FB10-4E8C-A906-816322131B78}"/>
              </a:ext>
            </a:extLst>
          </p:cNvPr>
          <p:cNvSpPr/>
          <p:nvPr/>
        </p:nvSpPr>
        <p:spPr>
          <a:xfrm>
            <a:off x="2876952" y="3088777"/>
            <a:ext cx="4239491" cy="47796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350" dirty="0">
                <a:solidFill>
                  <a:schemeClr val="tx1"/>
                </a:solidFill>
              </a:rPr>
              <a:t>Vermittlung digitaler Kompetenzen für PH-Lehrende</a:t>
            </a:r>
          </a:p>
        </p:txBody>
      </p:sp>
      <p:sp>
        <p:nvSpPr>
          <p:cNvPr id="22" name="Rechteck 21">
            <a:extLst>
              <a:ext uri="{FF2B5EF4-FFF2-40B4-BE49-F238E27FC236}">
                <a16:creationId xmlns:a16="http://schemas.microsoft.com/office/drawing/2014/main" id="{D7B694DD-9818-4CAC-A6CE-B76EC8F2B4CB}"/>
              </a:ext>
            </a:extLst>
          </p:cNvPr>
          <p:cNvSpPr/>
          <p:nvPr/>
        </p:nvSpPr>
        <p:spPr>
          <a:xfrm>
            <a:off x="551504" y="3878543"/>
            <a:ext cx="2325449" cy="1122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50" dirty="0" err="1"/>
              <a:t>digi.kompP</a:t>
            </a:r>
            <a:r>
              <a:rPr lang="de-AT" sz="1650" dirty="0"/>
              <a:t> in der Berufseinstiegsphase</a:t>
            </a:r>
          </a:p>
        </p:txBody>
      </p:sp>
      <p:sp>
        <p:nvSpPr>
          <p:cNvPr id="23" name="Rechteck 22">
            <a:extLst>
              <a:ext uri="{FF2B5EF4-FFF2-40B4-BE49-F238E27FC236}">
                <a16:creationId xmlns:a16="http://schemas.microsoft.com/office/drawing/2014/main" id="{5BF16CA3-26AE-4ED3-A8E9-29693C64A512}"/>
              </a:ext>
            </a:extLst>
          </p:cNvPr>
          <p:cNvSpPr/>
          <p:nvPr/>
        </p:nvSpPr>
        <p:spPr>
          <a:xfrm>
            <a:off x="2876952" y="3878543"/>
            <a:ext cx="4239491" cy="477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350" dirty="0">
                <a:solidFill>
                  <a:schemeClr val="tx1"/>
                </a:solidFill>
              </a:rPr>
              <a:t>Erstellung einer zentralen Website zur </a:t>
            </a:r>
            <a:br>
              <a:rPr lang="de-AT" sz="1350" dirty="0">
                <a:solidFill>
                  <a:schemeClr val="tx1"/>
                </a:solidFill>
              </a:rPr>
            </a:br>
            <a:r>
              <a:rPr lang="de-AT" sz="1350" dirty="0">
                <a:solidFill>
                  <a:schemeClr val="tx1"/>
                </a:solidFill>
              </a:rPr>
              <a:t>Begleitung der Maßnahme</a:t>
            </a:r>
          </a:p>
        </p:txBody>
      </p:sp>
      <p:sp>
        <p:nvSpPr>
          <p:cNvPr id="24" name="Rechteck 23">
            <a:extLst>
              <a:ext uri="{FF2B5EF4-FFF2-40B4-BE49-F238E27FC236}">
                <a16:creationId xmlns:a16="http://schemas.microsoft.com/office/drawing/2014/main" id="{C6E2D760-B3AB-4901-957D-31830905EAF1}"/>
              </a:ext>
            </a:extLst>
          </p:cNvPr>
          <p:cNvSpPr/>
          <p:nvPr/>
        </p:nvSpPr>
        <p:spPr>
          <a:xfrm>
            <a:off x="2876952" y="4834455"/>
            <a:ext cx="4239491" cy="47796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350" dirty="0">
                <a:solidFill>
                  <a:schemeClr val="tx1"/>
                </a:solidFill>
              </a:rPr>
              <a:t>Entwicklung von OER-Materialien zur Förderung </a:t>
            </a:r>
            <a:br>
              <a:rPr lang="de-AT" sz="1350" dirty="0">
                <a:solidFill>
                  <a:schemeClr val="tx1"/>
                </a:solidFill>
              </a:rPr>
            </a:br>
            <a:r>
              <a:rPr lang="de-AT" sz="1350" dirty="0">
                <a:solidFill>
                  <a:schemeClr val="tx1"/>
                </a:solidFill>
              </a:rPr>
              <a:t>digitaler Kompetenzen von </a:t>
            </a:r>
            <a:r>
              <a:rPr lang="de-AT" sz="1350" dirty="0" err="1">
                <a:solidFill>
                  <a:schemeClr val="tx1"/>
                </a:solidFill>
              </a:rPr>
              <a:t>PädagogInnen</a:t>
            </a:r>
            <a:endParaRPr lang="de-AT" sz="1350" dirty="0">
              <a:solidFill>
                <a:schemeClr val="tx1"/>
              </a:solidFill>
            </a:endParaRPr>
          </a:p>
        </p:txBody>
      </p:sp>
      <p:sp>
        <p:nvSpPr>
          <p:cNvPr id="25" name="Rechteck 24">
            <a:extLst>
              <a:ext uri="{FF2B5EF4-FFF2-40B4-BE49-F238E27FC236}">
                <a16:creationId xmlns:a16="http://schemas.microsoft.com/office/drawing/2014/main" id="{76BC29EA-A3E7-41DB-A18C-6195C695BC91}"/>
              </a:ext>
            </a:extLst>
          </p:cNvPr>
          <p:cNvSpPr/>
          <p:nvPr/>
        </p:nvSpPr>
        <p:spPr>
          <a:xfrm>
            <a:off x="2876952" y="4356494"/>
            <a:ext cx="4239491" cy="4779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350" dirty="0">
                <a:solidFill>
                  <a:schemeClr val="tx1"/>
                </a:solidFill>
              </a:rPr>
              <a:t>Gesammelte Darstellung des österreichweiten Angebots an Lehrveranstaltungen aller </a:t>
            </a:r>
            <a:r>
              <a:rPr lang="de-AT" sz="1350" dirty="0" err="1">
                <a:solidFill>
                  <a:schemeClr val="tx1"/>
                </a:solidFill>
              </a:rPr>
              <a:t>PHen</a:t>
            </a:r>
            <a:endParaRPr lang="de-AT" sz="1350" dirty="0">
              <a:solidFill>
                <a:schemeClr val="tx1"/>
              </a:solidFill>
            </a:endParaRPr>
          </a:p>
        </p:txBody>
      </p:sp>
      <p:sp>
        <p:nvSpPr>
          <p:cNvPr id="2" name="Rechteck 1">
            <a:extLst>
              <a:ext uri="{FF2B5EF4-FFF2-40B4-BE49-F238E27FC236}">
                <a16:creationId xmlns:a16="http://schemas.microsoft.com/office/drawing/2014/main" id="{5919B0CF-582C-408C-827A-83E3A688AE08}"/>
              </a:ext>
            </a:extLst>
          </p:cNvPr>
          <p:cNvSpPr/>
          <p:nvPr/>
        </p:nvSpPr>
        <p:spPr>
          <a:xfrm>
            <a:off x="1795112" y="6240020"/>
            <a:ext cx="6155356" cy="369332"/>
          </a:xfrm>
          <a:prstGeom prst="rect">
            <a:avLst/>
          </a:prstGeom>
        </p:spPr>
        <p:txBody>
          <a:bodyPr wrap="square">
            <a:spAutoFit/>
          </a:bodyPr>
          <a:lstStyle/>
          <a:p>
            <a:r>
              <a:rPr lang="de-AT" dirty="0">
                <a:hlinkClick r:id="rId3"/>
              </a:rPr>
              <a:t>https://www.bmb.gv.at/schulen/schule40/virtuelle_ph.html</a:t>
            </a:r>
            <a:r>
              <a:rPr lang="de-AT" dirty="0"/>
              <a:t> </a:t>
            </a:r>
          </a:p>
        </p:txBody>
      </p:sp>
    </p:spTree>
    <p:extLst>
      <p:ext uri="{BB962C8B-B14F-4D97-AF65-F5344CB8AC3E}">
        <p14:creationId xmlns:p14="http://schemas.microsoft.com/office/powerpoint/2010/main" val="296197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2"/>
          <p:cNvSpPr txBox="1">
            <a:spLocks/>
          </p:cNvSpPr>
          <p:nvPr/>
        </p:nvSpPr>
        <p:spPr>
          <a:xfrm>
            <a:off x="417399" y="643467"/>
            <a:ext cx="8408193" cy="744836"/>
          </a:xfrm>
          <a:prstGeom prst="rect">
            <a:avLst/>
          </a:prstGeom>
        </p:spPr>
        <p:txBody>
          <a:bodyPr vert="horz" lIns="91440" tIns="45720" rIns="91440" bIns="45720" rtlCol="0" anchor="ctr">
            <a:normAutofit fontScale="97500" lnSpcReduction="10000"/>
          </a:bodyPr>
          <a:lstStyle>
            <a:lvl1pPr>
              <a:spcBef>
                <a:spcPct val="0"/>
              </a:spcBef>
              <a:buNone/>
              <a:defRPr sz="4400" b="1">
                <a:latin typeface="+mj-lt"/>
                <a:ea typeface="+mj-ea"/>
                <a:cs typeface="+mj-cs"/>
              </a:defRPr>
            </a:lvl1pPr>
          </a:lstStyle>
          <a:p>
            <a:r>
              <a:rPr lang="en-US" dirty="0" err="1"/>
              <a:t>eEducation</a:t>
            </a:r>
            <a:r>
              <a:rPr lang="en-US" dirty="0"/>
              <a:t> Austria</a:t>
            </a:r>
          </a:p>
        </p:txBody>
      </p:sp>
      <p:pic>
        <p:nvPicPr>
          <p:cNvPr id="13" name="Picture 2">
            <a:extLst>
              <a:ext uri="{FF2B5EF4-FFF2-40B4-BE49-F238E27FC236}">
                <a16:creationId xmlns:a16="http://schemas.microsoft.com/office/drawing/2014/main" id="{88BA81AC-137D-46B8-9B1D-124752B4E1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102" b="16776"/>
          <a:stretch/>
        </p:blipFill>
        <p:spPr bwMode="auto">
          <a:xfrm>
            <a:off x="463011" y="1620478"/>
            <a:ext cx="8072738" cy="2808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Grafik 27">
            <a:extLst>
              <a:ext uri="{FF2B5EF4-FFF2-40B4-BE49-F238E27FC236}">
                <a16:creationId xmlns:a16="http://schemas.microsoft.com/office/drawing/2014/main" id="{069F0F13-7869-49B0-A5DE-3FA453946A8A}"/>
              </a:ext>
            </a:extLst>
          </p:cNvPr>
          <p:cNvPicPr>
            <a:picLocks noChangeAspect="1"/>
          </p:cNvPicPr>
          <p:nvPr/>
        </p:nvPicPr>
        <p:blipFill>
          <a:blip r:embed="rId3"/>
          <a:stretch>
            <a:fillRect/>
          </a:stretch>
        </p:blipFill>
        <p:spPr>
          <a:xfrm>
            <a:off x="463011" y="3083326"/>
            <a:ext cx="2689765" cy="760398"/>
          </a:xfrm>
          <a:prstGeom prst="rect">
            <a:avLst/>
          </a:prstGeom>
        </p:spPr>
      </p:pic>
      <p:sp>
        <p:nvSpPr>
          <p:cNvPr id="8" name="Geschweifte Klammer rechts 7">
            <a:extLst>
              <a:ext uri="{FF2B5EF4-FFF2-40B4-BE49-F238E27FC236}">
                <a16:creationId xmlns:a16="http://schemas.microsoft.com/office/drawing/2014/main" id="{7E3F9522-6D6F-48EA-858D-278F21F83303}"/>
              </a:ext>
            </a:extLst>
          </p:cNvPr>
          <p:cNvSpPr/>
          <p:nvPr/>
        </p:nvSpPr>
        <p:spPr>
          <a:xfrm rot="5400000">
            <a:off x="2324149" y="3957401"/>
            <a:ext cx="216024" cy="399147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AT"/>
          </a:p>
        </p:txBody>
      </p:sp>
      <p:sp>
        <p:nvSpPr>
          <p:cNvPr id="9" name="Textfeld 8">
            <a:extLst>
              <a:ext uri="{FF2B5EF4-FFF2-40B4-BE49-F238E27FC236}">
                <a16:creationId xmlns:a16="http://schemas.microsoft.com/office/drawing/2014/main" id="{DD52A624-7E47-45D1-BDB0-89E0C37CCFC4}"/>
              </a:ext>
            </a:extLst>
          </p:cNvPr>
          <p:cNvSpPr txBox="1"/>
          <p:nvPr/>
        </p:nvSpPr>
        <p:spPr>
          <a:xfrm>
            <a:off x="746924" y="6149335"/>
            <a:ext cx="3420808" cy="461665"/>
          </a:xfrm>
          <a:prstGeom prst="rect">
            <a:avLst/>
          </a:prstGeom>
          <a:noFill/>
        </p:spPr>
        <p:txBody>
          <a:bodyPr wrap="none" rtlCol="0">
            <a:spAutoFit/>
          </a:bodyPr>
          <a:lstStyle/>
          <a:p>
            <a:r>
              <a:rPr lang="de-AT" sz="2400" dirty="0"/>
              <a:t>2.022 </a:t>
            </a:r>
            <a:r>
              <a:rPr lang="de-AT" sz="2400" dirty="0" err="1"/>
              <a:t>eEducation</a:t>
            </a:r>
            <a:r>
              <a:rPr lang="de-AT" sz="2400" dirty="0"/>
              <a:t>-Schulen</a:t>
            </a:r>
          </a:p>
        </p:txBody>
      </p:sp>
      <p:pic>
        <p:nvPicPr>
          <p:cNvPr id="2" name="Grafik 1">
            <a:extLst>
              <a:ext uri="{FF2B5EF4-FFF2-40B4-BE49-F238E27FC236}">
                <a16:creationId xmlns:a16="http://schemas.microsoft.com/office/drawing/2014/main" id="{B97BF82B-8A72-467C-9B8D-2AD71433D6C2}"/>
              </a:ext>
            </a:extLst>
          </p:cNvPr>
          <p:cNvPicPr>
            <a:picLocks noChangeAspect="1"/>
          </p:cNvPicPr>
          <p:nvPr/>
        </p:nvPicPr>
        <p:blipFill>
          <a:blip r:embed="rId4"/>
          <a:stretch>
            <a:fillRect/>
          </a:stretch>
        </p:blipFill>
        <p:spPr>
          <a:xfrm>
            <a:off x="465876" y="4583588"/>
            <a:ext cx="8072738" cy="941369"/>
          </a:xfrm>
          <a:prstGeom prst="rect">
            <a:avLst/>
          </a:prstGeom>
        </p:spPr>
      </p:pic>
    </p:spTree>
    <p:extLst>
      <p:ext uri="{BB962C8B-B14F-4D97-AF65-F5344CB8AC3E}">
        <p14:creationId xmlns:p14="http://schemas.microsoft.com/office/powerpoint/2010/main" val="2807197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AT" dirty="0"/>
              <a:t>AL Mag. Martin Bauer, </a:t>
            </a:r>
            <a:r>
              <a:rPr lang="de-AT" dirty="0" err="1"/>
              <a:t>MSc</a:t>
            </a:r>
            <a:endParaRPr lang="de-AT" dirty="0"/>
          </a:p>
          <a:p>
            <a:pPr marL="0" indent="0">
              <a:buNone/>
            </a:pPr>
            <a:r>
              <a:rPr lang="de-AT" dirty="0"/>
              <a:t>Leiter der Abteilung IT-Didaktik und digitale Medien (IT/4)</a:t>
            </a:r>
          </a:p>
          <a:p>
            <a:pPr marL="0" indent="0">
              <a:buNone/>
            </a:pPr>
            <a:r>
              <a:rPr lang="de-AT" dirty="0"/>
              <a:t>Bundesministerium für Bildung, Wissenschaft und Forschung</a:t>
            </a:r>
          </a:p>
          <a:p>
            <a:pPr marL="0" indent="0">
              <a:buNone/>
            </a:pPr>
            <a:r>
              <a:rPr lang="de-AT" dirty="0" err="1"/>
              <a:t>Minoritenplatz</a:t>
            </a:r>
            <a:r>
              <a:rPr lang="de-AT" dirty="0"/>
              <a:t> 5</a:t>
            </a:r>
          </a:p>
          <a:p>
            <a:pPr marL="0" indent="0">
              <a:buNone/>
            </a:pPr>
            <a:r>
              <a:rPr lang="de-AT" dirty="0"/>
              <a:t>1010 Wien</a:t>
            </a:r>
          </a:p>
          <a:p>
            <a:pPr marL="0" indent="0">
              <a:buNone/>
            </a:pPr>
            <a:endParaRPr lang="de-AT" dirty="0"/>
          </a:p>
          <a:p>
            <a:pPr marL="0" indent="0">
              <a:buNone/>
            </a:pPr>
            <a:r>
              <a:rPr lang="de-AT" dirty="0"/>
              <a:t>TEL +43 1 531 20-3538</a:t>
            </a:r>
          </a:p>
          <a:p>
            <a:pPr marL="0" indent="0">
              <a:buNone/>
            </a:pPr>
            <a:r>
              <a:rPr lang="de-AT" dirty="0"/>
              <a:t>MOBIL +43 664 933 39 30</a:t>
            </a:r>
          </a:p>
          <a:p>
            <a:pPr marL="0" indent="0">
              <a:buNone/>
            </a:pPr>
            <a:r>
              <a:rPr lang="de-AT" dirty="0"/>
              <a:t>MAIL martin.bauer@bmbwf.gv.at</a:t>
            </a:r>
          </a:p>
        </p:txBody>
      </p:sp>
      <p:sp>
        <p:nvSpPr>
          <p:cNvPr id="3" name="Inhaltsplatzhalter 2"/>
          <p:cNvSpPr>
            <a:spLocks noGrp="1"/>
          </p:cNvSpPr>
          <p:nvPr>
            <p:ph sz="quarter" idx="13"/>
          </p:nvPr>
        </p:nvSpPr>
        <p:spPr/>
        <p:txBody>
          <a:bodyPr/>
          <a:lstStyle/>
          <a:p>
            <a:r>
              <a:rPr lang="de-AT" dirty="0">
                <a:solidFill>
                  <a:schemeClr val="tx1"/>
                </a:solidFill>
              </a:rPr>
              <a:t>Kontakt</a:t>
            </a:r>
          </a:p>
        </p:txBody>
      </p:sp>
    </p:spTree>
    <p:extLst>
      <p:ext uri="{BB962C8B-B14F-4D97-AF65-F5344CB8AC3E}">
        <p14:creationId xmlns:p14="http://schemas.microsoft.com/office/powerpoint/2010/main" val="1260309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feld 3"/>
          <p:cNvSpPr txBox="1"/>
          <p:nvPr/>
        </p:nvSpPr>
        <p:spPr>
          <a:xfrm>
            <a:off x="683568" y="6309322"/>
            <a:ext cx="7992888" cy="276999"/>
          </a:xfrm>
          <a:prstGeom prst="rect">
            <a:avLst/>
          </a:prstGeom>
          <a:noFill/>
        </p:spPr>
        <p:txBody>
          <a:bodyPr wrap="square" rtlCol="0">
            <a:spAutoFit/>
          </a:bodyPr>
          <a:lstStyle/>
          <a:p>
            <a:pPr algn="ctr"/>
            <a:r>
              <a:rPr lang="de-DE" sz="1200" dirty="0">
                <a:latin typeface="Arial" pitchFamily="34" charset="0"/>
                <a:cs typeface="Arial" pitchFamily="34" charset="0"/>
              </a:rPr>
              <a:t>Quelle: BMB, IKT Infrastrukturerhebung 2016</a:t>
            </a:r>
            <a:endParaRPr lang="de-AT" sz="1200" dirty="0">
              <a:latin typeface="Arial" pitchFamily="34" charset="0"/>
              <a:cs typeface="Arial" pitchFamily="34" charset="0"/>
            </a:endParaRPr>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b="6346"/>
          <a:stretch/>
        </p:blipFill>
        <p:spPr>
          <a:xfrm rot="741424">
            <a:off x="7721028" y="1731178"/>
            <a:ext cx="1231974" cy="1094063"/>
          </a:xfrm>
          <a:prstGeom prst="rect">
            <a:avLst/>
          </a:prstGeom>
        </p:spPr>
      </p:pic>
      <p:pic>
        <p:nvPicPr>
          <p:cNvPr id="2" name="Grafik 1"/>
          <p:cNvPicPr>
            <a:picLocks noChangeAspect="1"/>
          </p:cNvPicPr>
          <p:nvPr/>
        </p:nvPicPr>
        <p:blipFill>
          <a:blip r:embed="rId4"/>
          <a:stretch>
            <a:fillRect/>
          </a:stretch>
        </p:blipFill>
        <p:spPr>
          <a:xfrm>
            <a:off x="2051720" y="2278209"/>
            <a:ext cx="1742504" cy="1737930"/>
          </a:xfrm>
          <a:prstGeom prst="rect">
            <a:avLst/>
          </a:prstGeom>
        </p:spPr>
      </p:pic>
      <p:sp>
        <p:nvSpPr>
          <p:cNvPr id="8" name="Titel 2">
            <a:extLst>
              <a:ext uri="{FF2B5EF4-FFF2-40B4-BE49-F238E27FC236}">
                <a16:creationId xmlns:a16="http://schemas.microsoft.com/office/drawing/2014/main" id="{5A91773D-7935-4AE4-B21C-2DE55546F1C0}"/>
              </a:ext>
            </a:extLst>
          </p:cNvPr>
          <p:cNvSpPr txBox="1">
            <a:spLocks/>
          </p:cNvSpPr>
          <p:nvPr/>
        </p:nvSpPr>
        <p:spPr>
          <a:xfrm>
            <a:off x="448924" y="317508"/>
            <a:ext cx="5816795" cy="1016000"/>
          </a:xfrm>
          <a:prstGeom prst="rect">
            <a:avLst/>
          </a:prstGeom>
          <a:solidFill>
            <a:schemeClr val="bg1"/>
          </a:solidFill>
        </p:spPr>
        <p:txBody>
          <a:bodyPr vert="horz" lIns="91440" tIns="45720" rIns="91440" bIns="45720" rtlCol="0" anchor="ctr">
            <a:noAutofit/>
          </a:bodyPr>
          <a:lstStyle>
            <a:defPPr>
              <a:defRPr lang="de-DE"/>
            </a:defPPr>
            <a:lvl1pPr>
              <a:lnSpc>
                <a:spcPct val="90000"/>
              </a:lnSpc>
              <a:spcBef>
                <a:spcPct val="0"/>
              </a:spcBef>
              <a:buNone/>
              <a:defRPr sz="3000" b="1">
                <a:solidFill>
                  <a:srgbClr val="4A4A4A"/>
                </a:solidFill>
                <a:ea typeface="Verdana" panose="020B0604030504040204" pitchFamily="34" charset="0"/>
                <a:cs typeface="Verdana" panose="020B0604030504040204" pitchFamily="34" charset="0"/>
              </a:defRPr>
            </a:lvl1pPr>
          </a:lstStyle>
          <a:p>
            <a:r>
              <a:rPr lang="de-AT" dirty="0"/>
              <a:t>Internet an Bundesschulen:</a:t>
            </a:r>
            <a:br>
              <a:rPr lang="de-AT" dirty="0"/>
            </a:br>
            <a:r>
              <a:rPr lang="de-AT" dirty="0"/>
              <a:t>LAN-Anschlüsse</a:t>
            </a:r>
          </a:p>
        </p:txBody>
      </p:sp>
    </p:spTree>
    <p:extLst>
      <p:ext uri="{BB962C8B-B14F-4D97-AF65-F5344CB8AC3E}">
        <p14:creationId xmlns:p14="http://schemas.microsoft.com/office/powerpoint/2010/main" val="3110809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AT" b="1" dirty="0"/>
              <a:t>Gerätebesitz Jugendliche 2017</a:t>
            </a:r>
            <a:br>
              <a:rPr lang="de-AT" b="1" dirty="0"/>
            </a:br>
            <a:r>
              <a:rPr lang="de-AT" b="1" dirty="0"/>
              <a:t>12 bis 19 Jahre</a:t>
            </a:r>
          </a:p>
        </p:txBody>
      </p:sp>
      <p:graphicFrame>
        <p:nvGraphicFramePr>
          <p:cNvPr id="12" name="Inhaltsplatzhalter 6"/>
          <p:cNvGraphicFramePr>
            <a:graphicFrameLocks noGrp="1"/>
          </p:cNvGraphicFramePr>
          <p:nvPr>
            <p:ph idx="1"/>
            <p:extLst>
              <p:ext uri="{D42A27DB-BD31-4B8C-83A1-F6EECF244321}">
                <p14:modId xmlns:p14="http://schemas.microsoft.com/office/powerpoint/2010/main" val="3327824667"/>
              </p:ext>
            </p:extLst>
          </p:nvPr>
        </p:nvGraphicFramePr>
        <p:xfrm>
          <a:off x="467544" y="1989138"/>
          <a:ext cx="8219257" cy="4137025"/>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feld 13"/>
          <p:cNvSpPr txBox="1"/>
          <p:nvPr/>
        </p:nvSpPr>
        <p:spPr>
          <a:xfrm>
            <a:off x="467544" y="6309322"/>
            <a:ext cx="8136904" cy="276999"/>
          </a:xfrm>
          <a:prstGeom prst="rect">
            <a:avLst/>
          </a:prstGeom>
          <a:noFill/>
        </p:spPr>
        <p:txBody>
          <a:bodyPr wrap="square" rtlCol="0">
            <a:spAutoFit/>
          </a:bodyPr>
          <a:lstStyle/>
          <a:p>
            <a:r>
              <a:rPr lang="de-DE" sz="1200" dirty="0">
                <a:latin typeface="Arial" pitchFamily="34" charset="0"/>
                <a:cs typeface="Arial" pitchFamily="34" charset="0"/>
              </a:rPr>
              <a:t>Quelle: JIM Studie 2017, Medienpädagogischer Forschungsverbund Südwest</a:t>
            </a:r>
            <a:endParaRPr lang="de-AT" sz="1200" dirty="0">
              <a:latin typeface="Arial" pitchFamily="34" charset="0"/>
              <a:cs typeface="Arial" pitchFamily="34" charset="0"/>
            </a:endParaRPr>
          </a:p>
        </p:txBody>
      </p:sp>
    </p:spTree>
    <p:extLst>
      <p:ext uri="{BB962C8B-B14F-4D97-AF65-F5344CB8AC3E}">
        <p14:creationId xmlns:p14="http://schemas.microsoft.com/office/powerpoint/2010/main" val="3056261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feld 3"/>
          <p:cNvSpPr txBox="1"/>
          <p:nvPr/>
        </p:nvSpPr>
        <p:spPr>
          <a:xfrm>
            <a:off x="683568" y="6309322"/>
            <a:ext cx="7992888" cy="276999"/>
          </a:xfrm>
          <a:prstGeom prst="rect">
            <a:avLst/>
          </a:prstGeom>
          <a:noFill/>
        </p:spPr>
        <p:txBody>
          <a:bodyPr wrap="square" rtlCol="0">
            <a:spAutoFit/>
          </a:bodyPr>
          <a:lstStyle/>
          <a:p>
            <a:pPr algn="ctr"/>
            <a:r>
              <a:rPr lang="de-DE" sz="1200" dirty="0">
                <a:latin typeface="Arial" pitchFamily="34" charset="0"/>
                <a:cs typeface="Arial" pitchFamily="34" charset="0"/>
              </a:rPr>
              <a:t>Quelle: BMB, IKT Infrastrukturerhebung 2016</a:t>
            </a:r>
            <a:endParaRPr lang="de-AT" sz="1200" dirty="0">
              <a:latin typeface="Arial" pitchFamily="34" charset="0"/>
              <a:cs typeface="Arial" pitchFamily="34" charset="0"/>
            </a:endParaRPr>
          </a:p>
        </p:txBody>
      </p:sp>
      <p:pic>
        <p:nvPicPr>
          <p:cNvPr id="7" name="Grafik 6"/>
          <p:cNvPicPr>
            <a:picLocks noChangeAspect="1"/>
          </p:cNvPicPr>
          <p:nvPr/>
        </p:nvPicPr>
        <p:blipFill>
          <a:blip r:embed="rId3"/>
          <a:stretch>
            <a:fillRect/>
          </a:stretch>
        </p:blipFill>
        <p:spPr>
          <a:xfrm>
            <a:off x="1763688" y="2055865"/>
            <a:ext cx="1800200" cy="1180839"/>
          </a:xfrm>
          <a:prstGeom prst="rect">
            <a:avLst/>
          </a:prstGeom>
        </p:spPr>
      </p:pic>
      <p:pic>
        <p:nvPicPr>
          <p:cNvPr id="8" name="Grafik 7">
            <a:extLst>
              <a:ext uri="{FF2B5EF4-FFF2-40B4-BE49-F238E27FC236}">
                <a16:creationId xmlns:a16="http://schemas.microsoft.com/office/drawing/2014/main" id="{5F223979-07EC-40FF-B1D2-0004468920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346"/>
          <a:stretch/>
        </p:blipFill>
        <p:spPr>
          <a:xfrm rot="741424">
            <a:off x="7721028" y="1731178"/>
            <a:ext cx="1231974" cy="1094063"/>
          </a:xfrm>
          <a:prstGeom prst="rect">
            <a:avLst/>
          </a:prstGeom>
        </p:spPr>
      </p:pic>
      <p:sp>
        <p:nvSpPr>
          <p:cNvPr id="9" name="Titel 2">
            <a:extLst>
              <a:ext uri="{FF2B5EF4-FFF2-40B4-BE49-F238E27FC236}">
                <a16:creationId xmlns:a16="http://schemas.microsoft.com/office/drawing/2014/main" id="{099ED4D0-6843-476B-B8FD-85C6D759F421}"/>
              </a:ext>
            </a:extLst>
          </p:cNvPr>
          <p:cNvSpPr txBox="1">
            <a:spLocks/>
          </p:cNvSpPr>
          <p:nvPr/>
        </p:nvSpPr>
        <p:spPr>
          <a:xfrm>
            <a:off x="448924" y="317508"/>
            <a:ext cx="5816795" cy="1016000"/>
          </a:xfrm>
          <a:prstGeom prst="rect">
            <a:avLst/>
          </a:prstGeom>
          <a:solidFill>
            <a:schemeClr val="bg1"/>
          </a:solidFill>
        </p:spPr>
        <p:txBody>
          <a:bodyPr vert="horz" lIns="91440" tIns="45720" rIns="91440" bIns="45720" rtlCol="0" anchor="ctr">
            <a:noAutofit/>
          </a:bodyPr>
          <a:lstStyle>
            <a:defPPr>
              <a:defRPr lang="de-DE"/>
            </a:defPPr>
            <a:lvl1pPr>
              <a:lnSpc>
                <a:spcPct val="90000"/>
              </a:lnSpc>
              <a:spcBef>
                <a:spcPct val="0"/>
              </a:spcBef>
              <a:buNone/>
              <a:defRPr sz="3000" b="1">
                <a:solidFill>
                  <a:srgbClr val="4A4A4A"/>
                </a:solidFill>
                <a:ea typeface="Verdana" panose="020B0604030504040204" pitchFamily="34" charset="0"/>
                <a:cs typeface="Verdana" panose="020B0604030504040204" pitchFamily="34" charset="0"/>
              </a:defRPr>
            </a:lvl1pPr>
          </a:lstStyle>
          <a:p>
            <a:r>
              <a:rPr lang="de-AT" dirty="0"/>
              <a:t>Internet an Bundesschulen:</a:t>
            </a:r>
            <a:br>
              <a:rPr lang="de-AT" dirty="0"/>
            </a:br>
            <a:r>
              <a:rPr lang="de-AT" dirty="0"/>
              <a:t>WLAN im Schulgebäude</a:t>
            </a:r>
          </a:p>
        </p:txBody>
      </p:sp>
    </p:spTree>
    <p:extLst>
      <p:ext uri="{BB962C8B-B14F-4D97-AF65-F5344CB8AC3E}">
        <p14:creationId xmlns:p14="http://schemas.microsoft.com/office/powerpoint/2010/main" val="2609164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feld 3"/>
          <p:cNvSpPr txBox="1"/>
          <p:nvPr/>
        </p:nvSpPr>
        <p:spPr>
          <a:xfrm>
            <a:off x="683568" y="6309322"/>
            <a:ext cx="7992888" cy="276999"/>
          </a:xfrm>
          <a:prstGeom prst="rect">
            <a:avLst/>
          </a:prstGeom>
          <a:noFill/>
        </p:spPr>
        <p:txBody>
          <a:bodyPr wrap="square" rtlCol="0">
            <a:spAutoFit/>
          </a:bodyPr>
          <a:lstStyle/>
          <a:p>
            <a:pPr algn="ctr"/>
            <a:r>
              <a:rPr lang="de-DE" sz="1200" dirty="0">
                <a:latin typeface="Arial" pitchFamily="34" charset="0"/>
                <a:cs typeface="Arial" pitchFamily="34" charset="0"/>
              </a:rPr>
              <a:t>Quelle: BMB, IKT Infrastrukturerhebung 2016</a:t>
            </a:r>
            <a:endParaRPr lang="de-AT" sz="1200" dirty="0">
              <a:latin typeface="Arial" pitchFamily="34" charset="0"/>
              <a:cs typeface="Arial" pitchFamily="34"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2780928"/>
            <a:ext cx="1979712" cy="1088842"/>
          </a:xfrm>
          <a:prstGeom prst="rect">
            <a:avLst/>
          </a:prstGeom>
        </p:spPr>
      </p:pic>
      <p:pic>
        <p:nvPicPr>
          <p:cNvPr id="8" name="Grafik 7">
            <a:extLst>
              <a:ext uri="{FF2B5EF4-FFF2-40B4-BE49-F238E27FC236}">
                <a16:creationId xmlns:a16="http://schemas.microsoft.com/office/drawing/2014/main" id="{8EAC2A0F-97C3-42FB-8480-FF93B1F191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346"/>
          <a:stretch/>
        </p:blipFill>
        <p:spPr>
          <a:xfrm rot="741424">
            <a:off x="7721028" y="1731178"/>
            <a:ext cx="1231974" cy="1094063"/>
          </a:xfrm>
          <a:prstGeom prst="rect">
            <a:avLst/>
          </a:prstGeom>
        </p:spPr>
      </p:pic>
      <p:sp>
        <p:nvSpPr>
          <p:cNvPr id="9" name="Titel 2">
            <a:extLst>
              <a:ext uri="{FF2B5EF4-FFF2-40B4-BE49-F238E27FC236}">
                <a16:creationId xmlns:a16="http://schemas.microsoft.com/office/drawing/2014/main" id="{9EA54CB1-9E81-47A0-B61F-211D0A3F82A2}"/>
              </a:ext>
            </a:extLst>
          </p:cNvPr>
          <p:cNvSpPr txBox="1">
            <a:spLocks/>
          </p:cNvSpPr>
          <p:nvPr/>
        </p:nvSpPr>
        <p:spPr>
          <a:xfrm>
            <a:off x="448924" y="317508"/>
            <a:ext cx="5816795" cy="1016000"/>
          </a:xfrm>
          <a:prstGeom prst="rect">
            <a:avLst/>
          </a:prstGeom>
          <a:solidFill>
            <a:schemeClr val="bg1"/>
          </a:solidFill>
        </p:spPr>
        <p:txBody>
          <a:bodyPr vert="horz" lIns="91440" tIns="45720" rIns="91440" bIns="45720" rtlCol="0" anchor="ctr">
            <a:noAutofit/>
          </a:bodyPr>
          <a:lstStyle>
            <a:defPPr>
              <a:defRPr lang="de-DE"/>
            </a:defPPr>
            <a:lvl1pPr>
              <a:lnSpc>
                <a:spcPct val="90000"/>
              </a:lnSpc>
              <a:spcBef>
                <a:spcPct val="0"/>
              </a:spcBef>
              <a:buNone/>
              <a:defRPr sz="3000" b="1">
                <a:solidFill>
                  <a:srgbClr val="4A4A4A"/>
                </a:solidFill>
                <a:ea typeface="Verdana" panose="020B0604030504040204" pitchFamily="34" charset="0"/>
                <a:cs typeface="Verdana" panose="020B0604030504040204" pitchFamily="34" charset="0"/>
              </a:defRPr>
            </a:lvl1pPr>
          </a:lstStyle>
          <a:p>
            <a:r>
              <a:rPr lang="de-AT" dirty="0"/>
              <a:t>Internet an Bundesschulen:</a:t>
            </a:r>
            <a:br>
              <a:rPr lang="de-AT" dirty="0"/>
            </a:br>
            <a:r>
              <a:rPr lang="de-AT" dirty="0"/>
              <a:t>Download Übertragungsrate</a:t>
            </a:r>
          </a:p>
        </p:txBody>
      </p:sp>
    </p:spTree>
    <p:extLst>
      <p:ext uri="{BB962C8B-B14F-4D97-AF65-F5344CB8AC3E}">
        <p14:creationId xmlns:p14="http://schemas.microsoft.com/office/powerpoint/2010/main" val="1934182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feld 3"/>
          <p:cNvSpPr txBox="1"/>
          <p:nvPr/>
        </p:nvSpPr>
        <p:spPr>
          <a:xfrm>
            <a:off x="683568" y="6309322"/>
            <a:ext cx="7992888" cy="276999"/>
          </a:xfrm>
          <a:prstGeom prst="rect">
            <a:avLst/>
          </a:prstGeom>
          <a:noFill/>
        </p:spPr>
        <p:txBody>
          <a:bodyPr wrap="square" rtlCol="0">
            <a:spAutoFit/>
          </a:bodyPr>
          <a:lstStyle/>
          <a:p>
            <a:pPr algn="ctr"/>
            <a:r>
              <a:rPr lang="de-DE" sz="1200" dirty="0">
                <a:latin typeface="Arial" pitchFamily="34" charset="0"/>
                <a:cs typeface="Arial" pitchFamily="34" charset="0"/>
              </a:rPr>
              <a:t>Quelle: BMB, IKT Infrastrukturerhebung 2016</a:t>
            </a:r>
            <a:endParaRPr lang="de-AT" sz="1200" dirty="0">
              <a:latin typeface="Arial" pitchFamily="34" charset="0"/>
              <a:cs typeface="Arial" pitchFamily="34" charset="0"/>
            </a:endParaRP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908" y="2279326"/>
            <a:ext cx="1656184" cy="1656184"/>
          </a:xfrm>
          <a:prstGeom prst="rect">
            <a:avLst/>
          </a:prstGeom>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4365104"/>
            <a:ext cx="891440" cy="891440"/>
          </a:xfrm>
          <a:prstGeom prst="rect">
            <a:avLst/>
          </a:prstGeom>
        </p:spPr>
      </p:pic>
      <p:grpSp>
        <p:nvGrpSpPr>
          <p:cNvPr id="9" name="Gruppieren 8"/>
          <p:cNvGrpSpPr/>
          <p:nvPr/>
        </p:nvGrpSpPr>
        <p:grpSpPr>
          <a:xfrm>
            <a:off x="6084168" y="3874420"/>
            <a:ext cx="891440" cy="981368"/>
            <a:chOff x="5940152" y="3076282"/>
            <a:chExt cx="891440" cy="981368"/>
          </a:xfrm>
        </p:grpSpPr>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3166210"/>
              <a:ext cx="891440" cy="891440"/>
            </a:xfrm>
            <a:prstGeom prst="rect">
              <a:avLst/>
            </a:prstGeom>
          </p:spPr>
        </p:pic>
        <p:sp>
          <p:nvSpPr>
            <p:cNvPr id="11" name="Gewitterblitz 10"/>
            <p:cNvSpPr/>
            <p:nvPr/>
          </p:nvSpPr>
          <p:spPr>
            <a:xfrm>
              <a:off x="6035332" y="3076282"/>
              <a:ext cx="648072" cy="936374"/>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12" name="Grafik 11">
            <a:extLst>
              <a:ext uri="{FF2B5EF4-FFF2-40B4-BE49-F238E27FC236}">
                <a16:creationId xmlns:a16="http://schemas.microsoft.com/office/drawing/2014/main" id="{5AF5BAAE-1031-48FC-9976-755C6553FA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346"/>
          <a:stretch/>
        </p:blipFill>
        <p:spPr>
          <a:xfrm rot="741424">
            <a:off x="7721028" y="1731178"/>
            <a:ext cx="1231974" cy="1094063"/>
          </a:xfrm>
          <a:prstGeom prst="rect">
            <a:avLst/>
          </a:prstGeom>
        </p:spPr>
      </p:pic>
      <p:sp>
        <p:nvSpPr>
          <p:cNvPr id="13" name="Titel 2">
            <a:extLst>
              <a:ext uri="{FF2B5EF4-FFF2-40B4-BE49-F238E27FC236}">
                <a16:creationId xmlns:a16="http://schemas.microsoft.com/office/drawing/2014/main" id="{C0AC9479-5581-4AF2-81E2-2BB53495DF0E}"/>
              </a:ext>
            </a:extLst>
          </p:cNvPr>
          <p:cNvSpPr txBox="1">
            <a:spLocks/>
          </p:cNvSpPr>
          <p:nvPr/>
        </p:nvSpPr>
        <p:spPr>
          <a:xfrm>
            <a:off x="448924" y="317508"/>
            <a:ext cx="5816795" cy="1016000"/>
          </a:xfrm>
          <a:prstGeom prst="rect">
            <a:avLst/>
          </a:prstGeom>
          <a:solidFill>
            <a:schemeClr val="bg1"/>
          </a:solidFill>
        </p:spPr>
        <p:txBody>
          <a:bodyPr vert="horz" lIns="91440" tIns="45720" rIns="91440" bIns="45720" rtlCol="0" anchor="ctr">
            <a:noAutofit/>
          </a:bodyPr>
          <a:lstStyle>
            <a:defPPr>
              <a:defRPr lang="de-DE"/>
            </a:defPPr>
            <a:lvl1pPr>
              <a:lnSpc>
                <a:spcPct val="90000"/>
              </a:lnSpc>
              <a:spcBef>
                <a:spcPct val="0"/>
              </a:spcBef>
              <a:buNone/>
              <a:defRPr sz="3000" b="1">
                <a:solidFill>
                  <a:srgbClr val="4A4A4A"/>
                </a:solidFill>
                <a:ea typeface="Verdana" panose="020B0604030504040204" pitchFamily="34" charset="0"/>
                <a:cs typeface="Verdana" panose="020B0604030504040204" pitchFamily="34" charset="0"/>
              </a:defRPr>
            </a:lvl1pPr>
          </a:lstStyle>
          <a:p>
            <a:r>
              <a:rPr lang="de-AT" dirty="0"/>
              <a:t>Internet an Bundesschulen:</a:t>
            </a:r>
            <a:br>
              <a:rPr lang="de-AT" dirty="0"/>
            </a:br>
            <a:r>
              <a:rPr lang="de-AT" dirty="0"/>
              <a:t>Zugang für Schüler/innen</a:t>
            </a:r>
          </a:p>
        </p:txBody>
      </p:sp>
    </p:spTree>
    <p:extLst>
      <p:ext uri="{BB962C8B-B14F-4D97-AF65-F5344CB8AC3E}">
        <p14:creationId xmlns:p14="http://schemas.microsoft.com/office/powerpoint/2010/main" val="1202786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feld 3"/>
          <p:cNvSpPr txBox="1"/>
          <p:nvPr/>
        </p:nvSpPr>
        <p:spPr>
          <a:xfrm>
            <a:off x="683568" y="6309322"/>
            <a:ext cx="7992888" cy="276999"/>
          </a:xfrm>
          <a:prstGeom prst="rect">
            <a:avLst/>
          </a:prstGeom>
          <a:noFill/>
        </p:spPr>
        <p:txBody>
          <a:bodyPr wrap="square" rtlCol="0">
            <a:spAutoFit/>
          </a:bodyPr>
          <a:lstStyle/>
          <a:p>
            <a:pPr algn="ctr"/>
            <a:r>
              <a:rPr lang="de-DE" sz="1200" dirty="0">
                <a:latin typeface="Arial" pitchFamily="34" charset="0"/>
                <a:cs typeface="Arial" pitchFamily="34" charset="0"/>
              </a:rPr>
              <a:t>Quelle: BMB, IKT Infrastrukturerhebung 2016</a:t>
            </a:r>
            <a:endParaRPr lang="de-AT" sz="1200" dirty="0">
              <a:latin typeface="Arial" pitchFamily="34" charset="0"/>
              <a:cs typeface="Arial" pitchFamily="34" charset="0"/>
            </a:endParaRPr>
          </a:p>
        </p:txBody>
      </p:sp>
      <p:pic>
        <p:nvPicPr>
          <p:cNvPr id="7" name="Grafik 6"/>
          <p:cNvPicPr>
            <a:picLocks noChangeAspect="1"/>
          </p:cNvPicPr>
          <p:nvPr/>
        </p:nvPicPr>
        <p:blipFill>
          <a:blip r:embed="rId4"/>
          <a:stretch>
            <a:fillRect/>
          </a:stretch>
        </p:blipFill>
        <p:spPr>
          <a:xfrm>
            <a:off x="3203848" y="2247154"/>
            <a:ext cx="1160416" cy="1157370"/>
          </a:xfrm>
          <a:prstGeom prst="rect">
            <a:avLst/>
          </a:prstGeom>
        </p:spPr>
      </p:pic>
      <p:pic>
        <p:nvPicPr>
          <p:cNvPr id="8" name="Grafik 7">
            <a:extLst>
              <a:ext uri="{FF2B5EF4-FFF2-40B4-BE49-F238E27FC236}">
                <a16:creationId xmlns:a16="http://schemas.microsoft.com/office/drawing/2014/main" id="{15D70F63-32AB-43FF-84DC-02EDE7EF57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346"/>
          <a:stretch/>
        </p:blipFill>
        <p:spPr>
          <a:xfrm rot="741424">
            <a:off x="7721028" y="1731178"/>
            <a:ext cx="1231974" cy="1094063"/>
          </a:xfrm>
          <a:prstGeom prst="rect">
            <a:avLst/>
          </a:prstGeom>
        </p:spPr>
      </p:pic>
      <p:sp>
        <p:nvSpPr>
          <p:cNvPr id="9" name="Titel 2">
            <a:extLst>
              <a:ext uri="{FF2B5EF4-FFF2-40B4-BE49-F238E27FC236}">
                <a16:creationId xmlns:a16="http://schemas.microsoft.com/office/drawing/2014/main" id="{21EBAD76-06E7-4FDE-868F-56F20767D9EC}"/>
              </a:ext>
            </a:extLst>
          </p:cNvPr>
          <p:cNvSpPr txBox="1">
            <a:spLocks/>
          </p:cNvSpPr>
          <p:nvPr/>
        </p:nvSpPr>
        <p:spPr>
          <a:xfrm>
            <a:off x="448924" y="317508"/>
            <a:ext cx="5816795" cy="1016000"/>
          </a:xfrm>
          <a:prstGeom prst="rect">
            <a:avLst/>
          </a:prstGeom>
          <a:solidFill>
            <a:schemeClr val="bg1"/>
          </a:solidFill>
        </p:spPr>
        <p:txBody>
          <a:bodyPr vert="horz" lIns="91440" tIns="45720" rIns="91440" bIns="45720" rtlCol="0" anchor="ctr">
            <a:noAutofit/>
          </a:bodyPr>
          <a:lstStyle>
            <a:defPPr>
              <a:defRPr lang="de-DE"/>
            </a:defPPr>
            <a:lvl1pPr>
              <a:lnSpc>
                <a:spcPct val="90000"/>
              </a:lnSpc>
              <a:spcBef>
                <a:spcPct val="0"/>
              </a:spcBef>
              <a:buNone/>
              <a:defRPr sz="3000" b="1">
                <a:solidFill>
                  <a:srgbClr val="4A4A4A"/>
                </a:solidFill>
                <a:ea typeface="Verdana" panose="020B0604030504040204" pitchFamily="34" charset="0"/>
                <a:cs typeface="Verdana" panose="020B0604030504040204" pitchFamily="34" charset="0"/>
              </a:defRPr>
            </a:lvl1pPr>
          </a:lstStyle>
          <a:p>
            <a:r>
              <a:rPr lang="de-AT" dirty="0"/>
              <a:t>Internet an Pflichtschulen:</a:t>
            </a:r>
            <a:br>
              <a:rPr lang="de-AT" dirty="0"/>
            </a:br>
            <a:r>
              <a:rPr lang="de-AT" dirty="0"/>
              <a:t>LAN-Anschlüsse</a:t>
            </a:r>
          </a:p>
        </p:txBody>
      </p:sp>
    </p:spTree>
    <p:extLst>
      <p:ext uri="{BB962C8B-B14F-4D97-AF65-F5344CB8AC3E}">
        <p14:creationId xmlns:p14="http://schemas.microsoft.com/office/powerpoint/2010/main" val="2510696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feld 3"/>
          <p:cNvSpPr txBox="1"/>
          <p:nvPr/>
        </p:nvSpPr>
        <p:spPr>
          <a:xfrm>
            <a:off x="683568" y="6309322"/>
            <a:ext cx="7992888" cy="276999"/>
          </a:xfrm>
          <a:prstGeom prst="rect">
            <a:avLst/>
          </a:prstGeom>
          <a:noFill/>
        </p:spPr>
        <p:txBody>
          <a:bodyPr wrap="square" rtlCol="0">
            <a:spAutoFit/>
          </a:bodyPr>
          <a:lstStyle/>
          <a:p>
            <a:pPr algn="ctr"/>
            <a:r>
              <a:rPr lang="de-DE" sz="1200" dirty="0">
                <a:latin typeface="Arial" pitchFamily="34" charset="0"/>
                <a:cs typeface="Arial" pitchFamily="34" charset="0"/>
              </a:rPr>
              <a:t>Quelle: BMB, IKT Infrastrukturerhebung 2016</a:t>
            </a:r>
            <a:endParaRPr lang="de-AT" sz="1200" dirty="0">
              <a:latin typeface="Arial" pitchFamily="34" charset="0"/>
              <a:cs typeface="Arial" pitchFamily="34" charset="0"/>
            </a:endParaRPr>
          </a:p>
        </p:txBody>
      </p:sp>
      <p:pic>
        <p:nvPicPr>
          <p:cNvPr id="7" name="Grafik 6"/>
          <p:cNvPicPr>
            <a:picLocks noChangeAspect="1"/>
          </p:cNvPicPr>
          <p:nvPr/>
        </p:nvPicPr>
        <p:blipFill>
          <a:blip r:embed="rId4"/>
          <a:stretch>
            <a:fillRect/>
          </a:stretch>
        </p:blipFill>
        <p:spPr>
          <a:xfrm>
            <a:off x="3803662" y="2247154"/>
            <a:ext cx="1800200" cy="1180839"/>
          </a:xfrm>
          <a:prstGeom prst="rect">
            <a:avLst/>
          </a:prstGeom>
        </p:spPr>
      </p:pic>
      <p:pic>
        <p:nvPicPr>
          <p:cNvPr id="8" name="Grafik 7">
            <a:extLst>
              <a:ext uri="{FF2B5EF4-FFF2-40B4-BE49-F238E27FC236}">
                <a16:creationId xmlns:a16="http://schemas.microsoft.com/office/drawing/2014/main" id="{D64518D5-2C40-4295-B927-7A9C116C41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346"/>
          <a:stretch/>
        </p:blipFill>
        <p:spPr>
          <a:xfrm rot="741424">
            <a:off x="7721028" y="1731178"/>
            <a:ext cx="1231974" cy="1094063"/>
          </a:xfrm>
          <a:prstGeom prst="rect">
            <a:avLst/>
          </a:prstGeom>
        </p:spPr>
      </p:pic>
      <p:sp>
        <p:nvSpPr>
          <p:cNvPr id="9" name="Titel 2">
            <a:extLst>
              <a:ext uri="{FF2B5EF4-FFF2-40B4-BE49-F238E27FC236}">
                <a16:creationId xmlns:a16="http://schemas.microsoft.com/office/drawing/2014/main" id="{AD690495-EC83-4C04-A7C9-2039FCA63B09}"/>
              </a:ext>
            </a:extLst>
          </p:cNvPr>
          <p:cNvSpPr txBox="1">
            <a:spLocks/>
          </p:cNvSpPr>
          <p:nvPr/>
        </p:nvSpPr>
        <p:spPr>
          <a:xfrm>
            <a:off x="448924" y="317508"/>
            <a:ext cx="5816795" cy="1016000"/>
          </a:xfrm>
          <a:prstGeom prst="rect">
            <a:avLst/>
          </a:prstGeom>
          <a:solidFill>
            <a:schemeClr val="bg1"/>
          </a:solidFill>
        </p:spPr>
        <p:txBody>
          <a:bodyPr vert="horz" lIns="91440" tIns="45720" rIns="91440" bIns="45720" rtlCol="0" anchor="ctr">
            <a:noAutofit/>
          </a:bodyPr>
          <a:lstStyle>
            <a:defPPr>
              <a:defRPr lang="de-DE"/>
            </a:defPPr>
            <a:lvl1pPr>
              <a:lnSpc>
                <a:spcPct val="90000"/>
              </a:lnSpc>
              <a:spcBef>
                <a:spcPct val="0"/>
              </a:spcBef>
              <a:buNone/>
              <a:defRPr sz="3000" b="1">
                <a:solidFill>
                  <a:srgbClr val="4A4A4A"/>
                </a:solidFill>
                <a:ea typeface="Verdana" panose="020B0604030504040204" pitchFamily="34" charset="0"/>
                <a:cs typeface="Verdana" panose="020B0604030504040204" pitchFamily="34" charset="0"/>
              </a:defRPr>
            </a:lvl1pPr>
          </a:lstStyle>
          <a:p>
            <a:r>
              <a:rPr lang="de-AT" dirty="0"/>
              <a:t>Internet an Pflichtschulen: </a:t>
            </a:r>
            <a:br>
              <a:rPr lang="de-AT" dirty="0"/>
            </a:br>
            <a:r>
              <a:rPr lang="de-AT" dirty="0"/>
              <a:t>WLAN im Schulgebäude</a:t>
            </a:r>
          </a:p>
        </p:txBody>
      </p:sp>
    </p:spTree>
    <p:extLst>
      <p:ext uri="{BB962C8B-B14F-4D97-AF65-F5344CB8AC3E}">
        <p14:creationId xmlns:p14="http://schemas.microsoft.com/office/powerpoint/2010/main" val="385273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feld 3"/>
          <p:cNvSpPr txBox="1"/>
          <p:nvPr/>
        </p:nvSpPr>
        <p:spPr>
          <a:xfrm>
            <a:off x="683568" y="6309322"/>
            <a:ext cx="7992888" cy="276999"/>
          </a:xfrm>
          <a:prstGeom prst="rect">
            <a:avLst/>
          </a:prstGeom>
          <a:noFill/>
        </p:spPr>
        <p:txBody>
          <a:bodyPr wrap="square" rtlCol="0">
            <a:spAutoFit/>
          </a:bodyPr>
          <a:lstStyle/>
          <a:p>
            <a:pPr algn="ctr"/>
            <a:r>
              <a:rPr lang="de-DE" sz="1200" dirty="0">
                <a:latin typeface="Arial" pitchFamily="34" charset="0"/>
                <a:cs typeface="Arial" pitchFamily="34" charset="0"/>
              </a:rPr>
              <a:t>Quelle: BMB, IKT Infrastrukturerhebung 2016</a:t>
            </a:r>
            <a:endParaRPr lang="de-AT" sz="1200" dirty="0">
              <a:latin typeface="Arial" pitchFamily="34" charset="0"/>
              <a:cs typeface="Arial" pitchFamily="34" charset="0"/>
            </a:endParaRP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2300162"/>
            <a:ext cx="1979712" cy="1088842"/>
          </a:xfrm>
          <a:prstGeom prst="rect">
            <a:avLst/>
          </a:prstGeom>
        </p:spPr>
      </p:pic>
      <p:pic>
        <p:nvPicPr>
          <p:cNvPr id="8" name="Grafik 7">
            <a:extLst>
              <a:ext uri="{FF2B5EF4-FFF2-40B4-BE49-F238E27FC236}">
                <a16:creationId xmlns:a16="http://schemas.microsoft.com/office/drawing/2014/main" id="{15391DAC-8376-4327-843C-885B7A5375A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346"/>
          <a:stretch/>
        </p:blipFill>
        <p:spPr>
          <a:xfrm rot="741424">
            <a:off x="7721028" y="1731178"/>
            <a:ext cx="1231974" cy="1094063"/>
          </a:xfrm>
          <a:prstGeom prst="rect">
            <a:avLst/>
          </a:prstGeom>
        </p:spPr>
      </p:pic>
      <p:sp>
        <p:nvSpPr>
          <p:cNvPr id="9" name="Titel 2">
            <a:extLst>
              <a:ext uri="{FF2B5EF4-FFF2-40B4-BE49-F238E27FC236}">
                <a16:creationId xmlns:a16="http://schemas.microsoft.com/office/drawing/2014/main" id="{E33E6D95-1257-4A46-98AA-B53BA47F5E08}"/>
              </a:ext>
            </a:extLst>
          </p:cNvPr>
          <p:cNvSpPr txBox="1">
            <a:spLocks/>
          </p:cNvSpPr>
          <p:nvPr/>
        </p:nvSpPr>
        <p:spPr>
          <a:xfrm>
            <a:off x="448924" y="317508"/>
            <a:ext cx="5816795" cy="1016000"/>
          </a:xfrm>
          <a:prstGeom prst="rect">
            <a:avLst/>
          </a:prstGeom>
          <a:solidFill>
            <a:schemeClr val="bg1"/>
          </a:solidFill>
        </p:spPr>
        <p:txBody>
          <a:bodyPr vert="horz" lIns="91440" tIns="45720" rIns="91440" bIns="45720" rtlCol="0" anchor="ctr">
            <a:noAutofit/>
          </a:bodyPr>
          <a:lstStyle>
            <a:defPPr>
              <a:defRPr lang="de-DE"/>
            </a:defPPr>
            <a:lvl1pPr>
              <a:lnSpc>
                <a:spcPct val="90000"/>
              </a:lnSpc>
              <a:spcBef>
                <a:spcPct val="0"/>
              </a:spcBef>
              <a:buNone/>
              <a:defRPr sz="3000" b="1">
                <a:solidFill>
                  <a:srgbClr val="4A4A4A"/>
                </a:solidFill>
                <a:ea typeface="Verdana" panose="020B0604030504040204" pitchFamily="34" charset="0"/>
                <a:cs typeface="Verdana" panose="020B0604030504040204" pitchFamily="34" charset="0"/>
              </a:defRPr>
            </a:lvl1pPr>
          </a:lstStyle>
          <a:p>
            <a:r>
              <a:rPr lang="de-AT" dirty="0"/>
              <a:t>Internet an Pflichtschulen: Download Übertragungsrate</a:t>
            </a:r>
          </a:p>
        </p:txBody>
      </p:sp>
    </p:spTree>
    <p:extLst>
      <p:ext uri="{BB962C8B-B14F-4D97-AF65-F5344CB8AC3E}">
        <p14:creationId xmlns:p14="http://schemas.microsoft.com/office/powerpoint/2010/main" val="2329858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feld 3"/>
          <p:cNvSpPr txBox="1"/>
          <p:nvPr/>
        </p:nvSpPr>
        <p:spPr>
          <a:xfrm>
            <a:off x="683568" y="6309322"/>
            <a:ext cx="7992888" cy="276999"/>
          </a:xfrm>
          <a:prstGeom prst="rect">
            <a:avLst/>
          </a:prstGeom>
          <a:noFill/>
        </p:spPr>
        <p:txBody>
          <a:bodyPr wrap="square" rtlCol="0">
            <a:spAutoFit/>
          </a:bodyPr>
          <a:lstStyle/>
          <a:p>
            <a:pPr algn="ctr"/>
            <a:r>
              <a:rPr lang="de-DE" sz="1200" dirty="0">
                <a:latin typeface="Arial" pitchFamily="34" charset="0"/>
                <a:cs typeface="Arial" pitchFamily="34" charset="0"/>
              </a:rPr>
              <a:t>Quelle: BMB, IKT Infrastrukturerhebung 2016</a:t>
            </a:r>
            <a:endParaRPr lang="de-AT" sz="1200" dirty="0">
              <a:latin typeface="Arial" pitchFamily="34" charset="0"/>
              <a:cs typeface="Arial" pitchFamily="34" charset="0"/>
            </a:endParaRPr>
          </a:p>
        </p:txBody>
      </p:sp>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2401466"/>
            <a:ext cx="1656184" cy="1656184"/>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928" y="4365104"/>
            <a:ext cx="891440" cy="891440"/>
          </a:xfrm>
          <a:prstGeom prst="rect">
            <a:avLst/>
          </a:prstGeom>
        </p:spPr>
      </p:pic>
      <p:grpSp>
        <p:nvGrpSpPr>
          <p:cNvPr id="12" name="Gruppieren 11"/>
          <p:cNvGrpSpPr/>
          <p:nvPr/>
        </p:nvGrpSpPr>
        <p:grpSpPr>
          <a:xfrm>
            <a:off x="5940152" y="3076282"/>
            <a:ext cx="891440" cy="981368"/>
            <a:chOff x="5940152" y="3076282"/>
            <a:chExt cx="891440" cy="981368"/>
          </a:xfrm>
        </p:grpSpPr>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3166210"/>
              <a:ext cx="891440" cy="891440"/>
            </a:xfrm>
            <a:prstGeom prst="rect">
              <a:avLst/>
            </a:prstGeom>
          </p:spPr>
        </p:pic>
        <p:sp>
          <p:nvSpPr>
            <p:cNvPr id="11" name="Gewitterblitz 10"/>
            <p:cNvSpPr/>
            <p:nvPr/>
          </p:nvSpPr>
          <p:spPr>
            <a:xfrm>
              <a:off x="6035332" y="3076282"/>
              <a:ext cx="648072" cy="936374"/>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13" name="Grafik 12">
            <a:extLst>
              <a:ext uri="{FF2B5EF4-FFF2-40B4-BE49-F238E27FC236}">
                <a16:creationId xmlns:a16="http://schemas.microsoft.com/office/drawing/2014/main" id="{942136D0-37F0-4D80-94E4-861121BB8D2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346"/>
          <a:stretch/>
        </p:blipFill>
        <p:spPr>
          <a:xfrm rot="741424">
            <a:off x="7721028" y="1731178"/>
            <a:ext cx="1231974" cy="1094063"/>
          </a:xfrm>
          <a:prstGeom prst="rect">
            <a:avLst/>
          </a:prstGeom>
        </p:spPr>
      </p:pic>
      <p:sp>
        <p:nvSpPr>
          <p:cNvPr id="14" name="Titel 2">
            <a:extLst>
              <a:ext uri="{FF2B5EF4-FFF2-40B4-BE49-F238E27FC236}">
                <a16:creationId xmlns:a16="http://schemas.microsoft.com/office/drawing/2014/main" id="{04B12809-194F-44A4-A4B0-843E1F9EA35F}"/>
              </a:ext>
            </a:extLst>
          </p:cNvPr>
          <p:cNvSpPr txBox="1">
            <a:spLocks/>
          </p:cNvSpPr>
          <p:nvPr/>
        </p:nvSpPr>
        <p:spPr>
          <a:xfrm>
            <a:off x="448924" y="317508"/>
            <a:ext cx="5816795" cy="1016000"/>
          </a:xfrm>
          <a:prstGeom prst="rect">
            <a:avLst/>
          </a:prstGeom>
          <a:solidFill>
            <a:schemeClr val="bg1"/>
          </a:solidFill>
        </p:spPr>
        <p:txBody>
          <a:bodyPr vert="horz" lIns="91440" tIns="45720" rIns="91440" bIns="45720" rtlCol="0" anchor="ctr">
            <a:noAutofit/>
          </a:bodyPr>
          <a:lstStyle>
            <a:defPPr>
              <a:defRPr lang="de-DE"/>
            </a:defPPr>
            <a:lvl1pPr>
              <a:lnSpc>
                <a:spcPct val="90000"/>
              </a:lnSpc>
              <a:spcBef>
                <a:spcPct val="0"/>
              </a:spcBef>
              <a:buNone/>
              <a:defRPr sz="3000" b="1">
                <a:solidFill>
                  <a:srgbClr val="4A4A4A"/>
                </a:solidFill>
                <a:ea typeface="Verdana" panose="020B0604030504040204" pitchFamily="34" charset="0"/>
                <a:cs typeface="Verdana" panose="020B0604030504040204" pitchFamily="34" charset="0"/>
              </a:defRPr>
            </a:lvl1pPr>
          </a:lstStyle>
          <a:p>
            <a:r>
              <a:rPr lang="de-AT" dirty="0"/>
              <a:t>Internet an Pflichtschulen:</a:t>
            </a:r>
            <a:br>
              <a:rPr lang="de-AT" dirty="0"/>
            </a:br>
            <a:r>
              <a:rPr lang="de-AT" dirty="0"/>
              <a:t>Zugang für Schüler/innen</a:t>
            </a:r>
          </a:p>
        </p:txBody>
      </p:sp>
    </p:spTree>
    <p:extLst>
      <p:ext uri="{BB962C8B-B14F-4D97-AF65-F5344CB8AC3E}">
        <p14:creationId xmlns:p14="http://schemas.microsoft.com/office/powerpoint/2010/main" val="2237290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AT" b="1" dirty="0"/>
              <a:t>Nutzung digitaler Medien</a:t>
            </a:r>
            <a:br>
              <a:rPr lang="de-AT" b="1" dirty="0"/>
            </a:br>
            <a:r>
              <a:rPr lang="de-AT" b="1" dirty="0"/>
              <a:t>durch Jugendliche</a:t>
            </a:r>
            <a:endParaRPr lang="de-AT" dirty="0"/>
          </a:p>
        </p:txBody>
      </p:sp>
      <p:sp>
        <p:nvSpPr>
          <p:cNvPr id="5" name="Inhaltsplatzhalter 3"/>
          <p:cNvSpPr>
            <a:spLocks noGrp="1"/>
          </p:cNvSpPr>
          <p:nvPr>
            <p:ph idx="1"/>
          </p:nvPr>
        </p:nvSpPr>
        <p:spPr>
          <a:xfrm>
            <a:off x="720193" y="1916832"/>
            <a:ext cx="4787911" cy="4209332"/>
          </a:xfrm>
        </p:spPr>
        <p:txBody>
          <a:bodyPr>
            <a:normAutofit fontScale="92500" lnSpcReduction="20000"/>
          </a:bodyPr>
          <a:lstStyle/>
          <a:p>
            <a:r>
              <a:rPr lang="de-AT" sz="3000" dirty="0"/>
              <a:t>Fotos und Videos machen,</a:t>
            </a:r>
          </a:p>
          <a:p>
            <a:r>
              <a:rPr lang="de-AT" sz="3000" dirty="0"/>
              <a:t>Musik hören,</a:t>
            </a:r>
          </a:p>
          <a:p>
            <a:r>
              <a:rPr lang="de-AT" sz="3000" dirty="0"/>
              <a:t>sich mit Freundinnen und Freunden austauschen (chatten, WhatsApp),</a:t>
            </a:r>
          </a:p>
          <a:p>
            <a:r>
              <a:rPr lang="de-AT" sz="3000" dirty="0"/>
              <a:t>Lesen,</a:t>
            </a:r>
          </a:p>
          <a:p>
            <a:r>
              <a:rPr lang="de-AT" sz="3000" dirty="0"/>
              <a:t>Videos anschauen,</a:t>
            </a:r>
          </a:p>
          <a:p>
            <a:r>
              <a:rPr lang="de-AT" sz="3000" dirty="0"/>
              <a:t>sich informieren,</a:t>
            </a:r>
          </a:p>
          <a:p>
            <a:r>
              <a:rPr lang="de-AT" sz="3000" dirty="0"/>
              <a:t>aber auch Freizeitaktivitäten wie Spiele spielen.</a:t>
            </a:r>
          </a:p>
        </p:txBody>
      </p:sp>
      <p:pic>
        <p:nvPicPr>
          <p:cNvPr id="7" name="Picture 2" descr="Tablette, Digital, Technologie, Gerät, Hand, Man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5"/>
          <a:stretch/>
        </p:blipFill>
        <p:spPr bwMode="auto">
          <a:xfrm>
            <a:off x="7365050" y="-127556"/>
            <a:ext cx="1778950" cy="7237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758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AT" b="1" dirty="0"/>
              <a:t>Warum digitale Grundbildung?</a:t>
            </a:r>
            <a:br>
              <a:rPr lang="de-AT" dirty="0"/>
            </a:br>
            <a:endParaRPr lang="de-AT" dirty="0"/>
          </a:p>
        </p:txBody>
      </p:sp>
      <p:sp>
        <p:nvSpPr>
          <p:cNvPr id="5" name="Inhaltsplatzhalter 3"/>
          <p:cNvSpPr>
            <a:spLocks noGrp="1"/>
          </p:cNvSpPr>
          <p:nvPr>
            <p:ph idx="1"/>
          </p:nvPr>
        </p:nvSpPr>
        <p:spPr>
          <a:xfrm>
            <a:off x="720193" y="1916832"/>
            <a:ext cx="4787911" cy="4209332"/>
          </a:xfrm>
        </p:spPr>
        <p:txBody>
          <a:bodyPr>
            <a:normAutofit/>
          </a:bodyPr>
          <a:lstStyle/>
          <a:p>
            <a:pPr marL="0" indent="0">
              <a:buNone/>
            </a:pPr>
            <a:r>
              <a:rPr lang="de-AT" sz="3000" dirty="0"/>
              <a:t>Neben dem Lesen, Schreiben und Rechnen ist ein </a:t>
            </a:r>
            <a:r>
              <a:rPr lang="de-AT" sz="3500" b="1" dirty="0"/>
              <a:t>sinnvoller Umgang mit digitaler Technologie </a:t>
            </a:r>
            <a:r>
              <a:rPr lang="de-AT" sz="3000" dirty="0"/>
              <a:t>eine notwendige Grundkompetenz.</a:t>
            </a:r>
          </a:p>
        </p:txBody>
      </p:sp>
      <p:pic>
        <p:nvPicPr>
          <p:cNvPr id="7" name="Grafik 6"/>
          <p:cNvPicPr>
            <a:picLocks noChangeAspect="1"/>
          </p:cNvPicPr>
          <p:nvPr/>
        </p:nvPicPr>
        <p:blipFill rotWithShape="1">
          <a:blip r:embed="rId2"/>
          <a:srcRect l="14390" r="24983"/>
          <a:stretch/>
        </p:blipFill>
        <p:spPr>
          <a:xfrm>
            <a:off x="7344816" y="0"/>
            <a:ext cx="2123728" cy="6858000"/>
          </a:xfrm>
          <a:prstGeom prst="rect">
            <a:avLst/>
          </a:prstGeom>
        </p:spPr>
      </p:pic>
    </p:spTree>
    <p:extLst>
      <p:ext uri="{BB962C8B-B14F-4D97-AF65-F5344CB8AC3E}">
        <p14:creationId xmlns:p14="http://schemas.microsoft.com/office/powerpoint/2010/main" val="859089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AT" b="1" dirty="0"/>
              <a:t>Digitale Grundbildung als</a:t>
            </a:r>
            <a:br>
              <a:rPr lang="de-AT" b="1" dirty="0"/>
            </a:br>
            <a:r>
              <a:rPr lang="de-AT" b="1" dirty="0"/>
              <a:t>Maßnahme in „Schule 4.0“</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114465"/>
            <a:ext cx="5048008" cy="3877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nhaltsplatzhalter 2"/>
          <p:cNvSpPr txBox="1">
            <a:spLocks/>
          </p:cNvSpPr>
          <p:nvPr/>
        </p:nvSpPr>
        <p:spPr>
          <a:xfrm>
            <a:off x="465537" y="2132856"/>
            <a:ext cx="4466503" cy="21613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de-DE" sz="2000" dirty="0">
                <a:solidFill>
                  <a:srgbClr val="4B4B4B"/>
                </a:solidFill>
                <a:latin typeface="Verdana" charset="0"/>
                <a:ea typeface="Verdana" charset="0"/>
                <a:cs typeface="Verdana" charset="0"/>
              </a:rPr>
              <a:t>Das Bild von der Digitalen Bildung beruht </a:t>
            </a:r>
            <a:r>
              <a:rPr lang="de-DE" sz="2000" dirty="0">
                <a:latin typeface="Verdana" charset="0"/>
                <a:ea typeface="Verdana" charset="0"/>
                <a:cs typeface="Verdana" charset="0"/>
              </a:rPr>
              <a:t>auf </a:t>
            </a:r>
            <a:r>
              <a:rPr lang="de-DE" sz="2000" b="1" dirty="0">
                <a:latin typeface="Verdana" charset="0"/>
                <a:ea typeface="Verdana" charset="0"/>
                <a:cs typeface="Verdana" charset="0"/>
              </a:rPr>
              <a:t>4 Säulen</a:t>
            </a:r>
            <a:r>
              <a:rPr lang="de-DE" sz="2000" dirty="0">
                <a:latin typeface="Verdana" charset="0"/>
                <a:ea typeface="Verdana" charset="0"/>
                <a:cs typeface="Verdana" charset="0"/>
              </a:rPr>
              <a:t>.</a:t>
            </a:r>
          </a:p>
          <a:p>
            <a:pPr marL="0" indent="0">
              <a:lnSpc>
                <a:spcPct val="100000"/>
              </a:lnSpc>
              <a:spcBef>
                <a:spcPts val="0"/>
              </a:spcBef>
              <a:buNone/>
            </a:pPr>
            <a:r>
              <a:rPr lang="de-DE" sz="2000" dirty="0">
                <a:latin typeface="Verdana" charset="0"/>
                <a:ea typeface="Verdana" charset="0"/>
                <a:cs typeface="Verdana" charset="0"/>
              </a:rPr>
              <a:t>Sie sind alle vier eng</a:t>
            </a:r>
          </a:p>
          <a:p>
            <a:pPr marL="0" indent="0">
              <a:lnSpc>
                <a:spcPct val="100000"/>
              </a:lnSpc>
              <a:spcBef>
                <a:spcPts val="0"/>
              </a:spcBef>
              <a:buNone/>
            </a:pPr>
            <a:r>
              <a:rPr lang="de-DE" sz="2000" dirty="0">
                <a:latin typeface="Verdana" charset="0"/>
                <a:ea typeface="Verdana" charset="0"/>
                <a:cs typeface="Verdana" charset="0"/>
              </a:rPr>
              <a:t>miteinander verbunden und </a:t>
            </a:r>
            <a:r>
              <a:rPr lang="de-DE" sz="2000" dirty="0">
                <a:solidFill>
                  <a:srgbClr val="4B4B4B"/>
                </a:solidFill>
                <a:latin typeface="Verdana" charset="0"/>
                <a:ea typeface="Verdana" charset="0"/>
                <a:cs typeface="Verdana" charset="0"/>
              </a:rPr>
              <a:t>bedingen sich gegenseitig.</a:t>
            </a:r>
          </a:p>
          <a:p>
            <a:pPr marL="0" indent="0">
              <a:lnSpc>
                <a:spcPct val="100000"/>
              </a:lnSpc>
              <a:spcBef>
                <a:spcPts val="0"/>
              </a:spcBef>
              <a:buFont typeface="Arial"/>
              <a:buNone/>
            </a:pPr>
            <a:endParaRPr lang="de-AT" sz="2000" dirty="0">
              <a:solidFill>
                <a:srgbClr val="4B4B4B"/>
              </a:solidFill>
              <a:latin typeface="Verdana" charset="0"/>
              <a:ea typeface="Verdana" charset="0"/>
              <a:cs typeface="Verdana" charset="0"/>
            </a:endParaRPr>
          </a:p>
          <a:p>
            <a:pPr marL="0" indent="0">
              <a:lnSpc>
                <a:spcPct val="100000"/>
              </a:lnSpc>
              <a:spcBef>
                <a:spcPts val="0"/>
              </a:spcBef>
              <a:buFont typeface="Arial"/>
              <a:buNone/>
            </a:pPr>
            <a:endParaRPr lang="de-AT" sz="2000" dirty="0">
              <a:solidFill>
                <a:srgbClr val="4B4B4B"/>
              </a:solidFill>
              <a:latin typeface="Verdana" charset="0"/>
              <a:ea typeface="Verdana" charset="0"/>
              <a:cs typeface="Verdana" charset="0"/>
            </a:endParaRPr>
          </a:p>
        </p:txBody>
      </p:sp>
    </p:spTree>
    <p:extLst>
      <p:ext uri="{BB962C8B-B14F-4D97-AF65-F5344CB8AC3E}">
        <p14:creationId xmlns:p14="http://schemas.microsoft.com/office/powerpoint/2010/main" val="1215567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786865AD-1C7F-4DA5-9712-C5F8B9DD7546}"/>
              </a:ext>
            </a:extLst>
          </p:cNvPr>
          <p:cNvGraphicFramePr/>
          <p:nvPr>
            <p:extLst>
              <p:ext uri="{D42A27DB-BD31-4B8C-83A1-F6EECF244321}">
                <p14:modId xmlns:p14="http://schemas.microsoft.com/office/powerpoint/2010/main" val="3830019215"/>
              </p:ext>
            </p:extLst>
          </p:nvPr>
        </p:nvGraphicFramePr>
        <p:xfrm>
          <a:off x="1108079" y="1631893"/>
          <a:ext cx="6927842" cy="5037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el 1"/>
          <p:cNvSpPr>
            <a:spLocks noGrp="1"/>
          </p:cNvSpPr>
          <p:nvPr>
            <p:ph type="title"/>
          </p:nvPr>
        </p:nvSpPr>
        <p:spPr>
          <a:xfrm>
            <a:off x="457200" y="274638"/>
            <a:ext cx="8229600" cy="1143000"/>
          </a:xfrm>
        </p:spPr>
        <p:txBody>
          <a:bodyPr>
            <a:normAutofit fontScale="90000"/>
          </a:bodyPr>
          <a:lstStyle/>
          <a:p>
            <a:pPr algn="l"/>
            <a:r>
              <a:rPr lang="de-AT" b="1" dirty="0"/>
              <a:t>Lehrinhalte Verbindliche Übung</a:t>
            </a:r>
            <a:br>
              <a:rPr lang="de-AT" b="1" dirty="0"/>
            </a:br>
            <a:r>
              <a:rPr lang="de-AT" b="1" dirty="0"/>
              <a:t>Digitale Grundbildung</a:t>
            </a:r>
            <a:endParaRPr lang="de-AT" dirty="0"/>
          </a:p>
        </p:txBody>
      </p:sp>
    </p:spTree>
    <p:extLst>
      <p:ext uri="{BB962C8B-B14F-4D97-AF65-F5344CB8AC3E}">
        <p14:creationId xmlns:p14="http://schemas.microsoft.com/office/powerpoint/2010/main" val="2968051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04864"/>
            <a:ext cx="8163853"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normAutofit fontScale="90000"/>
          </a:bodyPr>
          <a:lstStyle/>
          <a:p>
            <a:pPr algn="l"/>
            <a:r>
              <a:rPr lang="de-AT" b="1" dirty="0"/>
              <a:t>Laufende Pilotierung des Lehrplans</a:t>
            </a:r>
            <a:br>
              <a:rPr lang="de-AT" b="1" dirty="0"/>
            </a:br>
            <a:r>
              <a:rPr lang="de-AT" b="1" dirty="0"/>
              <a:t>im Schuljahr 2017/18</a:t>
            </a:r>
          </a:p>
        </p:txBody>
      </p:sp>
    </p:spTree>
    <p:extLst>
      <p:ext uri="{BB962C8B-B14F-4D97-AF65-F5344CB8AC3E}">
        <p14:creationId xmlns:p14="http://schemas.microsoft.com/office/powerpoint/2010/main" val="2648403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AT" b="1" dirty="0"/>
              <a:t>Lehrinhalte</a:t>
            </a:r>
            <a:br>
              <a:rPr lang="de-AT" dirty="0"/>
            </a:br>
            <a:endParaRPr lang="de-AT" dirty="0"/>
          </a:p>
        </p:txBody>
      </p:sp>
      <p:sp>
        <p:nvSpPr>
          <p:cNvPr id="5" name="Inhaltsplatzhalter 4"/>
          <p:cNvSpPr>
            <a:spLocks noGrp="1"/>
          </p:cNvSpPr>
          <p:nvPr>
            <p:ph idx="1"/>
          </p:nvPr>
        </p:nvSpPr>
        <p:spPr>
          <a:xfrm>
            <a:off x="457200" y="1600200"/>
            <a:ext cx="5770984" cy="4525963"/>
          </a:xfrm>
        </p:spPr>
        <p:txBody>
          <a:bodyPr>
            <a:normAutofit fontScale="77500" lnSpcReduction="20000"/>
          </a:bodyPr>
          <a:lstStyle/>
          <a:p>
            <a:r>
              <a:rPr lang="de-DE" dirty="0"/>
              <a:t>Gesellschaftliche Aspekte von Medienwandel und Digitalisierung</a:t>
            </a:r>
            <a:endParaRPr lang="de-AT" dirty="0"/>
          </a:p>
          <a:p>
            <a:r>
              <a:rPr lang="de-DE" dirty="0"/>
              <a:t>Informations-, Daten- und Medienkompetenz</a:t>
            </a:r>
            <a:endParaRPr lang="de-AT" dirty="0"/>
          </a:p>
          <a:p>
            <a:r>
              <a:rPr lang="de-AT" dirty="0"/>
              <a:t>Betriebssysteme und Standard-Anwendungen</a:t>
            </a:r>
          </a:p>
          <a:p>
            <a:r>
              <a:rPr lang="de-DE" dirty="0"/>
              <a:t>Mediengestaltung</a:t>
            </a:r>
            <a:endParaRPr lang="de-AT" dirty="0"/>
          </a:p>
          <a:p>
            <a:r>
              <a:rPr lang="de-DE" dirty="0"/>
              <a:t>Digitale Kommunikation und </a:t>
            </a:r>
            <a:r>
              <a:rPr lang="de-DE" dirty="0" err="1"/>
              <a:t>Social</a:t>
            </a:r>
            <a:r>
              <a:rPr lang="de-DE" dirty="0"/>
              <a:t> Media</a:t>
            </a:r>
            <a:endParaRPr lang="de-AT" dirty="0"/>
          </a:p>
          <a:p>
            <a:r>
              <a:rPr lang="de-DE" dirty="0"/>
              <a:t>Sicherheit</a:t>
            </a:r>
            <a:endParaRPr lang="de-AT" dirty="0"/>
          </a:p>
          <a:p>
            <a:r>
              <a:rPr lang="de-DE" dirty="0"/>
              <a:t>Technische Problemlösung</a:t>
            </a:r>
            <a:endParaRPr lang="de-AT" dirty="0"/>
          </a:p>
          <a:p>
            <a:r>
              <a:rPr lang="de-DE" dirty="0" err="1"/>
              <a:t>Computational</a:t>
            </a:r>
            <a:r>
              <a:rPr lang="de-DE" dirty="0"/>
              <a:t> </a:t>
            </a:r>
            <a:r>
              <a:rPr lang="de-DE" dirty="0" err="1"/>
              <a:t>Thinking</a:t>
            </a:r>
            <a:endParaRPr lang="de-AT" dirty="0"/>
          </a:p>
        </p:txBody>
      </p:sp>
      <p:sp>
        <p:nvSpPr>
          <p:cNvPr id="12" name="Rechteck 11">
            <a:extLst>
              <a:ext uri="{FF2B5EF4-FFF2-40B4-BE49-F238E27FC236}">
                <a16:creationId xmlns:a16="http://schemas.microsoft.com/office/drawing/2014/main" id="{4A3F4813-C182-4181-9E5A-9E6BE1B264E3}"/>
              </a:ext>
            </a:extLst>
          </p:cNvPr>
          <p:cNvSpPr/>
          <p:nvPr/>
        </p:nvSpPr>
        <p:spPr>
          <a:xfrm>
            <a:off x="6516216" y="1669670"/>
            <a:ext cx="2016224" cy="1800200"/>
          </a:xfrm>
          <a:prstGeom prst="rect">
            <a:avLst/>
          </a:prstGeom>
          <a:solidFill>
            <a:schemeClr val="bg1">
              <a:lumMod val="75000"/>
            </a:schemeClr>
          </a:solidFill>
          <a:ln w="12700">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de-AT" dirty="0"/>
              <a:t>Kernbereich</a:t>
            </a:r>
          </a:p>
          <a:p>
            <a:pPr algn="ctr"/>
            <a:r>
              <a:rPr lang="de-AT" dirty="0"/>
              <a:t>2 Wochenstunden</a:t>
            </a:r>
          </a:p>
        </p:txBody>
      </p:sp>
      <p:sp>
        <p:nvSpPr>
          <p:cNvPr id="13" name="Rechteck 12">
            <a:extLst>
              <a:ext uri="{FF2B5EF4-FFF2-40B4-BE49-F238E27FC236}">
                <a16:creationId xmlns:a16="http://schemas.microsoft.com/office/drawing/2014/main" id="{2A898D33-EEA2-40E3-B363-412762FF99AA}"/>
              </a:ext>
            </a:extLst>
          </p:cNvPr>
          <p:cNvSpPr/>
          <p:nvPr/>
        </p:nvSpPr>
        <p:spPr>
          <a:xfrm>
            <a:off x="6516216" y="3469870"/>
            <a:ext cx="2016224" cy="900100"/>
          </a:xfrm>
          <a:prstGeom prst="rect">
            <a:avLst/>
          </a:prstGeom>
          <a:solidFill>
            <a:schemeClr val="bg1">
              <a:lumMod val="65000"/>
            </a:schemeClr>
          </a:solidFill>
          <a:ln w="12700">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AT" dirty="0"/>
              <a:t>Erweiterung</a:t>
            </a:r>
          </a:p>
          <a:p>
            <a:pPr algn="ctr"/>
            <a:r>
              <a:rPr lang="de-AT" dirty="0"/>
              <a:t>1 Wochenstunde</a:t>
            </a:r>
          </a:p>
        </p:txBody>
      </p:sp>
      <p:sp>
        <p:nvSpPr>
          <p:cNvPr id="14" name="Rechteck 13">
            <a:extLst>
              <a:ext uri="{FF2B5EF4-FFF2-40B4-BE49-F238E27FC236}">
                <a16:creationId xmlns:a16="http://schemas.microsoft.com/office/drawing/2014/main" id="{66363CA8-8FD2-4104-9125-0A4183877BC0}"/>
              </a:ext>
            </a:extLst>
          </p:cNvPr>
          <p:cNvSpPr/>
          <p:nvPr/>
        </p:nvSpPr>
        <p:spPr>
          <a:xfrm>
            <a:off x="6516216" y="4369970"/>
            <a:ext cx="2016224" cy="900100"/>
          </a:xfrm>
          <a:prstGeom prst="rect">
            <a:avLst/>
          </a:prstGeom>
          <a:solidFill>
            <a:schemeClr val="bg1">
              <a:lumMod val="50000"/>
            </a:schemeClr>
          </a:solidFill>
          <a:ln w="12700">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AT" dirty="0"/>
              <a:t>Erweiterung</a:t>
            </a:r>
          </a:p>
          <a:p>
            <a:pPr algn="ctr"/>
            <a:r>
              <a:rPr lang="de-AT" dirty="0"/>
              <a:t>1 Wochenstunde</a:t>
            </a:r>
          </a:p>
        </p:txBody>
      </p:sp>
      <p:sp>
        <p:nvSpPr>
          <p:cNvPr id="15" name="Rechteck 14">
            <a:extLst>
              <a:ext uri="{FF2B5EF4-FFF2-40B4-BE49-F238E27FC236}">
                <a16:creationId xmlns:a16="http://schemas.microsoft.com/office/drawing/2014/main" id="{71B47545-A068-4670-9BAB-20BCCD5DC935}"/>
              </a:ext>
            </a:extLst>
          </p:cNvPr>
          <p:cNvSpPr/>
          <p:nvPr/>
        </p:nvSpPr>
        <p:spPr>
          <a:xfrm>
            <a:off x="6012160" y="1669670"/>
            <a:ext cx="504056" cy="3600400"/>
          </a:xfrm>
          <a:prstGeom prst="rect">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AT" dirty="0">
                <a:solidFill>
                  <a:schemeClr val="tx1"/>
                </a:solidFill>
              </a:rPr>
              <a:t>2 bis 4 Wochenstunden</a:t>
            </a:r>
          </a:p>
        </p:txBody>
      </p:sp>
    </p:spTree>
    <p:extLst>
      <p:ext uri="{BB962C8B-B14F-4D97-AF65-F5344CB8AC3E}">
        <p14:creationId xmlns:p14="http://schemas.microsoft.com/office/powerpoint/2010/main" val="458543369"/>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1060</Words>
  <Application>Microsoft Office PowerPoint</Application>
  <PresentationFormat>Bildschirmpräsentation (4:3)</PresentationFormat>
  <Paragraphs>199</Paragraphs>
  <Slides>36</Slides>
  <Notes>4</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36</vt:i4>
      </vt:variant>
    </vt:vector>
  </HeadingPairs>
  <TitlesOfParts>
    <vt:vector size="41" baseType="lpstr">
      <vt:lpstr>Arial</vt:lpstr>
      <vt:lpstr>Calibri</vt:lpstr>
      <vt:lpstr>Times New Roman</vt:lpstr>
      <vt:lpstr>Verdana</vt:lpstr>
      <vt:lpstr>Larissa-Design</vt:lpstr>
      <vt:lpstr>Verbindliche Übung „Digitale Grundbildung“ in der Sekundarstufe I</vt:lpstr>
      <vt:lpstr>Warum digitale Grundbildung? </vt:lpstr>
      <vt:lpstr>Gerätebesitz Jugendliche 2017 12 bis 19 Jahre</vt:lpstr>
      <vt:lpstr>Nutzung digitaler Medien durch Jugendliche</vt:lpstr>
      <vt:lpstr>Warum digitale Grundbildung? </vt:lpstr>
      <vt:lpstr>Digitale Grundbildung als Maßnahme in „Schule 4.0“</vt:lpstr>
      <vt:lpstr>Lehrinhalte Verbindliche Übung Digitale Grundbildung</vt:lpstr>
      <vt:lpstr>Laufende Pilotierung des Lehrplans im Schuljahr 2017/18</vt:lpstr>
      <vt:lpstr>Lehrinhalte </vt:lpstr>
      <vt:lpstr>Stand der Verordnung </vt:lpstr>
      <vt:lpstr>Stundenausmaß </vt:lpstr>
      <vt:lpstr>Umsetzung ohne schulautonome Entscheidung</vt:lpstr>
      <vt:lpstr>Umsetzung mit schulautonomer Entscheidung</vt:lpstr>
      <vt:lpstr>Umsetzung mit schulautonomer Entscheidung</vt:lpstr>
      <vt:lpstr>Schulautonomes Umsetzungsbeispiel 1</vt:lpstr>
      <vt:lpstr>Schulautonomes Umsetzungsbeispiel 2</vt:lpstr>
      <vt:lpstr>Schulautonomes Umsetzungsbeispiel 3</vt:lpstr>
      <vt:lpstr>Schulautonomes Umsetzungsbeispiel 4</vt:lpstr>
      <vt:lpstr>Beispiele für Umsetzungsvarianten</vt:lpstr>
      <vt:lpstr>Kompetenzmessinstrument digi.check8</vt:lpstr>
      <vt:lpstr>PowerPoint-Präsentation</vt:lpstr>
      <vt:lpstr>PowerPoint-Präsentation</vt:lpstr>
      <vt:lpstr>PowerPoint-Präsentation</vt:lpstr>
      <vt:lpstr>PowerPoint-Präsentation</vt:lpstr>
      <vt:lpstr>Begleitmaßnahmen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Dienstbesprechung Pilotierung Digitale Grundbildung</dc:title>
  <dc:creator>Waba Stephan</dc:creator>
  <cp:lastModifiedBy>Andrea Prock</cp:lastModifiedBy>
  <cp:revision>76</cp:revision>
  <dcterms:created xsi:type="dcterms:W3CDTF">2018-01-11T10:14:10Z</dcterms:created>
  <dcterms:modified xsi:type="dcterms:W3CDTF">2018-04-12T12:16:07Z</dcterms:modified>
</cp:coreProperties>
</file>