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  <p:sldId id="263" r:id="rId6"/>
    <p:sldId id="265" r:id="rId7"/>
    <p:sldId id="266" r:id="rId8"/>
    <p:sldId id="264" r:id="rId9"/>
    <p:sldId id="275" r:id="rId10"/>
    <p:sldId id="274" r:id="rId11"/>
    <p:sldId id="27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32AE0-B608-4DBA-86AB-BB4840B4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22FD64-F615-4806-93DB-59FEBEAB3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C21E9-63B1-4DF3-B4EF-60B361E0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9B728-888A-4E02-B0D2-EEF6CFB8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4B9F40-90F5-49EE-8B99-ABE6239B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68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90FF9-BD30-4F68-B9E4-0824246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FBBFD3-DFF3-477B-8F68-AA389F8CA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7A600-825A-4DEA-BF30-81B0F9E3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B82EA9-2326-4BE7-8C98-6212207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793388-82FE-4837-B8E0-753A560D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15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AEFB34-B04E-4E63-A45B-B3BEC0D55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133C5F-E65B-4013-90A6-E79E5ACF0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B0432B-BDEE-41C7-A9B3-75DDAA51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A92B1-EA95-4DD4-B537-571FC2E9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FD466C-9E7A-4582-8F3E-DBEDFAF4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5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583BF-8C01-4836-85FA-BA28F50C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06CC5E-127C-4A5D-93E4-CCAB947D1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1356D2-2F4F-486D-BDE8-8B053797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4F2CFB-0C6D-4D5B-87A0-7BE0EEAB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3D37DD-827D-4ADA-BE66-F838BEA0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620BA-BDB7-4B3E-BD4D-360EF9B6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34E9CE-FBD6-46DB-B58F-52275E2F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E92A02-C0B8-4FC2-B9E2-08D03168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697082-3DFA-4D71-9EA3-F391903E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10892F-4956-4B80-8816-05D85C3B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71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0C93B-DB29-4C1B-A664-48D234B3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3FD84-BB54-413A-95F1-5C78E3B9F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C5A19E-FE6C-4032-8409-8F80F416B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2A73B5-EA1E-4C9D-8180-C8EE07F3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CAB517-248C-475D-B0A0-84D3F8A0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FE135D-4D0A-4AC2-A989-A204D9A0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29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451C3-1C2F-4B98-859B-AF23917E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0590FE-FEF4-418E-85E4-60896C7F4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A6957F-EB0A-4904-8E69-60F6916C2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79D106-D248-4E5D-ACC1-2C95E3DD8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DBFA09-7E53-49F6-9FC3-0A2DF3838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7EFDCF-4932-4D7B-8DC0-FA7A2A13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DA5CF6-A24B-42C0-AC89-75C7BEE0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2B4DC57-54F4-46B3-8958-CAE52ACB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2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84187-6AB2-4DBD-B2CA-322D99A5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6B6208-0241-438D-ADA1-3EBD532C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703B59-55EF-4236-B0AA-1171BE4B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5AE93E-0E62-4461-B1AB-3DFFBECC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84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EDF05A-0011-45C2-8389-B0B40F0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131DDD-1E8A-4229-85D2-0B04DBB1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2C44B6-8B2E-4825-83B0-3B131689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1B052-8570-48B1-A6C5-E27068B7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A6EBE-FF3F-468E-954B-04228D07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F3E77D-B89F-400E-A54E-269F04519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DD56CB-7440-4083-AF2F-F3B2B99B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F6879B-B3B6-4B45-87A8-8584F846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18F366-C9B6-4897-B631-0EC01874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33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D6BE0-6CF1-44AE-872B-118A7464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BBF0B6-4816-42C9-BF90-840F105CF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2674CB-9342-4C72-8F60-68070725C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20EBDF-701F-465D-ACEA-7A46F71C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E9B6D8-553D-419E-9E01-444E663D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001AFF-6964-4552-AA0F-A29E55A2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98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BD2761-CE62-4779-8DCB-C95C026B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14A829-C985-40A1-9804-6251969D4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39DAF-D4A7-44E7-8F00-35502C477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1A95-6420-4469-AE85-BA7566294578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23FE2C-F9DA-4DAE-8C72-0374317AA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22478E-F25D-40B3-81CC-596D672AA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2B93-C9F6-48DE-B3EA-FFC4E1231B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939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ultimaker.com/en/products/ultimaker-cura-software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simplify3d.com/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hyperlink" Target="https://www.thingivers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thingiverse.com/thing:206426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jrobots.com/robotic-challenges-robotic-waiter/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jrobots.com/b-robot-challenges-robotic-control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hyperlink" Target="https://www.jjrobots.com/much-more-than-a-self-balancing-robot/" TargetMode="External"/><Relationship Id="rId4" Type="http://schemas.openxmlformats.org/officeDocument/2006/relationships/hyperlink" Target="https://www.jjrobots.com/b-robot-challenges-racing/" TargetMode="Externa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iverse.com/thing:2662828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embed/JCqkuDWNzI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ttodiy.com/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embed/C_egFsau6o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tfsoft.cz/m-bitbea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www.youtube.com/user/TheMakersMuse" TargetMode="External"/><Relationship Id="rId18" Type="http://schemas.openxmlformats.org/officeDocument/2006/relationships/image" Target="../media/image43.png"/><Relationship Id="rId3" Type="http://schemas.openxmlformats.org/officeDocument/2006/relationships/hyperlink" Target="https://www.youtube.com/channel/UCiczXOhGpvoQGhOL16EZiTg" TargetMode="External"/><Relationship Id="rId7" Type="http://schemas.openxmlformats.org/officeDocument/2006/relationships/hyperlink" Target="https://www.youtube.com/channel/UCVc6AHfGw9b2zOE_ZGfmsnw" TargetMode="External"/><Relationship Id="rId12" Type="http://schemas.openxmlformats.org/officeDocument/2006/relationships/image" Target="../media/image40.png"/><Relationship Id="rId17" Type="http://schemas.openxmlformats.org/officeDocument/2006/relationships/hyperlink" Target="https://www.youtube.com/channel/UC_VEo4EW9xoPPc4ZVmy4X7A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hyperlink" Target="https://www.youtube.com/user/ThomasSanladerer" TargetMode="External"/><Relationship Id="rId5" Type="http://schemas.openxmlformats.org/officeDocument/2006/relationships/hyperlink" Target="https://www.youtube.com/channel/UCQeFkvqjNNg_jBidZCWI-2g" TargetMode="External"/><Relationship Id="rId15" Type="http://schemas.openxmlformats.org/officeDocument/2006/relationships/hyperlink" Target="https://www.youtube.com/channel/UCo29kn3d9ziFUZGZ50VKvWA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hyperlink" Target="https://www.youtube.com/channel/UC_scf0U4iSELX22nC60WDSg" TargetMode="External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ycubic3d.com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ta3d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shop.prusa3d.com/en/3d-printers/180-original-prusa-i3-mk3-kit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rad.at/de/renkforce-rf100-3d-drucker-starter-kit-inkl-filament-1507428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ltimaker.com/en/products/ultimaker-2-go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3dslash.net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tinkercad.com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autodesk.de/products/fusion-360/students-teachers-educators?referrer=/products/fusion-360/students-teachers-educators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repetier.com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74759-9853-4B3B-A26E-D2BB39B6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079629"/>
            <a:ext cx="10515600" cy="1325563"/>
          </a:xfrm>
        </p:spPr>
        <p:txBody>
          <a:bodyPr/>
          <a:lstStyle/>
          <a:p>
            <a:r>
              <a:rPr lang="de-AT" b="1" dirty="0"/>
              <a:t>Making in der Sekundarstufe 1</a:t>
            </a:r>
            <a:br>
              <a:rPr lang="de-AT" b="1" dirty="0"/>
            </a:br>
            <a:r>
              <a:rPr lang="de-AT" b="1" dirty="0"/>
              <a:t>am Beispiel 3D-Druck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D46526-5097-496A-807E-03DF63A93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276" y="5079629"/>
            <a:ext cx="99985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Software zum Slicen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CA95A86-237C-4C49-9FA2-73D4406EA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807" y="1132186"/>
            <a:ext cx="7386866" cy="5725814"/>
          </a:xfrm>
          <a:prstGeom prst="rect">
            <a:avLst/>
          </a:prstGeom>
        </p:spPr>
      </p:pic>
      <p:pic>
        <p:nvPicPr>
          <p:cNvPr id="2050" name="Picture 2" descr="Bildergebnis fÃ¼r cura logo">
            <a:extLst>
              <a:ext uri="{FF2B5EF4-FFF2-40B4-BE49-F238E27FC236}">
                <a16:creationId xmlns:a16="http://schemas.microsoft.com/office/drawing/2014/main" id="{A5E45BC4-F296-4F0D-A8A1-4F662352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36" y="1686296"/>
            <a:ext cx="3784165" cy="12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9EB21270-7F04-4356-B382-6477863205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7" y="5490535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Software zum Slicen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CA95A86-237C-4C49-9FA2-73D4406EA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807" y="1374163"/>
            <a:ext cx="7386866" cy="5241859"/>
          </a:xfrm>
          <a:prstGeom prst="rect">
            <a:avLst/>
          </a:prstGeom>
        </p:spPr>
      </p:pic>
      <p:pic>
        <p:nvPicPr>
          <p:cNvPr id="1026" name="Picture 2" descr="Bildergebnis fÃ¼r simplify3d logo">
            <a:extLst>
              <a:ext uri="{FF2B5EF4-FFF2-40B4-BE49-F238E27FC236}">
                <a16:creationId xmlns:a16="http://schemas.microsoft.com/office/drawing/2014/main" id="{FA1D2F97-EC35-4339-98B9-F405EB85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27" y="1821773"/>
            <a:ext cx="3078275" cy="21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D3C9D162-DD0B-43E6-B4BC-DD0EDD573C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7" y="5490535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 err="1"/>
              <a:t>Repositories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9D3CEB-4D97-4E30-8A36-5BE080056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456" y="1388876"/>
            <a:ext cx="7315923" cy="5300593"/>
          </a:xfrm>
          <a:prstGeom prst="rect">
            <a:avLst/>
          </a:prstGeom>
        </p:spPr>
      </p:pic>
      <p:pic>
        <p:nvPicPr>
          <p:cNvPr id="4" name="Grafik 3">
            <a:hlinkClick r:id="rId4"/>
            <a:extLst>
              <a:ext uri="{FF2B5EF4-FFF2-40B4-BE49-F238E27FC236}">
                <a16:creationId xmlns:a16="http://schemas.microsoft.com/office/drawing/2014/main" id="{3473485B-6238-43FF-B6AA-4436F7BE0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41" y="1755699"/>
            <a:ext cx="2438400" cy="438150"/>
          </a:xfrm>
          <a:prstGeom prst="rect">
            <a:avLst/>
          </a:prstGeom>
        </p:spPr>
      </p:pic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FCF84876-AE22-4AE1-B88B-60EAD7F26D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7" y="5490535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D037007-9B95-42C5-9F4C-E66B5CDFE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400" y="863600"/>
            <a:ext cx="7975600" cy="599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Gadgets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5" name="Grafik 4">
            <a:hlinkClick r:id="rId4"/>
            <a:extLst>
              <a:ext uri="{FF2B5EF4-FFF2-40B4-BE49-F238E27FC236}">
                <a16:creationId xmlns:a16="http://schemas.microsoft.com/office/drawing/2014/main" id="{F6D54498-A56D-42FB-9C28-BEB775D802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7" y="5490535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Robotik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1026" name="Picture 2" descr="https://www.jjrobots.com/wp-content/uploads/2017/03/Brobot-EVO-2-v2.jpg">
            <a:extLst>
              <a:ext uri="{FF2B5EF4-FFF2-40B4-BE49-F238E27FC236}">
                <a16:creationId xmlns:a16="http://schemas.microsoft.com/office/drawing/2014/main" id="{EDB8C8A0-C348-413E-8597-9681FB16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12192000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jjrobots.com/wp-content/uploads/2017/03/Racing.png">
            <a:hlinkClick r:id="rId4"/>
            <a:extLst>
              <a:ext uri="{FF2B5EF4-FFF2-40B4-BE49-F238E27FC236}">
                <a16:creationId xmlns:a16="http://schemas.microsoft.com/office/drawing/2014/main" id="{53FF0020-A448-4751-876D-1DFBEB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859" y="5050095"/>
            <a:ext cx="274105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jjrobots.com/wp-content/uploads/2017/05/robotic-control-300x150.png">
            <a:hlinkClick r:id="rId6"/>
            <a:extLst>
              <a:ext uri="{FF2B5EF4-FFF2-40B4-BE49-F238E27FC236}">
                <a16:creationId xmlns:a16="http://schemas.microsoft.com/office/drawing/2014/main" id="{A25FE571-D1AF-459D-9223-AFE53F99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0913" y="5099498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jjrobots.com/wp-content/uploads/2017/05/Robotic-Challenges-STEM-Robotic-Challenges-1-779x465.png">
            <a:hlinkClick r:id="rId8"/>
            <a:extLst>
              <a:ext uri="{FF2B5EF4-FFF2-40B4-BE49-F238E27FC236}">
                <a16:creationId xmlns:a16="http://schemas.microsoft.com/office/drawing/2014/main" id="{03487249-BDF8-4760-AEBF-33A6B2F4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287" y="4928260"/>
            <a:ext cx="3232833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hlinkClick r:id="rId10"/>
            <a:extLst>
              <a:ext uri="{FF2B5EF4-FFF2-40B4-BE49-F238E27FC236}">
                <a16:creationId xmlns:a16="http://schemas.microsoft.com/office/drawing/2014/main" id="{5063CFDF-95A7-4430-9EBC-57D6A3BD2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73" y="5329238"/>
            <a:ext cx="1946998" cy="6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D037007-9B95-42C5-9F4C-E66B5CDFE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278" y="629392"/>
            <a:ext cx="8800722" cy="66145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Robotik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9C6500-560D-4444-A720-9601DC31FF0C}"/>
              </a:ext>
            </a:extLst>
          </p:cNvPr>
          <p:cNvSpPr txBox="1"/>
          <p:nvPr/>
        </p:nvSpPr>
        <p:spPr>
          <a:xfrm>
            <a:off x="600889" y="1543792"/>
            <a:ext cx="1812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/>
              <a:t>SMARS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AA5B21-B0F8-4D75-8077-08A3E1595815}"/>
              </a:ext>
            </a:extLst>
          </p:cNvPr>
          <p:cNvSpPr txBox="1"/>
          <p:nvPr/>
        </p:nvSpPr>
        <p:spPr>
          <a:xfrm>
            <a:off x="600889" y="2313233"/>
            <a:ext cx="232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Screwless</a:t>
            </a:r>
            <a:r>
              <a:rPr lang="en-US" dirty="0"/>
              <a:t>/Screwed Modular </a:t>
            </a:r>
            <a:r>
              <a:rPr lang="en-US" dirty="0" err="1"/>
              <a:t>Assemblable</a:t>
            </a:r>
            <a:r>
              <a:rPr lang="en-US" dirty="0"/>
              <a:t> Robotic System</a:t>
            </a:r>
            <a:endParaRPr lang="de-AT" dirty="0"/>
          </a:p>
        </p:txBody>
      </p:sp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8C5D5533-A08A-4B0E-8D36-741A312092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62" y="5533606"/>
            <a:ext cx="1320778" cy="814480"/>
          </a:xfrm>
          <a:prstGeom prst="rect">
            <a:avLst/>
          </a:prstGeom>
        </p:spPr>
      </p:pic>
      <p:pic>
        <p:nvPicPr>
          <p:cNvPr id="8" name="Grafik 7">
            <a:hlinkClick r:id="rId6"/>
            <a:extLst>
              <a:ext uri="{FF2B5EF4-FFF2-40B4-BE49-F238E27FC236}">
                <a16:creationId xmlns:a16="http://schemas.microsoft.com/office/drawing/2014/main" id="{42C4A9D9-F0C3-4C64-BD99-FC792B80F2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86" y="4670586"/>
            <a:ext cx="1323554" cy="4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Robotik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9C6500-560D-4444-A720-9601DC31FF0C}"/>
              </a:ext>
            </a:extLst>
          </p:cNvPr>
          <p:cNvSpPr txBox="1"/>
          <p:nvPr/>
        </p:nvSpPr>
        <p:spPr>
          <a:xfrm>
            <a:off x="600889" y="1543792"/>
            <a:ext cx="2354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/>
              <a:t>OTTO DIY</a:t>
            </a:r>
            <a:endParaRPr lang="de-AT" dirty="0"/>
          </a:p>
        </p:txBody>
      </p:sp>
      <p:pic>
        <p:nvPicPr>
          <p:cNvPr id="2050" name="Picture 2" descr="OTTO diy Robot in Pakistan">
            <a:extLst>
              <a:ext uri="{FF2B5EF4-FFF2-40B4-BE49-F238E27FC236}">
                <a16:creationId xmlns:a16="http://schemas.microsoft.com/office/drawing/2014/main" id="{7B08C645-8DCB-4271-B542-E7048D19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05898" y="1378029"/>
            <a:ext cx="7177339" cy="50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876C1CFB-6DBF-4085-8DD2-B3935B623A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62" y="5533606"/>
            <a:ext cx="1320778" cy="814480"/>
          </a:xfrm>
          <a:prstGeom prst="rect">
            <a:avLst/>
          </a:prstGeom>
        </p:spPr>
      </p:pic>
      <p:pic>
        <p:nvPicPr>
          <p:cNvPr id="10" name="Grafik 9">
            <a:hlinkClick r:id="rId6"/>
            <a:extLst>
              <a:ext uri="{FF2B5EF4-FFF2-40B4-BE49-F238E27FC236}">
                <a16:creationId xmlns:a16="http://schemas.microsoft.com/office/drawing/2014/main" id="{C286BCB8-2A8E-4535-A60D-2AA4867DCD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86" y="4670586"/>
            <a:ext cx="1323554" cy="4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-mole.cz/sites/default/files/articles/photos/20171012dsc1086d300.jpg">
            <a:extLst>
              <a:ext uri="{FF2B5EF4-FFF2-40B4-BE49-F238E27FC236}">
                <a16:creationId xmlns:a16="http://schemas.microsoft.com/office/drawing/2014/main" id="{E1DB2279-0CDF-466F-8B01-3837D2CA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996" y="908082"/>
            <a:ext cx="8673004" cy="57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Robotik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9C6500-560D-4444-A720-9601DC31FF0C}"/>
              </a:ext>
            </a:extLst>
          </p:cNvPr>
          <p:cNvSpPr txBox="1"/>
          <p:nvPr/>
        </p:nvSpPr>
        <p:spPr>
          <a:xfrm>
            <a:off x="600889" y="1543792"/>
            <a:ext cx="2918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/>
              <a:t>m-BITBEAM</a:t>
            </a:r>
            <a:endParaRPr lang="de-AT" dirty="0"/>
          </a:p>
        </p:txBody>
      </p:sp>
      <p:pic>
        <p:nvPicPr>
          <p:cNvPr id="10" name="Grafik 9">
            <a:hlinkClick r:id="rId4"/>
            <a:extLst>
              <a:ext uri="{FF2B5EF4-FFF2-40B4-BE49-F238E27FC236}">
                <a16:creationId xmlns:a16="http://schemas.microsoft.com/office/drawing/2014/main" id="{C286BCB8-2A8E-4535-A60D-2AA4867DCD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86" y="4670586"/>
            <a:ext cx="1323554" cy="4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Community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10D69ECC-89E0-4DEA-8ED3-FF9B1D036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4" y="1660505"/>
            <a:ext cx="2990850" cy="981075"/>
          </a:xfrm>
          <a:prstGeom prst="rect">
            <a:avLst/>
          </a:prstGeom>
        </p:spPr>
      </p:pic>
      <p:pic>
        <p:nvPicPr>
          <p:cNvPr id="5" name="Grafik 4">
            <a:hlinkClick r:id="rId5"/>
            <a:extLst>
              <a:ext uri="{FF2B5EF4-FFF2-40B4-BE49-F238E27FC236}">
                <a16:creationId xmlns:a16="http://schemas.microsoft.com/office/drawing/2014/main" id="{B775FA9D-C58E-4138-82DA-55B61776E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59" y="3182835"/>
            <a:ext cx="2962275" cy="885825"/>
          </a:xfrm>
          <a:prstGeom prst="rect">
            <a:avLst/>
          </a:prstGeom>
        </p:spPr>
      </p:pic>
      <p:pic>
        <p:nvPicPr>
          <p:cNvPr id="7" name="Grafik 6">
            <a:hlinkClick r:id="rId7"/>
            <a:extLst>
              <a:ext uri="{FF2B5EF4-FFF2-40B4-BE49-F238E27FC236}">
                <a16:creationId xmlns:a16="http://schemas.microsoft.com/office/drawing/2014/main" id="{763478A1-E084-405A-A53D-D7E9D7119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909" y="4609915"/>
            <a:ext cx="2790825" cy="866775"/>
          </a:xfrm>
          <a:prstGeom prst="rect">
            <a:avLst/>
          </a:prstGeom>
        </p:spPr>
      </p:pic>
      <p:pic>
        <p:nvPicPr>
          <p:cNvPr id="8" name="Grafik 7">
            <a:hlinkClick r:id="rId9"/>
            <a:extLst>
              <a:ext uri="{FF2B5EF4-FFF2-40B4-BE49-F238E27FC236}">
                <a16:creationId xmlns:a16="http://schemas.microsoft.com/office/drawing/2014/main" id="{9E94D298-1C3F-45E3-8D09-4BEAC2933A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5815" y="1698605"/>
            <a:ext cx="2809875" cy="942975"/>
          </a:xfrm>
          <a:prstGeom prst="rect">
            <a:avLst/>
          </a:prstGeom>
        </p:spPr>
      </p:pic>
      <p:pic>
        <p:nvPicPr>
          <p:cNvPr id="9" name="Grafik 8">
            <a:hlinkClick r:id="rId11"/>
            <a:extLst>
              <a:ext uri="{FF2B5EF4-FFF2-40B4-BE49-F238E27FC236}">
                <a16:creationId xmlns:a16="http://schemas.microsoft.com/office/drawing/2014/main" id="{F710811D-172E-4704-9AD2-57A4F279DE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1037" y="3168547"/>
            <a:ext cx="3209925" cy="914400"/>
          </a:xfrm>
          <a:prstGeom prst="rect">
            <a:avLst/>
          </a:prstGeom>
        </p:spPr>
      </p:pic>
      <p:pic>
        <p:nvPicPr>
          <p:cNvPr id="11" name="Grafik 10">
            <a:hlinkClick r:id="rId13"/>
            <a:extLst>
              <a:ext uri="{FF2B5EF4-FFF2-40B4-BE49-F238E27FC236}">
                <a16:creationId xmlns:a16="http://schemas.microsoft.com/office/drawing/2014/main" id="{AFCA814D-564A-4802-AB2A-95DAA51455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2666" y="3191141"/>
            <a:ext cx="3038475" cy="933450"/>
          </a:xfrm>
          <a:prstGeom prst="rect">
            <a:avLst/>
          </a:prstGeom>
        </p:spPr>
      </p:pic>
      <p:pic>
        <p:nvPicPr>
          <p:cNvPr id="12" name="Grafik 11">
            <a:hlinkClick r:id="rId15"/>
            <a:extLst>
              <a:ext uri="{FF2B5EF4-FFF2-40B4-BE49-F238E27FC236}">
                <a16:creationId xmlns:a16="http://schemas.microsoft.com/office/drawing/2014/main" id="{78E34BEC-374F-49B9-B565-3FD034D6F5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32666" y="1707820"/>
            <a:ext cx="3038475" cy="895350"/>
          </a:xfrm>
          <a:prstGeom prst="rect">
            <a:avLst/>
          </a:prstGeom>
        </p:spPr>
      </p:pic>
      <p:pic>
        <p:nvPicPr>
          <p:cNvPr id="13" name="Grafik 12">
            <a:hlinkClick r:id="rId17"/>
            <a:extLst>
              <a:ext uri="{FF2B5EF4-FFF2-40B4-BE49-F238E27FC236}">
                <a16:creationId xmlns:a16="http://schemas.microsoft.com/office/drawing/2014/main" id="{1D5D9804-C635-4F30-A31B-B3E4F9FEA3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51516" y="4562289"/>
            <a:ext cx="4619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cubic i3 Mega 3D Printer">
            <a:extLst>
              <a:ext uri="{FF2B5EF4-FFF2-40B4-BE49-F238E27FC236}">
                <a16:creationId xmlns:a16="http://schemas.microsoft.com/office/drawing/2014/main" id="{47C83BB9-7333-450B-A700-58F9A1E3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29" y="1128156"/>
            <a:ext cx="3971157" cy="24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A66B8585-8362-463E-BAE5-7188DCC10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Die Qual der Wahl: Bausatz</a:t>
            </a:r>
          </a:p>
        </p:txBody>
      </p:sp>
      <p:pic>
        <p:nvPicPr>
          <p:cNvPr id="1028" name="Picture 4" descr="https://shop.prusa3d.com/493-thickbox_default/original-prusa-i3-mk3-kit.jpg">
            <a:extLst>
              <a:ext uri="{FF2B5EF4-FFF2-40B4-BE49-F238E27FC236}">
                <a16:creationId xmlns:a16="http://schemas.microsoft.com/office/drawing/2014/main" id="{7B2F6015-CF4A-4129-BDB2-B06927E0F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456" y="3698172"/>
            <a:ext cx="3041073" cy="30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261EE4-8AC1-4ECF-A474-AF56F5F25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EB658F5-3462-4FD3-935C-1F67F01F546D}"/>
              </a:ext>
            </a:extLst>
          </p:cNvPr>
          <p:cNvSpPr txBox="1"/>
          <p:nvPr/>
        </p:nvSpPr>
        <p:spPr>
          <a:xfrm>
            <a:off x="648929" y="2886419"/>
            <a:ext cx="1279023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~ 280 €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20DA62-1482-4E4A-A8EF-2EF1C2DEB194}"/>
              </a:ext>
            </a:extLst>
          </p:cNvPr>
          <p:cNvSpPr txBox="1"/>
          <p:nvPr/>
        </p:nvSpPr>
        <p:spPr>
          <a:xfrm>
            <a:off x="738026" y="6072180"/>
            <a:ext cx="1279023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~ 769 €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62F532-3D70-4132-BBE2-C8915EF99296}"/>
              </a:ext>
            </a:extLst>
          </p:cNvPr>
          <p:cNvSpPr txBox="1"/>
          <p:nvPr/>
        </p:nvSpPr>
        <p:spPr>
          <a:xfrm>
            <a:off x="4639056" y="5594733"/>
            <a:ext cx="1279023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~ 450 €</a:t>
            </a:r>
          </a:p>
        </p:txBody>
      </p:sp>
      <p:pic>
        <p:nvPicPr>
          <p:cNvPr id="11" name="Grafik 10">
            <a:hlinkClick r:id="rId6"/>
            <a:extLst>
              <a:ext uri="{FF2B5EF4-FFF2-40B4-BE49-F238E27FC236}">
                <a16:creationId xmlns:a16="http://schemas.microsoft.com/office/drawing/2014/main" id="{95B5368D-F7A8-4B40-B62F-58054B063A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849" y="6454365"/>
            <a:ext cx="903382" cy="313172"/>
          </a:xfrm>
          <a:prstGeom prst="rect">
            <a:avLst/>
          </a:prstGeom>
        </p:spPr>
      </p:pic>
      <p:pic>
        <p:nvPicPr>
          <p:cNvPr id="12" name="Grafik 11">
            <a:hlinkClick r:id="rId8"/>
            <a:extLst>
              <a:ext uri="{FF2B5EF4-FFF2-40B4-BE49-F238E27FC236}">
                <a16:creationId xmlns:a16="http://schemas.microsoft.com/office/drawing/2014/main" id="{F8E1AA1B-3DB3-4CC9-BB6E-7A34DCF67D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9" y="2339711"/>
            <a:ext cx="903382" cy="313172"/>
          </a:xfrm>
          <a:prstGeom prst="rect">
            <a:avLst/>
          </a:prstGeom>
        </p:spPr>
      </p:pic>
      <p:pic>
        <p:nvPicPr>
          <p:cNvPr id="13" name="Grafik 12">
            <a:hlinkClick r:id="rId9"/>
            <a:extLst>
              <a:ext uri="{FF2B5EF4-FFF2-40B4-BE49-F238E27FC236}">
                <a16:creationId xmlns:a16="http://schemas.microsoft.com/office/drawing/2014/main" id="{6A88441B-8A9B-45B8-A434-120A411B61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98" y="5292300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A66B8585-8362-463E-BAE5-7188DCC1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246" y="1"/>
            <a:ext cx="7904754" cy="6857999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Oder Fertigprodukt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C83BB9-7333-450B-A700-58F9A1E3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1769" y="1128156"/>
            <a:ext cx="3305477" cy="24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2F6015-CF4A-4129-BDB2-B06927E0F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4416" y="3698173"/>
            <a:ext cx="2307851" cy="25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404F3A1-6CB8-4FE8-993C-C053C1C54F5F}"/>
              </a:ext>
            </a:extLst>
          </p:cNvPr>
          <p:cNvSpPr txBox="1"/>
          <p:nvPr/>
        </p:nvSpPr>
        <p:spPr>
          <a:xfrm>
            <a:off x="648929" y="2886419"/>
            <a:ext cx="1279023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~ 1 400 €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B507C7-B042-4868-8C39-3C0AD55CFD6B}"/>
              </a:ext>
            </a:extLst>
          </p:cNvPr>
          <p:cNvSpPr txBox="1"/>
          <p:nvPr/>
        </p:nvSpPr>
        <p:spPr>
          <a:xfrm>
            <a:off x="648929" y="5545178"/>
            <a:ext cx="1279023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~ 350 €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313188-C4FE-405C-9B54-4A8E276BDA0F}"/>
              </a:ext>
            </a:extLst>
          </p:cNvPr>
          <p:cNvSpPr txBox="1"/>
          <p:nvPr/>
        </p:nvSpPr>
        <p:spPr>
          <a:xfrm>
            <a:off x="4287246" y="5898611"/>
            <a:ext cx="1279023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~ 320 €</a:t>
            </a:r>
          </a:p>
        </p:txBody>
      </p:sp>
      <p:pic>
        <p:nvPicPr>
          <p:cNvPr id="11" name="Grafik 10">
            <a:hlinkClick r:id="rId6"/>
            <a:extLst>
              <a:ext uri="{FF2B5EF4-FFF2-40B4-BE49-F238E27FC236}">
                <a16:creationId xmlns:a16="http://schemas.microsoft.com/office/drawing/2014/main" id="{CFBBFCE5-90A7-4904-9BBA-269AD9E231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9" y="2339711"/>
            <a:ext cx="903382" cy="313172"/>
          </a:xfrm>
          <a:prstGeom prst="rect">
            <a:avLst/>
          </a:prstGeom>
        </p:spPr>
      </p:pic>
      <p:pic>
        <p:nvPicPr>
          <p:cNvPr id="12" name="Grafik 11">
            <a:hlinkClick r:id="rId8"/>
            <a:extLst>
              <a:ext uri="{FF2B5EF4-FFF2-40B4-BE49-F238E27FC236}">
                <a16:creationId xmlns:a16="http://schemas.microsoft.com/office/drawing/2014/main" id="{4E79E834-50FC-4AA6-8359-EDBA144ED2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9" y="5014014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 err="1"/>
              <a:t>Filamentwahl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3" name="Picture 2" descr="https://images-na.ssl-images-amazon.com/images/I/81ezo35L0WL._SL1500_.jpg">
            <a:extLst>
              <a:ext uri="{FF2B5EF4-FFF2-40B4-BE49-F238E27FC236}">
                <a16:creationId xmlns:a16="http://schemas.microsoft.com/office/drawing/2014/main" id="{14D9A66E-E36C-4096-969B-7681C80B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323" y="1176647"/>
            <a:ext cx="5681353" cy="56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FD77752-044D-41EE-AEAD-3C0D60028223}"/>
              </a:ext>
            </a:extLst>
          </p:cNvPr>
          <p:cNvSpPr txBox="1"/>
          <p:nvPr/>
        </p:nvSpPr>
        <p:spPr>
          <a:xfrm>
            <a:off x="1475116" y="2076465"/>
            <a:ext cx="133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/>
              <a:t>PLA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BBFC7D-F4EF-4059-9085-D4EC27EB6D53}"/>
              </a:ext>
            </a:extLst>
          </p:cNvPr>
          <p:cNvSpPr txBox="1"/>
          <p:nvPr/>
        </p:nvSpPr>
        <p:spPr>
          <a:xfrm>
            <a:off x="1921137" y="4939015"/>
            <a:ext cx="133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/>
              <a:t>ABS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D373FFC-4C2F-46AA-8E2C-15A7C8ED696D}"/>
              </a:ext>
            </a:extLst>
          </p:cNvPr>
          <p:cNvSpPr txBox="1"/>
          <p:nvPr/>
        </p:nvSpPr>
        <p:spPr>
          <a:xfrm>
            <a:off x="9382697" y="2064089"/>
            <a:ext cx="133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/>
              <a:t>PETG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E219027-FB6A-4B1F-BD80-4B034AD7AD2E}"/>
              </a:ext>
            </a:extLst>
          </p:cNvPr>
          <p:cNvSpPr txBox="1"/>
          <p:nvPr/>
        </p:nvSpPr>
        <p:spPr>
          <a:xfrm>
            <a:off x="9348913" y="4939014"/>
            <a:ext cx="133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/>
              <a:t>Flex</a:t>
            </a:r>
          </a:p>
        </p:txBody>
      </p:sp>
    </p:spTree>
    <p:extLst>
      <p:ext uri="{BB962C8B-B14F-4D97-AF65-F5344CB8AC3E}">
        <p14:creationId xmlns:p14="http://schemas.microsoft.com/office/powerpoint/2010/main" val="28291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Software zum Konstruieren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3074" name="Picture 2" descr="https://www.3dslash.net/pic/logo.png">
            <a:extLst>
              <a:ext uri="{FF2B5EF4-FFF2-40B4-BE49-F238E27FC236}">
                <a16:creationId xmlns:a16="http://schemas.microsoft.com/office/drawing/2014/main" id="{E39722EE-AC77-4501-8362-671A4C0E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84" y="1749136"/>
            <a:ext cx="2095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9D3CEB-4D97-4E30-8A36-5BE080056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836" y="1220346"/>
            <a:ext cx="9033164" cy="5637654"/>
          </a:xfrm>
          <a:prstGeom prst="rect">
            <a:avLst/>
          </a:prstGeom>
        </p:spPr>
      </p:pic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754A442B-5347-4AE4-8457-8695D10D50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7" y="5490535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Software zum Konstruieren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39722EE-AC77-4501-8362-671A4C0E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547" y="1749136"/>
            <a:ext cx="140017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9D3CEB-4D97-4E30-8A36-5BE080056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6" y="1224358"/>
            <a:ext cx="9033164" cy="5629629"/>
          </a:xfrm>
          <a:prstGeom prst="rect">
            <a:avLst/>
          </a:prstGeom>
        </p:spPr>
      </p:pic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F7D5D869-2C1D-43F5-B26F-8FE854D7B4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7" y="5490535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Software zum Konstruieren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39722EE-AC77-4501-8362-671A4C0E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547" y="1753303"/>
            <a:ext cx="1400174" cy="5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9D3CEB-4D97-4E30-8A36-5BE080056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456" y="1224358"/>
            <a:ext cx="7315923" cy="5629629"/>
          </a:xfrm>
          <a:prstGeom prst="rect">
            <a:avLst/>
          </a:prstGeom>
        </p:spPr>
      </p:pic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AE962E7F-0CB9-4DBF-839C-E5C1FCB3A9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7" y="5490535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Slicen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5124" name="Picture 4" descr="http://rincker.de/fileadmin/user_upload/3D-Druck-Grafik-Vorgang.png">
            <a:extLst>
              <a:ext uri="{FF2B5EF4-FFF2-40B4-BE49-F238E27FC236}">
                <a16:creationId xmlns:a16="http://schemas.microsoft.com/office/drawing/2014/main" id="{A413842A-94BF-4915-B838-F58D2060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997" y="1903826"/>
            <a:ext cx="10196006" cy="39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9219-9849-403A-8635-9D47881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8" y="403635"/>
            <a:ext cx="10814462" cy="724521"/>
          </a:xfrm>
        </p:spPr>
        <p:txBody>
          <a:bodyPr>
            <a:normAutofit/>
          </a:bodyPr>
          <a:lstStyle/>
          <a:p>
            <a:r>
              <a:rPr lang="de-AT" dirty="0"/>
              <a:t>Software zum Slicen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84A9BD-B6F3-450A-BDB2-4560A4CA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84" y="118755"/>
            <a:ext cx="864556" cy="11461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CA95A86-237C-4C49-9FA2-73D4406E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365" y="1132186"/>
            <a:ext cx="7643751" cy="5725814"/>
          </a:xfrm>
          <a:prstGeom prst="rect">
            <a:avLst/>
          </a:prstGeom>
        </p:spPr>
      </p:pic>
      <p:pic>
        <p:nvPicPr>
          <p:cNvPr id="5122" name="Picture 2" descr="Bildergebnis fÃ¼r repetier host">
            <a:extLst>
              <a:ext uri="{FF2B5EF4-FFF2-40B4-BE49-F238E27FC236}">
                <a16:creationId xmlns:a16="http://schemas.microsoft.com/office/drawing/2014/main" id="{F69B5B59-0B86-494A-ADA8-C5DA3426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28" y="1604778"/>
            <a:ext cx="2130827" cy="21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66862650-F8CD-4745-9E1D-ADE3BD8D5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7" y="5490535"/>
            <a:ext cx="903382" cy="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Breitbild</PresentationFormat>
  <Paragraphs>32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Making in der Sekundarstufe 1 am Beispiel 3D-Druck</vt:lpstr>
      <vt:lpstr>Die Qual der Wahl: Bausatz</vt:lpstr>
      <vt:lpstr>Oder Fertigprodukt</vt:lpstr>
      <vt:lpstr>Filamentwahl</vt:lpstr>
      <vt:lpstr>Software zum Konstruieren</vt:lpstr>
      <vt:lpstr>Software zum Konstruieren</vt:lpstr>
      <vt:lpstr>Software zum Konstruieren</vt:lpstr>
      <vt:lpstr>Slicen</vt:lpstr>
      <vt:lpstr>Software zum Slicen</vt:lpstr>
      <vt:lpstr>Software zum Slicen</vt:lpstr>
      <vt:lpstr>Software zum Slicen</vt:lpstr>
      <vt:lpstr>Repositories</vt:lpstr>
      <vt:lpstr>Gadgets</vt:lpstr>
      <vt:lpstr>Robotik</vt:lpstr>
      <vt:lpstr>Robotik</vt:lpstr>
      <vt:lpstr>Robotik</vt:lpstr>
      <vt:lpstr>Robotik</vt:lpstr>
      <vt:lpstr>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Günter Nimmerfall</dc:creator>
  <cp:lastModifiedBy>Andrea Prock</cp:lastModifiedBy>
  <cp:revision>23</cp:revision>
  <dcterms:created xsi:type="dcterms:W3CDTF">2018-04-21T14:42:26Z</dcterms:created>
  <dcterms:modified xsi:type="dcterms:W3CDTF">2018-05-03T07:22:55Z</dcterms:modified>
</cp:coreProperties>
</file>